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4" r:id="rId1"/>
    <p:sldMasterId id="2147483688" r:id="rId2"/>
  </p:sldMasterIdLst>
  <p:notesMasterIdLst>
    <p:notesMasterId r:id="rId11"/>
  </p:notesMasterIdLst>
  <p:sldIdLst>
    <p:sldId id="367" r:id="rId3"/>
    <p:sldId id="368" r:id="rId4"/>
    <p:sldId id="369" r:id="rId5"/>
    <p:sldId id="375" r:id="rId6"/>
    <p:sldId id="380" r:id="rId7"/>
    <p:sldId id="378" r:id="rId8"/>
    <p:sldId id="381" r:id="rId9"/>
    <p:sldId id="382" r:id="rId10"/>
  </p:sldIdLst>
  <p:sldSz cx="12192000" cy="6858000"/>
  <p:notesSz cx="6797675" cy="9925050"/>
  <p:embeddedFontLst>
    <p:embeddedFont>
      <p:font typeface="Montserrat" panose="020B0604020202020204" charset="0"/>
      <p:regular r:id="rId12"/>
      <p:bold r:id="rId13"/>
      <p:italic r:id="rId14"/>
      <p:boldItalic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</p:embeddedFontLst>
  <p:custDataLst>
    <p:tags r:id="rId20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3D28D8F7-C47A-455F-A030-474D414AFF9D}">
          <p14:sldIdLst>
            <p14:sldId id="367"/>
            <p14:sldId id="368"/>
            <p14:sldId id="369"/>
            <p14:sldId id="375"/>
            <p14:sldId id="380"/>
            <p14:sldId id="378"/>
            <p14:sldId id="381"/>
            <p14:sldId id="382"/>
          </p14:sldIdLst>
        </p14:section>
      </p14:sectionLst>
    </p:ext>
    <p:ext uri="{EFAFB233-063F-42B5-8137-9DF3F51BA10A}">
      <p15:sldGuideLst xmlns:p15="http://schemas.microsoft.com/office/powerpoint/2012/main">
        <p15:guide id="2" pos="393" userDrawn="1">
          <p15:clr>
            <a:srgbClr val="A4A3A4"/>
          </p15:clr>
        </p15:guide>
        <p15:guide id="3" orient="horz" pos="1979" userDrawn="1">
          <p15:clr>
            <a:srgbClr val="A4A3A4"/>
          </p15:clr>
        </p15:guide>
        <p15:guide id="5" orient="horz" pos="3906" userDrawn="1">
          <p15:clr>
            <a:srgbClr val="A4A3A4"/>
          </p15:clr>
        </p15:guide>
        <p15:guide id="6" pos="6176" userDrawn="1">
          <p15:clr>
            <a:srgbClr val="A4A3A4"/>
          </p15:clr>
        </p15:guide>
        <p15:guide id="7" pos="3454" userDrawn="1">
          <p15:clr>
            <a:srgbClr val="A4A3A4"/>
          </p15:clr>
        </p15:guide>
        <p15:guide id="8" orient="horz" pos="2954" userDrawn="1">
          <p15:clr>
            <a:srgbClr val="A4A3A4"/>
          </p15:clr>
        </p15:guide>
        <p15:guide id="9" orient="horz" pos="374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aina Alieva (RU)" initials="FA(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D1E7"/>
    <a:srgbClr val="E7E9F3"/>
    <a:srgbClr val="DEDEDE"/>
    <a:srgbClr val="8AC2E2"/>
    <a:srgbClr val="000099"/>
    <a:srgbClr val="003977"/>
    <a:srgbClr val="0000FF"/>
    <a:srgbClr val="2A385E"/>
    <a:srgbClr val="F27E00"/>
    <a:srgbClr val="0079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278" autoAdjust="0"/>
    <p:restoredTop sz="94837" autoAdjust="0"/>
  </p:normalViewPr>
  <p:slideViewPr>
    <p:cSldViewPr snapToGrid="0" showGuides="1">
      <p:cViewPr varScale="1">
        <p:scale>
          <a:sx n="123" d="100"/>
          <a:sy n="123" d="100"/>
        </p:scale>
        <p:origin x="90" y="96"/>
      </p:cViewPr>
      <p:guideLst>
        <p:guide pos="393"/>
        <p:guide orient="horz" pos="1979"/>
        <p:guide orient="horz" pos="3906"/>
        <p:guide pos="6176"/>
        <p:guide pos="3454"/>
        <p:guide orient="horz" pos="2954"/>
        <p:guide orient="horz" pos="3748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1.xml"/><Relationship Id="rId21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7976"/>
          </a:xfrm>
          <a:prstGeom prst="rect">
            <a:avLst/>
          </a:prstGeom>
        </p:spPr>
        <p:txBody>
          <a:bodyPr vert="horz" lIns="91285" tIns="45642" rIns="91285" bIns="4564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7976"/>
          </a:xfrm>
          <a:prstGeom prst="rect">
            <a:avLst/>
          </a:prstGeom>
        </p:spPr>
        <p:txBody>
          <a:bodyPr vert="horz" lIns="91285" tIns="45642" rIns="91285" bIns="45642" rtlCol="0"/>
          <a:lstStyle>
            <a:lvl1pPr algn="r">
              <a:defRPr sz="1200"/>
            </a:lvl1pPr>
          </a:lstStyle>
          <a:p>
            <a:fld id="{B3F2FE70-2686-4236-85E2-CF27A702D201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85" tIns="45642" rIns="91285" bIns="45642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6431"/>
            <a:ext cx="5438140" cy="3907988"/>
          </a:xfrm>
          <a:prstGeom prst="rect">
            <a:avLst/>
          </a:prstGeom>
        </p:spPr>
        <p:txBody>
          <a:bodyPr vert="horz" lIns="91285" tIns="45642" rIns="91285" bIns="4564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7076"/>
            <a:ext cx="2945659" cy="497975"/>
          </a:xfrm>
          <a:prstGeom prst="rect">
            <a:avLst/>
          </a:prstGeom>
        </p:spPr>
        <p:txBody>
          <a:bodyPr vert="horz" lIns="91285" tIns="45642" rIns="91285" bIns="4564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7076"/>
            <a:ext cx="2945659" cy="497975"/>
          </a:xfrm>
          <a:prstGeom prst="rect">
            <a:avLst/>
          </a:prstGeom>
        </p:spPr>
        <p:txBody>
          <a:bodyPr vert="horz" lIns="91285" tIns="45642" rIns="91285" bIns="45642" rtlCol="0" anchor="b"/>
          <a:lstStyle>
            <a:lvl1pPr algn="r">
              <a:defRPr sz="1200"/>
            </a:lvl1pPr>
          </a:lstStyle>
          <a:p>
            <a:fld id="{F7804391-3690-4BD8-ADFF-009F3532D2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9893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5.png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5.png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апка с атом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11641138" y="6453188"/>
            <a:ext cx="4154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fld id="{14D38384-7A71-42FD-A8FA-E9EF1AAD0FA2}" type="slidenum">
              <a:rPr lang="ru-RU" sz="1400" smtClean="0">
                <a:solidFill>
                  <a:srgbClr val="8F9092"/>
                </a:solidFill>
                <a:latin typeface="Montserrat" panose="00000500000000000000" pitchFamily="2" charset="-52"/>
              </a:rPr>
              <a:pPr algn="l"/>
              <a:t>‹#›</a:t>
            </a:fld>
            <a:endParaRPr lang="ru-RU" sz="1400" dirty="0">
              <a:solidFill>
                <a:srgbClr val="8F9092"/>
              </a:solidFill>
              <a:latin typeface="Montserrat" panose="00000500000000000000" pitchFamily="2" charset="-52"/>
            </a:endParaRP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80" t="32381" r="-4361" b="40680"/>
          <a:stretch/>
        </p:blipFill>
        <p:spPr>
          <a:xfrm>
            <a:off x="0" y="1269807"/>
            <a:ext cx="982787" cy="1505489"/>
          </a:xfrm>
          <a:prstGeom prst="rect">
            <a:avLst/>
          </a:prstGeom>
        </p:spPr>
      </p:pic>
      <p:sp>
        <p:nvSpPr>
          <p:cNvPr id="6" name="Прямоугольник 5"/>
          <p:cNvSpPr/>
          <p:nvPr userDrawn="1"/>
        </p:nvSpPr>
        <p:spPr bwMode="hidden">
          <a:xfrm>
            <a:off x="-1" y="-1"/>
            <a:ext cx="12192001" cy="1224000"/>
          </a:xfrm>
          <a:prstGeom prst="rect">
            <a:avLst/>
          </a:prstGeom>
          <a:solidFill>
            <a:srgbClr val="005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55BB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3654" b="46857"/>
          <a:stretch/>
        </p:blipFill>
        <p:spPr>
          <a:xfrm>
            <a:off x="8040340" y="-1"/>
            <a:ext cx="4151660" cy="122399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6" t="1513" r="20843" b="88431"/>
          <a:stretch/>
        </p:blipFill>
        <p:spPr>
          <a:xfrm>
            <a:off x="0" y="6296025"/>
            <a:ext cx="982787" cy="5619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8" t="45097" r="86065" b="31852"/>
          <a:stretch/>
        </p:blipFill>
        <p:spPr>
          <a:xfrm>
            <a:off x="11703437" y="3382263"/>
            <a:ext cx="491219" cy="1288239"/>
          </a:xfrm>
          <a:prstGeom prst="rect">
            <a:avLst/>
          </a:prstGeom>
        </p:spPr>
      </p:pic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559572" y="359101"/>
            <a:ext cx="11081566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>
              <a:lnSpc>
                <a:spcPct val="100000"/>
              </a:lnSpc>
              <a:defRPr sz="2800" b="1">
                <a:solidFill>
                  <a:schemeClr val="bg1"/>
                </a:solidFill>
                <a:latin typeface="Montserrat" panose="00000500000000000000" pitchFamily="2" charset="-52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20" name="Текст 19"/>
          <p:cNvSpPr>
            <a:spLocks noGrp="1"/>
          </p:cNvSpPr>
          <p:nvPr>
            <p:ph type="body" sz="quarter" idx="10" hasCustomPrompt="1"/>
          </p:nvPr>
        </p:nvSpPr>
        <p:spPr>
          <a:xfrm>
            <a:off x="559572" y="1729294"/>
            <a:ext cx="1348446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2"/>
                </a:solidFill>
                <a:latin typeface="Montserrat" panose="00000500000000000000" pitchFamily="2" charset="-52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 b="0">
                <a:solidFill>
                  <a:srgbClr val="222A3F"/>
                </a:solidFill>
                <a:latin typeface="Montserrat" panose="00000500000000000000" pitchFamily="2" charset="-52"/>
              </a:defRPr>
            </a:lvl2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7" name="Текст 26"/>
          <p:cNvSpPr>
            <a:spLocks noGrp="1"/>
          </p:cNvSpPr>
          <p:nvPr>
            <p:ph type="body" sz="quarter" idx="11"/>
          </p:nvPr>
        </p:nvSpPr>
        <p:spPr>
          <a:xfrm>
            <a:off x="559572" y="2409034"/>
            <a:ext cx="1649811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rgbClr val="222A3F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732396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апка с атом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11641138" y="6453188"/>
            <a:ext cx="4154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fld id="{14D38384-7A71-42FD-A8FA-E9EF1AAD0FA2}" type="slidenum">
              <a:rPr lang="ru-RU" sz="1400" smtClean="0">
                <a:solidFill>
                  <a:srgbClr val="8F9092"/>
                </a:solidFill>
                <a:latin typeface="Montserrat" panose="00000500000000000000" pitchFamily="2" charset="-52"/>
              </a:rPr>
              <a:pPr algn="l"/>
              <a:t>‹#›</a:t>
            </a:fld>
            <a:endParaRPr lang="ru-RU" sz="1400" dirty="0">
              <a:solidFill>
                <a:srgbClr val="8F9092"/>
              </a:solidFill>
              <a:latin typeface="Montserrat" panose="00000500000000000000" pitchFamily="2" charset="-52"/>
            </a:endParaRP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80" t="32381" r="-4361" b="40680"/>
          <a:stretch/>
        </p:blipFill>
        <p:spPr>
          <a:xfrm>
            <a:off x="0" y="1269807"/>
            <a:ext cx="982787" cy="1505489"/>
          </a:xfrm>
          <a:prstGeom prst="rect">
            <a:avLst/>
          </a:prstGeom>
        </p:spPr>
      </p:pic>
      <p:sp>
        <p:nvSpPr>
          <p:cNvPr id="6" name="Прямоугольник 5"/>
          <p:cNvSpPr/>
          <p:nvPr userDrawn="1"/>
        </p:nvSpPr>
        <p:spPr bwMode="hidden">
          <a:xfrm>
            <a:off x="-1" y="-1"/>
            <a:ext cx="12192001" cy="1224000"/>
          </a:xfrm>
          <a:prstGeom prst="rect">
            <a:avLst/>
          </a:prstGeom>
          <a:solidFill>
            <a:srgbClr val="005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55BB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3654" b="46857"/>
          <a:stretch/>
        </p:blipFill>
        <p:spPr>
          <a:xfrm>
            <a:off x="8040340" y="-1"/>
            <a:ext cx="4151660" cy="122399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6" t="1513" r="20843" b="88431"/>
          <a:stretch/>
        </p:blipFill>
        <p:spPr>
          <a:xfrm>
            <a:off x="0" y="6296025"/>
            <a:ext cx="982787" cy="5619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8" t="45097" r="86065" b="31852"/>
          <a:stretch/>
        </p:blipFill>
        <p:spPr>
          <a:xfrm>
            <a:off x="11703437" y="3382263"/>
            <a:ext cx="491219" cy="1288239"/>
          </a:xfrm>
          <a:prstGeom prst="rect">
            <a:avLst/>
          </a:prstGeom>
        </p:spPr>
      </p:pic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559572" y="359101"/>
            <a:ext cx="11081566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>
              <a:lnSpc>
                <a:spcPct val="100000"/>
              </a:lnSpc>
              <a:defRPr sz="2800" b="1">
                <a:solidFill>
                  <a:schemeClr val="bg1"/>
                </a:solidFill>
                <a:latin typeface="Montserrat" panose="00000500000000000000" pitchFamily="2" charset="-52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20" name="Текст 19"/>
          <p:cNvSpPr>
            <a:spLocks noGrp="1"/>
          </p:cNvSpPr>
          <p:nvPr>
            <p:ph type="body" sz="quarter" idx="10" hasCustomPrompt="1"/>
          </p:nvPr>
        </p:nvSpPr>
        <p:spPr>
          <a:xfrm>
            <a:off x="559572" y="1729294"/>
            <a:ext cx="1348446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2"/>
                </a:solidFill>
                <a:latin typeface="Montserrat" panose="00000500000000000000" pitchFamily="2" charset="-52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 b="0">
                <a:solidFill>
                  <a:srgbClr val="222A3F"/>
                </a:solidFill>
                <a:latin typeface="Montserrat" panose="00000500000000000000" pitchFamily="2" charset="-52"/>
              </a:defRPr>
            </a:lvl2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7" name="Текст 26"/>
          <p:cNvSpPr>
            <a:spLocks noGrp="1"/>
          </p:cNvSpPr>
          <p:nvPr>
            <p:ph type="body" sz="quarter" idx="11"/>
          </p:nvPr>
        </p:nvSpPr>
        <p:spPr>
          <a:xfrm>
            <a:off x="559572" y="2409034"/>
            <a:ext cx="1649811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rgbClr val="222A3F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573966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апка с логотипом без коня (белая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1F9A089F-BBAD-40D5-B4C5-04A3D7A608B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8" name="think-cell Slide" r:id="rId4" imgW="306" imgH="306" progId="TCLayout.ActiveDocument.1">
                  <p:embed/>
                </p:oleObj>
              </mc:Choice>
              <mc:Fallback>
                <p:oleObj name="think-cell Slide" r:id="rId4" imgW="306" imgH="306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1F9A089F-BBAD-40D5-B4C5-04A3D7A608B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80" t="32381" r="-4361" b="40680"/>
          <a:stretch/>
        </p:blipFill>
        <p:spPr>
          <a:xfrm>
            <a:off x="0" y="1269807"/>
            <a:ext cx="982787" cy="150548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6" t="1513" r="20843" b="88431"/>
          <a:stretch/>
        </p:blipFill>
        <p:spPr>
          <a:xfrm>
            <a:off x="0" y="6296025"/>
            <a:ext cx="982787" cy="5619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8" t="45097" r="86065" b="31852"/>
          <a:stretch/>
        </p:blipFill>
        <p:spPr>
          <a:xfrm>
            <a:off x="11703437" y="3382263"/>
            <a:ext cx="491219" cy="1288239"/>
          </a:xfrm>
          <a:prstGeom prst="rect">
            <a:avLst/>
          </a:prstGeom>
        </p:spPr>
      </p:pic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559572" y="359101"/>
            <a:ext cx="9199890" cy="523220"/>
          </a:xfrm>
          <a:prstGeom prst="rect">
            <a:avLst/>
          </a:prstGeom>
        </p:spPr>
        <p:txBody>
          <a:bodyPr vert="horz" wrap="square" lIns="0" rIns="0" anchor="ctr">
            <a:spAutoFit/>
          </a:bodyPr>
          <a:lstStyle>
            <a:lvl1pPr>
              <a:lnSpc>
                <a:spcPct val="100000"/>
              </a:lnSpc>
              <a:defRPr sz="2600" b="1">
                <a:solidFill>
                  <a:srgbClr val="0055BB"/>
                </a:solidFill>
                <a:latin typeface="Montserrat" panose="00000500000000000000" pitchFamily="2" charset="-52"/>
              </a:defRPr>
            </a:lvl1pPr>
          </a:lstStyle>
          <a:p>
            <a:endParaRPr lang="ru-RU" sz="2800" b="1" kern="1200" dirty="0">
              <a:solidFill>
                <a:srgbClr val="0055BB"/>
              </a:solidFill>
              <a:latin typeface="Montserrat" panose="00000500000000000000" pitchFamily="2" charset="-52"/>
              <a:ea typeface="+mj-ea"/>
              <a:cs typeface="+mj-cs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5138" y="170399"/>
            <a:ext cx="1656000" cy="883200"/>
          </a:xfrm>
          <a:prstGeom prst="rect">
            <a:avLst/>
          </a:prstGeom>
        </p:spPr>
      </p:pic>
      <p:sp>
        <p:nvSpPr>
          <p:cNvPr id="14" name="Текст 19"/>
          <p:cNvSpPr>
            <a:spLocks noGrp="1"/>
          </p:cNvSpPr>
          <p:nvPr>
            <p:ph type="body" sz="quarter" idx="10" hasCustomPrompt="1"/>
          </p:nvPr>
        </p:nvSpPr>
        <p:spPr>
          <a:xfrm>
            <a:off x="-2009457" y="1613180"/>
            <a:ext cx="1348446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rgbClr val="00BBEE"/>
                </a:solidFill>
                <a:latin typeface="Montserrat" panose="00000500000000000000" pitchFamily="2" charset="-52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 b="0">
                <a:solidFill>
                  <a:srgbClr val="222A3F"/>
                </a:solidFill>
                <a:latin typeface="Montserrat" panose="00000500000000000000" pitchFamily="2" charset="-52"/>
              </a:defRPr>
            </a:lvl2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6" name="Текст 26"/>
          <p:cNvSpPr>
            <a:spLocks noGrp="1"/>
          </p:cNvSpPr>
          <p:nvPr>
            <p:ph type="body" sz="quarter" idx="11"/>
          </p:nvPr>
        </p:nvSpPr>
        <p:spPr>
          <a:xfrm>
            <a:off x="491393" y="6296025"/>
            <a:ext cx="1649811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rgbClr val="222A3F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29A2839-71AE-43FF-AE16-27D033107267}"/>
              </a:ext>
            </a:extLst>
          </p:cNvPr>
          <p:cNvCxnSpPr>
            <a:cxnSpLocks/>
          </p:cNvCxnSpPr>
          <p:nvPr userDrawn="1"/>
        </p:nvCxnSpPr>
        <p:spPr>
          <a:xfrm>
            <a:off x="0" y="6283103"/>
            <a:ext cx="12192000" cy="0"/>
          </a:xfrm>
          <a:prstGeom prst="line">
            <a:avLst/>
          </a:prstGeom>
          <a:ln w="15875" cmpd="sng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30424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апка с логотипом без коня (синяя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 userDrawn="1"/>
        </p:nvSpPr>
        <p:spPr bwMode="hidden">
          <a:xfrm>
            <a:off x="-1" y="-1"/>
            <a:ext cx="12192001" cy="1224000"/>
          </a:xfrm>
          <a:prstGeom prst="rect">
            <a:avLst/>
          </a:prstGeom>
          <a:solidFill>
            <a:srgbClr val="005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2762" y="170399"/>
            <a:ext cx="1656000" cy="8832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80" t="32381" r="-4361" b="40680"/>
          <a:stretch/>
        </p:blipFill>
        <p:spPr>
          <a:xfrm>
            <a:off x="0" y="1269807"/>
            <a:ext cx="982787" cy="150548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6" t="1513" r="20843" b="88431"/>
          <a:stretch/>
        </p:blipFill>
        <p:spPr>
          <a:xfrm>
            <a:off x="0" y="6296025"/>
            <a:ext cx="982787" cy="5619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8" t="45097" r="86065" b="31852"/>
          <a:stretch/>
        </p:blipFill>
        <p:spPr>
          <a:xfrm>
            <a:off x="11703437" y="3382263"/>
            <a:ext cx="491219" cy="1288239"/>
          </a:xfrm>
          <a:prstGeom prst="rect">
            <a:avLst/>
          </a:prstGeom>
        </p:spPr>
      </p:pic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559572" y="359101"/>
            <a:ext cx="9173513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>
              <a:lnSpc>
                <a:spcPct val="100000"/>
              </a:lnSpc>
              <a:defRPr sz="2800" b="1">
                <a:solidFill>
                  <a:schemeClr val="bg1"/>
                </a:solidFill>
                <a:latin typeface="Montserrat" panose="00000500000000000000" pitchFamily="2" charset="-52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4" name="Текст 19"/>
          <p:cNvSpPr>
            <a:spLocks noGrp="1"/>
          </p:cNvSpPr>
          <p:nvPr>
            <p:ph type="body" sz="quarter" idx="10" hasCustomPrompt="1"/>
          </p:nvPr>
        </p:nvSpPr>
        <p:spPr>
          <a:xfrm>
            <a:off x="559572" y="1729294"/>
            <a:ext cx="1348446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rgbClr val="00BBEE"/>
                </a:solidFill>
                <a:latin typeface="Montserrat" panose="00000500000000000000" pitchFamily="2" charset="-52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 b="0">
                <a:solidFill>
                  <a:srgbClr val="222A3F"/>
                </a:solidFill>
                <a:latin typeface="Montserrat" panose="00000500000000000000" pitchFamily="2" charset="-52"/>
              </a:defRPr>
            </a:lvl2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6" name="Текст 26"/>
          <p:cNvSpPr>
            <a:spLocks noGrp="1"/>
          </p:cNvSpPr>
          <p:nvPr>
            <p:ph type="body" sz="quarter" idx="11"/>
          </p:nvPr>
        </p:nvSpPr>
        <p:spPr>
          <a:xfrm>
            <a:off x="559572" y="2409034"/>
            <a:ext cx="1649811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rgbClr val="222A3F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43DE57E-711D-404D-B188-192C4B659303}"/>
              </a:ext>
            </a:extLst>
          </p:cNvPr>
          <p:cNvSpPr/>
          <p:nvPr userDrawn="1"/>
        </p:nvSpPr>
        <p:spPr>
          <a:xfrm>
            <a:off x="11641138" y="6453188"/>
            <a:ext cx="4154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fld id="{14D38384-7A71-42FD-A8FA-E9EF1AAD0FA2}" type="slidenum">
              <a:rPr lang="ru-RU" sz="1400" smtClean="0">
                <a:solidFill>
                  <a:srgbClr val="8F9092"/>
                </a:solidFill>
                <a:latin typeface="Montserrat" panose="00000500000000000000" pitchFamily="2" charset="-52"/>
              </a:rPr>
              <a:pPr algn="l"/>
              <a:t>‹#›</a:t>
            </a:fld>
            <a:endParaRPr lang="ru-RU" sz="1400" dirty="0">
              <a:solidFill>
                <a:srgbClr val="8F9092"/>
              </a:solidFill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8674095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апка с логотипом коня (белая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80" t="32381" r="-4361" b="40680"/>
          <a:stretch/>
        </p:blipFill>
        <p:spPr>
          <a:xfrm>
            <a:off x="0" y="1269807"/>
            <a:ext cx="982787" cy="150548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6" t="1513" r="20843" b="88431"/>
          <a:stretch/>
        </p:blipFill>
        <p:spPr>
          <a:xfrm>
            <a:off x="0" y="6296025"/>
            <a:ext cx="982787" cy="5619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8" t="45097" r="86065" b="31852"/>
          <a:stretch/>
        </p:blipFill>
        <p:spPr>
          <a:xfrm>
            <a:off x="11703437" y="3382263"/>
            <a:ext cx="491219" cy="1288239"/>
          </a:xfrm>
          <a:prstGeom prst="rect">
            <a:avLst/>
          </a:prstGeom>
        </p:spPr>
      </p:pic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559572" y="359101"/>
            <a:ext cx="8900951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>
              <a:lnSpc>
                <a:spcPct val="100000"/>
              </a:lnSpc>
              <a:defRPr lang="ru-RU" sz="2800" b="1" kern="1200" dirty="0">
                <a:solidFill>
                  <a:srgbClr val="E46C2A"/>
                </a:solidFill>
                <a:latin typeface="Montserrat" panose="00000500000000000000" pitchFamily="2" charset="-52"/>
                <a:ea typeface="+mj-ea"/>
                <a:cs typeface="+mj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4" name="Текст 19"/>
          <p:cNvSpPr>
            <a:spLocks noGrp="1"/>
          </p:cNvSpPr>
          <p:nvPr>
            <p:ph type="body" sz="quarter" idx="10" hasCustomPrompt="1"/>
          </p:nvPr>
        </p:nvSpPr>
        <p:spPr>
          <a:xfrm>
            <a:off x="559572" y="1729294"/>
            <a:ext cx="1348446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rgbClr val="00BBEE"/>
                </a:solidFill>
                <a:latin typeface="Montserrat" panose="00000500000000000000" pitchFamily="2" charset="-52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 b="0">
                <a:solidFill>
                  <a:srgbClr val="222A3F"/>
                </a:solidFill>
                <a:latin typeface="Montserrat" panose="00000500000000000000" pitchFamily="2" charset="-52"/>
              </a:defRPr>
            </a:lvl2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6" name="Текст 26"/>
          <p:cNvSpPr>
            <a:spLocks noGrp="1"/>
          </p:cNvSpPr>
          <p:nvPr>
            <p:ph type="body" sz="quarter" idx="11"/>
          </p:nvPr>
        </p:nvSpPr>
        <p:spPr>
          <a:xfrm>
            <a:off x="559572" y="2409034"/>
            <a:ext cx="1649811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rgbClr val="222A3F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956" y="-135287"/>
            <a:ext cx="2376074" cy="1512000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F00D0962-6951-42C9-AAB7-A8419B4562CD}"/>
              </a:ext>
            </a:extLst>
          </p:cNvPr>
          <p:cNvSpPr/>
          <p:nvPr userDrawn="1"/>
        </p:nvSpPr>
        <p:spPr>
          <a:xfrm>
            <a:off x="11641138" y="6453188"/>
            <a:ext cx="4154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fld id="{14D38384-7A71-42FD-A8FA-E9EF1AAD0FA2}" type="slidenum">
              <a:rPr lang="ru-RU" sz="1400" smtClean="0">
                <a:solidFill>
                  <a:srgbClr val="8F9092"/>
                </a:solidFill>
                <a:latin typeface="Montserrat" panose="00000500000000000000" pitchFamily="2" charset="-52"/>
              </a:rPr>
              <a:pPr algn="l"/>
              <a:t>‹#›</a:t>
            </a:fld>
            <a:endParaRPr lang="ru-RU" sz="1400" dirty="0">
              <a:solidFill>
                <a:srgbClr val="8F9092"/>
              </a:solidFill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8789063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апка с логотипом коня (серая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 userDrawn="1"/>
        </p:nvSpPr>
        <p:spPr bwMode="hidden">
          <a:xfrm>
            <a:off x="-1" y="-1"/>
            <a:ext cx="12192001" cy="1224000"/>
          </a:xfrm>
          <a:prstGeom prst="rect">
            <a:avLst/>
          </a:prstGeom>
          <a:solidFill>
            <a:srgbClr val="DDD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80" t="32381" r="-4361" b="40680"/>
          <a:stretch/>
        </p:blipFill>
        <p:spPr>
          <a:xfrm>
            <a:off x="0" y="1269807"/>
            <a:ext cx="982787" cy="150548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6" t="1513" r="20843" b="88431"/>
          <a:stretch/>
        </p:blipFill>
        <p:spPr>
          <a:xfrm>
            <a:off x="0" y="6296025"/>
            <a:ext cx="982787" cy="5619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8" t="45097" r="86065" b="31852"/>
          <a:stretch/>
        </p:blipFill>
        <p:spPr>
          <a:xfrm>
            <a:off x="11703437" y="3382263"/>
            <a:ext cx="491219" cy="1288239"/>
          </a:xfrm>
          <a:prstGeom prst="rect">
            <a:avLst/>
          </a:prstGeom>
        </p:spPr>
      </p:pic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559572" y="359101"/>
            <a:ext cx="9032836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>
              <a:lnSpc>
                <a:spcPct val="100000"/>
              </a:lnSpc>
              <a:defRPr lang="ru-RU" sz="2800" b="1" kern="1200" dirty="0">
                <a:solidFill>
                  <a:srgbClr val="0055BB"/>
                </a:solidFill>
                <a:latin typeface="Montserrat" panose="00000500000000000000" pitchFamily="2" charset="-52"/>
                <a:ea typeface="+mj-ea"/>
                <a:cs typeface="+mj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4" name="Текст 19"/>
          <p:cNvSpPr>
            <a:spLocks noGrp="1"/>
          </p:cNvSpPr>
          <p:nvPr>
            <p:ph type="body" sz="quarter" idx="10" hasCustomPrompt="1"/>
          </p:nvPr>
        </p:nvSpPr>
        <p:spPr>
          <a:xfrm>
            <a:off x="559572" y="1729294"/>
            <a:ext cx="1348446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rgbClr val="00BBEE"/>
                </a:solidFill>
                <a:latin typeface="Montserrat" panose="00000500000000000000" pitchFamily="2" charset="-52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 b="0">
                <a:solidFill>
                  <a:srgbClr val="222A3F"/>
                </a:solidFill>
                <a:latin typeface="Montserrat" panose="00000500000000000000" pitchFamily="2" charset="-52"/>
              </a:defRPr>
            </a:lvl2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6" name="Текст 26"/>
          <p:cNvSpPr>
            <a:spLocks noGrp="1"/>
          </p:cNvSpPr>
          <p:nvPr>
            <p:ph type="body" sz="quarter" idx="11"/>
          </p:nvPr>
        </p:nvSpPr>
        <p:spPr>
          <a:xfrm>
            <a:off x="559572" y="2409034"/>
            <a:ext cx="1649811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rgbClr val="222A3F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9525956" y="-144001"/>
            <a:ext cx="2376074" cy="1512000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12077ADA-551A-4656-A047-B811D4148796}"/>
              </a:ext>
            </a:extLst>
          </p:cNvPr>
          <p:cNvSpPr/>
          <p:nvPr userDrawn="1"/>
        </p:nvSpPr>
        <p:spPr>
          <a:xfrm>
            <a:off x="11641138" y="6453188"/>
            <a:ext cx="4154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fld id="{14D38384-7A71-42FD-A8FA-E9EF1AAD0FA2}" type="slidenum">
              <a:rPr lang="ru-RU" sz="1400" smtClean="0">
                <a:solidFill>
                  <a:srgbClr val="8F9092"/>
                </a:solidFill>
                <a:latin typeface="Montserrat" panose="00000500000000000000" pitchFamily="2" charset="-52"/>
              </a:rPr>
              <a:pPr algn="l"/>
              <a:t>‹#›</a:t>
            </a:fld>
            <a:endParaRPr lang="ru-RU" sz="1400" dirty="0">
              <a:solidFill>
                <a:srgbClr val="8F9092"/>
              </a:solidFill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428056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ый слайд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425" y="2898000"/>
            <a:ext cx="4752575" cy="396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194" y="558606"/>
            <a:ext cx="2484000" cy="1656000"/>
          </a:xfrm>
          <a:prstGeom prst="rect">
            <a:avLst/>
          </a:prstGeom>
        </p:spPr>
      </p:pic>
      <p:sp>
        <p:nvSpPr>
          <p:cNvPr id="6" name="Текст 26"/>
          <p:cNvSpPr>
            <a:spLocks noGrp="1"/>
          </p:cNvSpPr>
          <p:nvPr>
            <p:ph type="body" sz="quarter" idx="11" hasCustomPrompt="1"/>
          </p:nvPr>
        </p:nvSpPr>
        <p:spPr>
          <a:xfrm>
            <a:off x="560194" y="6083856"/>
            <a:ext cx="1649811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01.01.2010</a:t>
            </a:r>
          </a:p>
        </p:txBody>
      </p:sp>
      <p:sp>
        <p:nvSpPr>
          <p:cNvPr id="7" name="Текст 26"/>
          <p:cNvSpPr>
            <a:spLocks noGrp="1"/>
          </p:cNvSpPr>
          <p:nvPr>
            <p:ph type="body" sz="quarter" idx="12" hasCustomPrompt="1"/>
          </p:nvPr>
        </p:nvSpPr>
        <p:spPr>
          <a:xfrm>
            <a:off x="560194" y="2567225"/>
            <a:ext cx="2694755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40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8" name="Текст 26"/>
          <p:cNvSpPr>
            <a:spLocks noGrp="1"/>
          </p:cNvSpPr>
          <p:nvPr>
            <p:ph type="body" sz="quarter" idx="13" hasCustomPrompt="1"/>
          </p:nvPr>
        </p:nvSpPr>
        <p:spPr>
          <a:xfrm>
            <a:off x="560194" y="3198167"/>
            <a:ext cx="2936041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3600" b="1">
                <a:solidFill>
                  <a:srgbClr val="0055BB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33837227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69" y="558606"/>
            <a:ext cx="2484000" cy="1656000"/>
          </a:xfrm>
          <a:prstGeom prst="rect">
            <a:avLst/>
          </a:prstGeom>
        </p:spPr>
      </p:pic>
      <p:sp>
        <p:nvSpPr>
          <p:cNvPr id="6" name="Текст 26"/>
          <p:cNvSpPr>
            <a:spLocks noGrp="1"/>
          </p:cNvSpPr>
          <p:nvPr>
            <p:ph type="body" sz="quarter" idx="11" hasCustomPrompt="1"/>
          </p:nvPr>
        </p:nvSpPr>
        <p:spPr>
          <a:xfrm>
            <a:off x="550863" y="5904468"/>
            <a:ext cx="1649811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01.01.2010</a:t>
            </a:r>
          </a:p>
        </p:txBody>
      </p:sp>
      <p:sp>
        <p:nvSpPr>
          <p:cNvPr id="7" name="Текст 26"/>
          <p:cNvSpPr>
            <a:spLocks noGrp="1"/>
          </p:cNvSpPr>
          <p:nvPr>
            <p:ph type="body" sz="quarter" idx="12" hasCustomPrompt="1"/>
          </p:nvPr>
        </p:nvSpPr>
        <p:spPr>
          <a:xfrm>
            <a:off x="560194" y="2567225"/>
            <a:ext cx="2694755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40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8" name="Текст 26"/>
          <p:cNvSpPr>
            <a:spLocks noGrp="1"/>
          </p:cNvSpPr>
          <p:nvPr>
            <p:ph type="body" sz="quarter" idx="13" hasCustomPrompt="1"/>
          </p:nvPr>
        </p:nvSpPr>
        <p:spPr>
          <a:xfrm>
            <a:off x="560194" y="3198167"/>
            <a:ext cx="2936041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3600" b="1">
                <a:solidFill>
                  <a:srgbClr val="0055BB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69CD2FE-B625-4542-8023-6997F6AA9102}"/>
              </a:ext>
            </a:extLst>
          </p:cNvPr>
          <p:cNvSpPr/>
          <p:nvPr userDrawn="1"/>
        </p:nvSpPr>
        <p:spPr>
          <a:xfrm>
            <a:off x="0" y="6273800"/>
            <a:ext cx="12268200" cy="58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50701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26"/>
          <p:cNvSpPr>
            <a:spLocks noGrp="1"/>
          </p:cNvSpPr>
          <p:nvPr>
            <p:ph type="body" sz="quarter" idx="11" hasCustomPrompt="1"/>
          </p:nvPr>
        </p:nvSpPr>
        <p:spPr>
          <a:xfrm>
            <a:off x="6418217" y="6083856"/>
            <a:ext cx="1649811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01.01.2010</a:t>
            </a:r>
          </a:p>
        </p:txBody>
      </p:sp>
      <p:sp>
        <p:nvSpPr>
          <p:cNvPr id="7" name="Текст 26"/>
          <p:cNvSpPr>
            <a:spLocks noGrp="1"/>
          </p:cNvSpPr>
          <p:nvPr>
            <p:ph type="body" sz="quarter" idx="12" hasCustomPrompt="1"/>
          </p:nvPr>
        </p:nvSpPr>
        <p:spPr>
          <a:xfrm>
            <a:off x="6418217" y="2567225"/>
            <a:ext cx="2694755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40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8" name="Текст 26"/>
          <p:cNvSpPr>
            <a:spLocks noGrp="1"/>
          </p:cNvSpPr>
          <p:nvPr>
            <p:ph type="body" sz="quarter" idx="13" hasCustomPrompt="1"/>
          </p:nvPr>
        </p:nvSpPr>
        <p:spPr>
          <a:xfrm>
            <a:off x="6418217" y="3198167"/>
            <a:ext cx="2936041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3600" b="1">
                <a:solidFill>
                  <a:srgbClr val="0055BB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9250"/>
            <a:ext cx="5886994" cy="408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9553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425" y="2898000"/>
            <a:ext cx="4752575" cy="3960000"/>
          </a:xfrm>
          <a:prstGeom prst="rect">
            <a:avLst/>
          </a:prstGeom>
        </p:spPr>
      </p:pic>
      <p:sp>
        <p:nvSpPr>
          <p:cNvPr id="7" name="Текст 26"/>
          <p:cNvSpPr>
            <a:spLocks noGrp="1"/>
          </p:cNvSpPr>
          <p:nvPr>
            <p:ph type="body" sz="quarter" idx="13" hasCustomPrompt="1"/>
          </p:nvPr>
        </p:nvSpPr>
        <p:spPr>
          <a:xfrm>
            <a:off x="560194" y="3105834"/>
            <a:ext cx="2936041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3600" b="1">
                <a:solidFill>
                  <a:srgbClr val="0055BB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1019601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апка с логотипом без коня (белая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1F9A089F-BBAD-40D5-B4C5-04A3D7A608B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8199237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think-cell Slide" r:id="rId4" imgW="306" imgH="306" progId="TCLayout.ActiveDocument.1">
                  <p:embed/>
                </p:oleObj>
              </mc:Choice>
              <mc:Fallback>
                <p:oleObj name="think-cell Slide" r:id="rId4" imgW="306" imgH="30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80" t="32381" r="-4361" b="40680"/>
          <a:stretch/>
        </p:blipFill>
        <p:spPr>
          <a:xfrm>
            <a:off x="0" y="1269807"/>
            <a:ext cx="982787" cy="150548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6" t="1513" r="20843" b="88431"/>
          <a:stretch/>
        </p:blipFill>
        <p:spPr>
          <a:xfrm>
            <a:off x="0" y="6296025"/>
            <a:ext cx="982787" cy="5619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8" t="45097" r="86065" b="31852"/>
          <a:stretch/>
        </p:blipFill>
        <p:spPr>
          <a:xfrm>
            <a:off x="11703437" y="3382263"/>
            <a:ext cx="491219" cy="1288239"/>
          </a:xfrm>
          <a:prstGeom prst="rect">
            <a:avLst/>
          </a:prstGeom>
        </p:spPr>
      </p:pic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559572" y="359101"/>
            <a:ext cx="9199890" cy="523220"/>
          </a:xfrm>
          <a:prstGeom prst="rect">
            <a:avLst/>
          </a:prstGeom>
        </p:spPr>
        <p:txBody>
          <a:bodyPr vert="horz" wrap="square" lIns="0" rIns="0" anchor="ctr">
            <a:spAutoFit/>
          </a:bodyPr>
          <a:lstStyle>
            <a:lvl1pPr>
              <a:lnSpc>
                <a:spcPct val="100000"/>
              </a:lnSpc>
              <a:defRPr sz="2600" b="1">
                <a:solidFill>
                  <a:srgbClr val="0055BB"/>
                </a:solidFill>
                <a:latin typeface="Montserrat" panose="00000500000000000000" pitchFamily="2" charset="-52"/>
              </a:defRPr>
            </a:lvl1pPr>
          </a:lstStyle>
          <a:p>
            <a:endParaRPr lang="ru-RU" sz="2800" b="1" kern="1200" dirty="0">
              <a:solidFill>
                <a:srgbClr val="0055BB"/>
              </a:solidFill>
              <a:latin typeface="Montserrat" panose="00000500000000000000" pitchFamily="2" charset="-52"/>
              <a:ea typeface="+mj-ea"/>
              <a:cs typeface="+mj-cs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5138" y="170399"/>
            <a:ext cx="1656000" cy="883200"/>
          </a:xfrm>
          <a:prstGeom prst="rect">
            <a:avLst/>
          </a:prstGeom>
        </p:spPr>
      </p:pic>
      <p:sp>
        <p:nvSpPr>
          <p:cNvPr id="14" name="Текст 19"/>
          <p:cNvSpPr>
            <a:spLocks noGrp="1"/>
          </p:cNvSpPr>
          <p:nvPr>
            <p:ph type="body" sz="quarter" idx="10" hasCustomPrompt="1"/>
          </p:nvPr>
        </p:nvSpPr>
        <p:spPr>
          <a:xfrm>
            <a:off x="-2009457" y="1613180"/>
            <a:ext cx="1348446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rgbClr val="00BBEE"/>
                </a:solidFill>
                <a:latin typeface="Montserrat" panose="00000500000000000000" pitchFamily="2" charset="-52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 b="0">
                <a:solidFill>
                  <a:srgbClr val="222A3F"/>
                </a:solidFill>
                <a:latin typeface="Montserrat" panose="00000500000000000000" pitchFamily="2" charset="-52"/>
              </a:defRPr>
            </a:lvl2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6" name="Текст 26"/>
          <p:cNvSpPr>
            <a:spLocks noGrp="1"/>
          </p:cNvSpPr>
          <p:nvPr>
            <p:ph type="body" sz="quarter" idx="11"/>
          </p:nvPr>
        </p:nvSpPr>
        <p:spPr>
          <a:xfrm>
            <a:off x="-2009457" y="2292920"/>
            <a:ext cx="1649811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rgbClr val="222A3F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pic>
        <p:nvPicPr>
          <p:cNvPr id="17" name="Рисунок 2">
            <a:extLst>
              <a:ext uri="{FF2B5EF4-FFF2-40B4-BE49-F238E27FC236}">
                <a16:creationId xmlns:a16="http://schemas.microsoft.com/office/drawing/2014/main" id="{BA4F9E05-428F-4B6D-AE37-0CE46376EA95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72" y="6412914"/>
            <a:ext cx="1812436" cy="357088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29A2839-71AE-43FF-AE16-27D033107267}"/>
              </a:ext>
            </a:extLst>
          </p:cNvPr>
          <p:cNvCxnSpPr>
            <a:cxnSpLocks/>
          </p:cNvCxnSpPr>
          <p:nvPr userDrawn="1"/>
        </p:nvCxnSpPr>
        <p:spPr>
          <a:xfrm>
            <a:off x="0" y="6283103"/>
            <a:ext cx="12192000" cy="0"/>
          </a:xfrm>
          <a:prstGeom prst="line">
            <a:avLst/>
          </a:prstGeom>
          <a:ln w="15875" cmpd="sng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3768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апка с логотипом без коня (синяя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 userDrawn="1"/>
        </p:nvSpPr>
        <p:spPr bwMode="hidden">
          <a:xfrm>
            <a:off x="-1" y="-1"/>
            <a:ext cx="12192001" cy="1224000"/>
          </a:xfrm>
          <a:prstGeom prst="rect">
            <a:avLst/>
          </a:prstGeom>
          <a:solidFill>
            <a:srgbClr val="005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2762" y="170399"/>
            <a:ext cx="1656000" cy="8832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80" t="32381" r="-4361" b="40680"/>
          <a:stretch/>
        </p:blipFill>
        <p:spPr>
          <a:xfrm>
            <a:off x="0" y="1269807"/>
            <a:ext cx="982787" cy="150548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6" t="1513" r="20843" b="88431"/>
          <a:stretch/>
        </p:blipFill>
        <p:spPr>
          <a:xfrm>
            <a:off x="0" y="6296025"/>
            <a:ext cx="982787" cy="5619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8" t="45097" r="86065" b="31852"/>
          <a:stretch/>
        </p:blipFill>
        <p:spPr>
          <a:xfrm>
            <a:off x="11703437" y="3382263"/>
            <a:ext cx="491219" cy="1288239"/>
          </a:xfrm>
          <a:prstGeom prst="rect">
            <a:avLst/>
          </a:prstGeom>
        </p:spPr>
      </p:pic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559572" y="359101"/>
            <a:ext cx="9173513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>
              <a:lnSpc>
                <a:spcPct val="100000"/>
              </a:lnSpc>
              <a:defRPr sz="2800" b="1">
                <a:solidFill>
                  <a:schemeClr val="bg1"/>
                </a:solidFill>
                <a:latin typeface="Montserrat" panose="00000500000000000000" pitchFamily="2" charset="-52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4" name="Текст 19"/>
          <p:cNvSpPr>
            <a:spLocks noGrp="1"/>
          </p:cNvSpPr>
          <p:nvPr>
            <p:ph type="body" sz="quarter" idx="10" hasCustomPrompt="1"/>
          </p:nvPr>
        </p:nvSpPr>
        <p:spPr>
          <a:xfrm>
            <a:off x="559572" y="1729294"/>
            <a:ext cx="1348446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rgbClr val="00BBEE"/>
                </a:solidFill>
                <a:latin typeface="Montserrat" panose="00000500000000000000" pitchFamily="2" charset="-52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 b="0">
                <a:solidFill>
                  <a:srgbClr val="222A3F"/>
                </a:solidFill>
                <a:latin typeface="Montserrat" panose="00000500000000000000" pitchFamily="2" charset="-52"/>
              </a:defRPr>
            </a:lvl2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6" name="Текст 26"/>
          <p:cNvSpPr>
            <a:spLocks noGrp="1"/>
          </p:cNvSpPr>
          <p:nvPr>
            <p:ph type="body" sz="quarter" idx="11"/>
          </p:nvPr>
        </p:nvSpPr>
        <p:spPr>
          <a:xfrm>
            <a:off x="559572" y="2409034"/>
            <a:ext cx="1649811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rgbClr val="222A3F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43DE57E-711D-404D-B188-192C4B659303}"/>
              </a:ext>
            </a:extLst>
          </p:cNvPr>
          <p:cNvSpPr/>
          <p:nvPr userDrawn="1"/>
        </p:nvSpPr>
        <p:spPr>
          <a:xfrm>
            <a:off x="11641138" y="6453188"/>
            <a:ext cx="4154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fld id="{14D38384-7A71-42FD-A8FA-E9EF1AAD0FA2}" type="slidenum">
              <a:rPr lang="ru-RU" sz="1400" smtClean="0">
                <a:solidFill>
                  <a:srgbClr val="8F9092"/>
                </a:solidFill>
                <a:latin typeface="Montserrat" panose="00000500000000000000" pitchFamily="2" charset="-52"/>
              </a:rPr>
              <a:pPr algn="l"/>
              <a:t>‹#›</a:t>
            </a:fld>
            <a:endParaRPr lang="ru-RU" sz="1400" dirty="0">
              <a:solidFill>
                <a:srgbClr val="8F9092"/>
              </a:solidFill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446839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апка с логотипом коня (белая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80" t="32381" r="-4361" b="40680"/>
          <a:stretch/>
        </p:blipFill>
        <p:spPr>
          <a:xfrm>
            <a:off x="0" y="1269807"/>
            <a:ext cx="982787" cy="150548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6" t="1513" r="20843" b="88431"/>
          <a:stretch/>
        </p:blipFill>
        <p:spPr>
          <a:xfrm>
            <a:off x="0" y="6296025"/>
            <a:ext cx="982787" cy="5619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8" t="45097" r="86065" b="31852"/>
          <a:stretch/>
        </p:blipFill>
        <p:spPr>
          <a:xfrm>
            <a:off x="11703437" y="3382263"/>
            <a:ext cx="491219" cy="1288239"/>
          </a:xfrm>
          <a:prstGeom prst="rect">
            <a:avLst/>
          </a:prstGeom>
        </p:spPr>
      </p:pic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559572" y="359101"/>
            <a:ext cx="8900951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>
              <a:lnSpc>
                <a:spcPct val="100000"/>
              </a:lnSpc>
              <a:defRPr lang="ru-RU" sz="2800" b="1" kern="1200" dirty="0">
                <a:solidFill>
                  <a:srgbClr val="E46C2A"/>
                </a:solidFill>
                <a:latin typeface="Montserrat" panose="00000500000000000000" pitchFamily="2" charset="-52"/>
                <a:ea typeface="+mj-ea"/>
                <a:cs typeface="+mj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4" name="Текст 19"/>
          <p:cNvSpPr>
            <a:spLocks noGrp="1"/>
          </p:cNvSpPr>
          <p:nvPr>
            <p:ph type="body" sz="quarter" idx="10" hasCustomPrompt="1"/>
          </p:nvPr>
        </p:nvSpPr>
        <p:spPr>
          <a:xfrm>
            <a:off x="559572" y="1729294"/>
            <a:ext cx="1348446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rgbClr val="00BBEE"/>
                </a:solidFill>
                <a:latin typeface="Montserrat" panose="00000500000000000000" pitchFamily="2" charset="-52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 b="0">
                <a:solidFill>
                  <a:srgbClr val="222A3F"/>
                </a:solidFill>
                <a:latin typeface="Montserrat" panose="00000500000000000000" pitchFamily="2" charset="-52"/>
              </a:defRPr>
            </a:lvl2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6" name="Текст 26"/>
          <p:cNvSpPr>
            <a:spLocks noGrp="1"/>
          </p:cNvSpPr>
          <p:nvPr>
            <p:ph type="body" sz="quarter" idx="11"/>
          </p:nvPr>
        </p:nvSpPr>
        <p:spPr>
          <a:xfrm>
            <a:off x="559572" y="2409034"/>
            <a:ext cx="1649811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rgbClr val="222A3F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956" y="-135287"/>
            <a:ext cx="2376074" cy="1512000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F00D0962-6951-42C9-AAB7-A8419B4562CD}"/>
              </a:ext>
            </a:extLst>
          </p:cNvPr>
          <p:cNvSpPr/>
          <p:nvPr userDrawn="1"/>
        </p:nvSpPr>
        <p:spPr>
          <a:xfrm>
            <a:off x="11641138" y="6453188"/>
            <a:ext cx="4154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fld id="{14D38384-7A71-42FD-A8FA-E9EF1AAD0FA2}" type="slidenum">
              <a:rPr lang="ru-RU" sz="1400" smtClean="0">
                <a:solidFill>
                  <a:srgbClr val="8F9092"/>
                </a:solidFill>
                <a:latin typeface="Montserrat" panose="00000500000000000000" pitchFamily="2" charset="-52"/>
              </a:rPr>
              <a:pPr algn="l"/>
              <a:t>‹#›</a:t>
            </a:fld>
            <a:endParaRPr lang="ru-RU" sz="1400" dirty="0">
              <a:solidFill>
                <a:srgbClr val="8F9092"/>
              </a:solidFill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9468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апка с логотипом коня (серая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 userDrawn="1"/>
        </p:nvSpPr>
        <p:spPr bwMode="hidden">
          <a:xfrm>
            <a:off x="-1" y="-1"/>
            <a:ext cx="12192001" cy="1224000"/>
          </a:xfrm>
          <a:prstGeom prst="rect">
            <a:avLst/>
          </a:prstGeom>
          <a:solidFill>
            <a:srgbClr val="DDD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80" t="32381" r="-4361" b="40680"/>
          <a:stretch/>
        </p:blipFill>
        <p:spPr>
          <a:xfrm>
            <a:off x="0" y="1269807"/>
            <a:ext cx="982787" cy="150548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6" t="1513" r="20843" b="88431"/>
          <a:stretch/>
        </p:blipFill>
        <p:spPr>
          <a:xfrm>
            <a:off x="0" y="6296025"/>
            <a:ext cx="982787" cy="5619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8" t="45097" r="86065" b="31852"/>
          <a:stretch/>
        </p:blipFill>
        <p:spPr>
          <a:xfrm>
            <a:off x="11703437" y="3382263"/>
            <a:ext cx="491219" cy="1288239"/>
          </a:xfrm>
          <a:prstGeom prst="rect">
            <a:avLst/>
          </a:prstGeom>
        </p:spPr>
      </p:pic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559572" y="359101"/>
            <a:ext cx="9032836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>
              <a:lnSpc>
                <a:spcPct val="100000"/>
              </a:lnSpc>
              <a:defRPr lang="ru-RU" sz="2800" b="1" kern="1200" dirty="0">
                <a:solidFill>
                  <a:srgbClr val="0055BB"/>
                </a:solidFill>
                <a:latin typeface="Montserrat" panose="00000500000000000000" pitchFamily="2" charset="-52"/>
                <a:ea typeface="+mj-ea"/>
                <a:cs typeface="+mj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4" name="Текст 19"/>
          <p:cNvSpPr>
            <a:spLocks noGrp="1"/>
          </p:cNvSpPr>
          <p:nvPr>
            <p:ph type="body" sz="quarter" idx="10" hasCustomPrompt="1"/>
          </p:nvPr>
        </p:nvSpPr>
        <p:spPr>
          <a:xfrm>
            <a:off x="559572" y="1729294"/>
            <a:ext cx="1348446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rgbClr val="00BBEE"/>
                </a:solidFill>
                <a:latin typeface="Montserrat" panose="00000500000000000000" pitchFamily="2" charset="-52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 b="0">
                <a:solidFill>
                  <a:srgbClr val="222A3F"/>
                </a:solidFill>
                <a:latin typeface="Montserrat" panose="00000500000000000000" pitchFamily="2" charset="-52"/>
              </a:defRPr>
            </a:lvl2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6" name="Текст 26"/>
          <p:cNvSpPr>
            <a:spLocks noGrp="1"/>
          </p:cNvSpPr>
          <p:nvPr>
            <p:ph type="body" sz="quarter" idx="11"/>
          </p:nvPr>
        </p:nvSpPr>
        <p:spPr>
          <a:xfrm>
            <a:off x="559572" y="2409034"/>
            <a:ext cx="1649811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rgbClr val="222A3F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9525956" y="-144001"/>
            <a:ext cx="2376074" cy="1512000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12077ADA-551A-4656-A047-B811D4148796}"/>
              </a:ext>
            </a:extLst>
          </p:cNvPr>
          <p:cNvSpPr/>
          <p:nvPr userDrawn="1"/>
        </p:nvSpPr>
        <p:spPr>
          <a:xfrm>
            <a:off x="11641138" y="6453188"/>
            <a:ext cx="4154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fld id="{14D38384-7A71-42FD-A8FA-E9EF1AAD0FA2}" type="slidenum">
              <a:rPr lang="ru-RU" sz="1400" smtClean="0">
                <a:solidFill>
                  <a:srgbClr val="8F9092"/>
                </a:solidFill>
                <a:latin typeface="Montserrat" panose="00000500000000000000" pitchFamily="2" charset="-52"/>
              </a:rPr>
              <a:pPr algn="l"/>
              <a:t>‹#›</a:t>
            </a:fld>
            <a:endParaRPr lang="ru-RU" sz="1400" dirty="0">
              <a:solidFill>
                <a:srgbClr val="8F9092"/>
              </a:solidFill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675729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ый слайд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425" y="2898000"/>
            <a:ext cx="4752575" cy="396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194" y="558606"/>
            <a:ext cx="2484000" cy="1656000"/>
          </a:xfrm>
          <a:prstGeom prst="rect">
            <a:avLst/>
          </a:prstGeom>
        </p:spPr>
      </p:pic>
      <p:sp>
        <p:nvSpPr>
          <p:cNvPr id="6" name="Текст 26"/>
          <p:cNvSpPr>
            <a:spLocks noGrp="1"/>
          </p:cNvSpPr>
          <p:nvPr>
            <p:ph type="body" sz="quarter" idx="11" hasCustomPrompt="1"/>
          </p:nvPr>
        </p:nvSpPr>
        <p:spPr>
          <a:xfrm>
            <a:off x="560194" y="6083856"/>
            <a:ext cx="1649811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01.01.2010</a:t>
            </a:r>
          </a:p>
        </p:txBody>
      </p:sp>
      <p:sp>
        <p:nvSpPr>
          <p:cNvPr id="7" name="Текст 26"/>
          <p:cNvSpPr>
            <a:spLocks noGrp="1"/>
          </p:cNvSpPr>
          <p:nvPr>
            <p:ph type="body" sz="quarter" idx="12" hasCustomPrompt="1"/>
          </p:nvPr>
        </p:nvSpPr>
        <p:spPr>
          <a:xfrm>
            <a:off x="560194" y="2567225"/>
            <a:ext cx="2694755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40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8" name="Текст 26"/>
          <p:cNvSpPr>
            <a:spLocks noGrp="1"/>
          </p:cNvSpPr>
          <p:nvPr>
            <p:ph type="body" sz="quarter" idx="13" hasCustomPrompt="1"/>
          </p:nvPr>
        </p:nvSpPr>
        <p:spPr>
          <a:xfrm>
            <a:off x="560194" y="3198167"/>
            <a:ext cx="2936041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3600" b="1">
                <a:solidFill>
                  <a:srgbClr val="0055BB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1027023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69" y="558606"/>
            <a:ext cx="2484000" cy="1656000"/>
          </a:xfrm>
          <a:prstGeom prst="rect">
            <a:avLst/>
          </a:prstGeom>
        </p:spPr>
      </p:pic>
      <p:sp>
        <p:nvSpPr>
          <p:cNvPr id="6" name="Текст 26"/>
          <p:cNvSpPr>
            <a:spLocks noGrp="1"/>
          </p:cNvSpPr>
          <p:nvPr>
            <p:ph type="body" sz="quarter" idx="11" hasCustomPrompt="1"/>
          </p:nvPr>
        </p:nvSpPr>
        <p:spPr>
          <a:xfrm>
            <a:off x="550863" y="5904468"/>
            <a:ext cx="1649811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01.01.2010</a:t>
            </a:r>
          </a:p>
        </p:txBody>
      </p:sp>
      <p:sp>
        <p:nvSpPr>
          <p:cNvPr id="7" name="Текст 26"/>
          <p:cNvSpPr>
            <a:spLocks noGrp="1"/>
          </p:cNvSpPr>
          <p:nvPr>
            <p:ph type="body" sz="quarter" idx="12" hasCustomPrompt="1"/>
          </p:nvPr>
        </p:nvSpPr>
        <p:spPr>
          <a:xfrm>
            <a:off x="560194" y="2567225"/>
            <a:ext cx="2694755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40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8" name="Текст 26"/>
          <p:cNvSpPr>
            <a:spLocks noGrp="1"/>
          </p:cNvSpPr>
          <p:nvPr>
            <p:ph type="body" sz="quarter" idx="13" hasCustomPrompt="1"/>
          </p:nvPr>
        </p:nvSpPr>
        <p:spPr>
          <a:xfrm>
            <a:off x="560194" y="3198167"/>
            <a:ext cx="2936041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3600" b="1">
                <a:solidFill>
                  <a:srgbClr val="0055BB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69CD2FE-B625-4542-8023-6997F6AA9102}"/>
              </a:ext>
            </a:extLst>
          </p:cNvPr>
          <p:cNvSpPr/>
          <p:nvPr userDrawn="1"/>
        </p:nvSpPr>
        <p:spPr>
          <a:xfrm>
            <a:off x="0" y="6273800"/>
            <a:ext cx="12268200" cy="58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1651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26"/>
          <p:cNvSpPr>
            <a:spLocks noGrp="1"/>
          </p:cNvSpPr>
          <p:nvPr>
            <p:ph type="body" sz="quarter" idx="11" hasCustomPrompt="1"/>
          </p:nvPr>
        </p:nvSpPr>
        <p:spPr>
          <a:xfrm>
            <a:off x="6418217" y="6083856"/>
            <a:ext cx="1649811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01.01.2010</a:t>
            </a:r>
          </a:p>
        </p:txBody>
      </p:sp>
      <p:sp>
        <p:nvSpPr>
          <p:cNvPr id="7" name="Текст 26"/>
          <p:cNvSpPr>
            <a:spLocks noGrp="1"/>
          </p:cNvSpPr>
          <p:nvPr>
            <p:ph type="body" sz="quarter" idx="12" hasCustomPrompt="1"/>
          </p:nvPr>
        </p:nvSpPr>
        <p:spPr>
          <a:xfrm>
            <a:off x="6418217" y="2567225"/>
            <a:ext cx="2694755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40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8" name="Текст 26"/>
          <p:cNvSpPr>
            <a:spLocks noGrp="1"/>
          </p:cNvSpPr>
          <p:nvPr>
            <p:ph type="body" sz="quarter" idx="13" hasCustomPrompt="1"/>
          </p:nvPr>
        </p:nvSpPr>
        <p:spPr>
          <a:xfrm>
            <a:off x="6418217" y="3198167"/>
            <a:ext cx="2936041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3600" b="1">
                <a:solidFill>
                  <a:srgbClr val="0055BB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9250"/>
            <a:ext cx="5886994" cy="408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101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425" y="2898000"/>
            <a:ext cx="4752575" cy="3960000"/>
          </a:xfrm>
          <a:prstGeom prst="rect">
            <a:avLst/>
          </a:prstGeom>
        </p:spPr>
      </p:pic>
      <p:sp>
        <p:nvSpPr>
          <p:cNvPr id="7" name="Текст 26"/>
          <p:cNvSpPr>
            <a:spLocks noGrp="1"/>
          </p:cNvSpPr>
          <p:nvPr>
            <p:ph type="body" sz="quarter" idx="13" hasCustomPrompt="1"/>
          </p:nvPr>
        </p:nvSpPr>
        <p:spPr>
          <a:xfrm>
            <a:off x="560194" y="3105834"/>
            <a:ext cx="2936041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3600" b="1">
                <a:solidFill>
                  <a:srgbClr val="0055BB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979755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vmlDrawing" Target="../drawings/vmlDrawing1.v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oleObject" Target="../embeddings/oleObject3.bin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ags" Target="../tags/tag4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vmlDrawing" Target="../drawings/vmlDrawing3.vml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2D3F90B8-00E5-4A99-A84D-2E26B5BF60B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2"/>
            </p:custDataLst>
            <p:extLst>
              <p:ext uri="{D42A27DB-BD31-4B8C-83A1-F6EECF244321}">
                <p14:modId xmlns:p14="http://schemas.microsoft.com/office/powerpoint/2010/main" val="231931014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think-cell Slide" r:id="rId13" imgW="306" imgH="306" progId="TCLayout.ActiveDocument.1">
                  <p:embed/>
                </p:oleObj>
              </mc:Choice>
              <mc:Fallback>
                <p:oleObj name="think-cell Slide" r:id="rId13" imgW="306" imgH="30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11">
            <a:extLst>
              <a:ext uri="{FF2B5EF4-FFF2-40B4-BE49-F238E27FC236}">
                <a16:creationId xmlns:a16="http://schemas.microsoft.com/office/drawing/2014/main" id="{740722F9-3344-4814-AF06-B96FE6BD4528}"/>
              </a:ext>
            </a:extLst>
          </p:cNvPr>
          <p:cNvSpPr/>
          <p:nvPr userDrawn="1"/>
        </p:nvSpPr>
        <p:spPr>
          <a:xfrm>
            <a:off x="11490456" y="6453188"/>
            <a:ext cx="150682" cy="230832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pPr algn="r"/>
            <a:fld id="{14D38384-7A71-42FD-A8FA-E9EF1AAD0FA2}" type="slidenum">
              <a:rPr lang="ru-RU" sz="900" smtClean="0">
                <a:solidFill>
                  <a:srgbClr val="8F9092"/>
                </a:solidFill>
                <a:latin typeface="Montserrat" panose="00000500000000000000" pitchFamily="2" charset="-52"/>
              </a:rPr>
              <a:pPr algn="r"/>
              <a:t>‹#›</a:t>
            </a:fld>
            <a:endParaRPr lang="ru-RU" sz="900" dirty="0">
              <a:solidFill>
                <a:srgbClr val="8F9092"/>
              </a:solidFill>
              <a:latin typeface="Montserrat" panose="00000500000000000000" pitchFamily="2" charset="-52"/>
            </a:endParaRPr>
          </a:p>
        </p:txBody>
      </p:sp>
      <p:pic>
        <p:nvPicPr>
          <p:cNvPr id="4" name="Рисунок 2">
            <a:extLst>
              <a:ext uri="{FF2B5EF4-FFF2-40B4-BE49-F238E27FC236}">
                <a16:creationId xmlns:a16="http://schemas.microsoft.com/office/drawing/2014/main" id="{CE6B3CF7-F27C-4B62-9608-C9D92F1A9D6B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72" y="6412914"/>
            <a:ext cx="1812436" cy="357088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21C84A0-241D-40C9-9016-D025D5CBD1A0}"/>
              </a:ext>
            </a:extLst>
          </p:cNvPr>
          <p:cNvCxnSpPr>
            <a:cxnSpLocks/>
          </p:cNvCxnSpPr>
          <p:nvPr userDrawn="1"/>
        </p:nvCxnSpPr>
        <p:spPr>
          <a:xfrm>
            <a:off x="0" y="6283103"/>
            <a:ext cx="12192000" cy="0"/>
          </a:xfrm>
          <a:prstGeom prst="line">
            <a:avLst/>
          </a:prstGeom>
          <a:ln w="15875" cmpd="sng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9666DEC-8863-4095-99B4-33B231365B8B}"/>
              </a:ext>
            </a:extLst>
          </p:cNvPr>
          <p:cNvSpPr/>
          <p:nvPr userDrawn="1"/>
        </p:nvSpPr>
        <p:spPr>
          <a:xfrm>
            <a:off x="12540509" y="41781"/>
            <a:ext cx="288656" cy="658592"/>
          </a:xfrm>
          <a:prstGeom prst="rect">
            <a:avLst/>
          </a:prstGeom>
          <a:solidFill>
            <a:srgbClr val="F27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B25E9AE-27AE-4D8A-BF9C-74DB74944BC7}"/>
              </a:ext>
            </a:extLst>
          </p:cNvPr>
          <p:cNvSpPr/>
          <p:nvPr userDrawn="1"/>
        </p:nvSpPr>
        <p:spPr>
          <a:xfrm>
            <a:off x="12540509" y="912611"/>
            <a:ext cx="288656" cy="658592"/>
          </a:xfrm>
          <a:prstGeom prst="rect">
            <a:avLst/>
          </a:prstGeom>
          <a:solidFill>
            <a:srgbClr val="054C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DE0294C4-7813-47B8-AC7E-97A05351A900}"/>
              </a:ext>
            </a:extLst>
          </p:cNvPr>
          <p:cNvSpPr/>
          <p:nvPr userDrawn="1"/>
        </p:nvSpPr>
        <p:spPr>
          <a:xfrm>
            <a:off x="12540508" y="1783441"/>
            <a:ext cx="288656" cy="658592"/>
          </a:xfrm>
          <a:prstGeom prst="rect">
            <a:avLst/>
          </a:prstGeom>
          <a:solidFill>
            <a:srgbClr val="DED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29FFAE6D-C8DF-4434-B953-AD0F201278E4}"/>
              </a:ext>
            </a:extLst>
          </p:cNvPr>
          <p:cNvSpPr/>
          <p:nvPr userDrawn="1"/>
        </p:nvSpPr>
        <p:spPr>
          <a:xfrm>
            <a:off x="12540508" y="2654271"/>
            <a:ext cx="288656" cy="658592"/>
          </a:xfrm>
          <a:prstGeom prst="rect">
            <a:avLst/>
          </a:prstGeom>
          <a:solidFill>
            <a:srgbClr val="7E7F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986A4D82-6C9B-406F-8450-D0177499347F}"/>
              </a:ext>
            </a:extLst>
          </p:cNvPr>
          <p:cNvSpPr/>
          <p:nvPr userDrawn="1"/>
        </p:nvSpPr>
        <p:spPr>
          <a:xfrm>
            <a:off x="12540508" y="3525101"/>
            <a:ext cx="288656" cy="660945"/>
          </a:xfrm>
          <a:prstGeom prst="rect">
            <a:avLst/>
          </a:prstGeom>
          <a:solidFill>
            <a:srgbClr val="0079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8">
            <a:extLst>
              <a:ext uri="{FF2B5EF4-FFF2-40B4-BE49-F238E27FC236}">
                <a16:creationId xmlns:a16="http://schemas.microsoft.com/office/drawing/2014/main" id="{4B084CF2-06B7-4B57-B7A4-0B8DC9E5AC03}"/>
              </a:ext>
            </a:extLst>
          </p:cNvPr>
          <p:cNvSpPr/>
          <p:nvPr userDrawn="1"/>
        </p:nvSpPr>
        <p:spPr>
          <a:xfrm>
            <a:off x="12530125" y="4398284"/>
            <a:ext cx="288656" cy="658592"/>
          </a:xfrm>
          <a:prstGeom prst="rect">
            <a:avLst/>
          </a:prstGeom>
          <a:solidFill>
            <a:srgbClr val="005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Прямоугольник 16">
            <a:extLst>
              <a:ext uri="{FF2B5EF4-FFF2-40B4-BE49-F238E27FC236}">
                <a16:creationId xmlns:a16="http://schemas.microsoft.com/office/drawing/2014/main" id="{AF1CE4FC-2F95-42B0-AC52-DEE66DB43CB8}"/>
              </a:ext>
            </a:extLst>
          </p:cNvPr>
          <p:cNvSpPr/>
          <p:nvPr userDrawn="1"/>
        </p:nvSpPr>
        <p:spPr>
          <a:xfrm>
            <a:off x="12530125" y="5269114"/>
            <a:ext cx="288656" cy="658592"/>
          </a:xfrm>
          <a:prstGeom prst="rect">
            <a:avLst/>
          </a:prstGeom>
          <a:solidFill>
            <a:srgbClr val="054C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Прямоугольник 17">
            <a:extLst>
              <a:ext uri="{FF2B5EF4-FFF2-40B4-BE49-F238E27FC236}">
                <a16:creationId xmlns:a16="http://schemas.microsoft.com/office/drawing/2014/main" id="{ACBDDCF5-5D3D-4C83-BE09-4C59C64F889C}"/>
              </a:ext>
            </a:extLst>
          </p:cNvPr>
          <p:cNvSpPr/>
          <p:nvPr userDrawn="1"/>
        </p:nvSpPr>
        <p:spPr>
          <a:xfrm>
            <a:off x="12530125" y="6139942"/>
            <a:ext cx="288656" cy="660945"/>
          </a:xfrm>
          <a:prstGeom prst="rect">
            <a:avLst/>
          </a:prstGeom>
          <a:solidFill>
            <a:srgbClr val="F17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4056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7" r:id="rId2"/>
    <p:sldLayoutId id="2147483678" r:id="rId3"/>
    <p:sldLayoutId id="2147483679" r:id="rId4"/>
    <p:sldLayoutId id="2147483680" r:id="rId5"/>
    <p:sldLayoutId id="2147483675" r:id="rId6"/>
    <p:sldLayoutId id="2147483684" r:id="rId7"/>
    <p:sldLayoutId id="2147483682" r:id="rId8"/>
    <p:sldLayoutId id="2147483681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777" userDrawn="1">
          <p15:clr>
            <a:srgbClr val="F26B43"/>
          </p15:clr>
        </p15:guide>
        <p15:guide id="4" orient="horz" pos="3952" userDrawn="1">
          <p15:clr>
            <a:srgbClr val="F26B43"/>
          </p15:clr>
        </p15:guide>
        <p15:guide id="5" pos="370" userDrawn="1">
          <p15:clr>
            <a:srgbClr val="F26B43"/>
          </p15:clr>
        </p15:guide>
        <p15:guide id="6" pos="7333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2D3F90B8-00E5-4A99-A84D-2E26B5BF60B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think-cell Slide" r:id="rId13" imgW="306" imgH="306" progId="TCLayout.ActiveDocument.1">
                  <p:embed/>
                </p:oleObj>
              </mc:Choice>
              <mc:Fallback>
                <p:oleObj name="think-cell Slide" r:id="rId13" imgW="306" imgH="306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2D3F90B8-00E5-4A99-A84D-2E26B5BF60B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11">
            <a:extLst>
              <a:ext uri="{FF2B5EF4-FFF2-40B4-BE49-F238E27FC236}">
                <a16:creationId xmlns:a16="http://schemas.microsoft.com/office/drawing/2014/main" id="{740722F9-3344-4814-AF06-B96FE6BD4528}"/>
              </a:ext>
            </a:extLst>
          </p:cNvPr>
          <p:cNvSpPr/>
          <p:nvPr userDrawn="1"/>
        </p:nvSpPr>
        <p:spPr>
          <a:xfrm>
            <a:off x="11490456" y="6453188"/>
            <a:ext cx="150682" cy="230832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pPr algn="r"/>
            <a:fld id="{14D38384-7A71-42FD-A8FA-E9EF1AAD0FA2}" type="slidenum">
              <a:rPr lang="ru-RU" sz="900" smtClean="0">
                <a:solidFill>
                  <a:srgbClr val="8F9092"/>
                </a:solidFill>
                <a:latin typeface="Montserrat" panose="00000500000000000000" pitchFamily="2" charset="-52"/>
              </a:rPr>
              <a:pPr algn="r"/>
              <a:t>‹#›</a:t>
            </a:fld>
            <a:endParaRPr lang="ru-RU" sz="900" dirty="0">
              <a:solidFill>
                <a:srgbClr val="8F9092"/>
              </a:solidFill>
              <a:latin typeface="Montserrat" panose="00000500000000000000" pitchFamily="2" charset="-52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21C84A0-241D-40C9-9016-D025D5CBD1A0}"/>
              </a:ext>
            </a:extLst>
          </p:cNvPr>
          <p:cNvCxnSpPr>
            <a:cxnSpLocks/>
          </p:cNvCxnSpPr>
          <p:nvPr userDrawn="1"/>
        </p:nvCxnSpPr>
        <p:spPr>
          <a:xfrm>
            <a:off x="0" y="6283103"/>
            <a:ext cx="12192000" cy="0"/>
          </a:xfrm>
          <a:prstGeom prst="line">
            <a:avLst/>
          </a:prstGeom>
          <a:ln w="15875" cmpd="sng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9666DEC-8863-4095-99B4-33B231365B8B}"/>
              </a:ext>
            </a:extLst>
          </p:cNvPr>
          <p:cNvSpPr/>
          <p:nvPr userDrawn="1"/>
        </p:nvSpPr>
        <p:spPr>
          <a:xfrm>
            <a:off x="12540509" y="41781"/>
            <a:ext cx="288656" cy="658592"/>
          </a:xfrm>
          <a:prstGeom prst="rect">
            <a:avLst/>
          </a:prstGeom>
          <a:solidFill>
            <a:srgbClr val="F27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B25E9AE-27AE-4D8A-BF9C-74DB74944BC7}"/>
              </a:ext>
            </a:extLst>
          </p:cNvPr>
          <p:cNvSpPr/>
          <p:nvPr userDrawn="1"/>
        </p:nvSpPr>
        <p:spPr>
          <a:xfrm>
            <a:off x="12540509" y="912611"/>
            <a:ext cx="288656" cy="658592"/>
          </a:xfrm>
          <a:prstGeom prst="rect">
            <a:avLst/>
          </a:prstGeom>
          <a:solidFill>
            <a:srgbClr val="054C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DE0294C4-7813-47B8-AC7E-97A05351A900}"/>
              </a:ext>
            </a:extLst>
          </p:cNvPr>
          <p:cNvSpPr/>
          <p:nvPr userDrawn="1"/>
        </p:nvSpPr>
        <p:spPr>
          <a:xfrm>
            <a:off x="12540508" y="1783441"/>
            <a:ext cx="288656" cy="658592"/>
          </a:xfrm>
          <a:prstGeom prst="rect">
            <a:avLst/>
          </a:prstGeom>
          <a:solidFill>
            <a:srgbClr val="DED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29FFAE6D-C8DF-4434-B953-AD0F201278E4}"/>
              </a:ext>
            </a:extLst>
          </p:cNvPr>
          <p:cNvSpPr/>
          <p:nvPr userDrawn="1"/>
        </p:nvSpPr>
        <p:spPr>
          <a:xfrm>
            <a:off x="12540508" y="2654271"/>
            <a:ext cx="288656" cy="658592"/>
          </a:xfrm>
          <a:prstGeom prst="rect">
            <a:avLst/>
          </a:prstGeom>
          <a:solidFill>
            <a:srgbClr val="7E7F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986A4D82-6C9B-406F-8450-D0177499347F}"/>
              </a:ext>
            </a:extLst>
          </p:cNvPr>
          <p:cNvSpPr/>
          <p:nvPr userDrawn="1"/>
        </p:nvSpPr>
        <p:spPr>
          <a:xfrm>
            <a:off x="12540508" y="3525101"/>
            <a:ext cx="288656" cy="660945"/>
          </a:xfrm>
          <a:prstGeom prst="rect">
            <a:avLst/>
          </a:prstGeom>
          <a:solidFill>
            <a:srgbClr val="0079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8">
            <a:extLst>
              <a:ext uri="{FF2B5EF4-FFF2-40B4-BE49-F238E27FC236}">
                <a16:creationId xmlns:a16="http://schemas.microsoft.com/office/drawing/2014/main" id="{4B084CF2-06B7-4B57-B7A4-0B8DC9E5AC03}"/>
              </a:ext>
            </a:extLst>
          </p:cNvPr>
          <p:cNvSpPr/>
          <p:nvPr userDrawn="1"/>
        </p:nvSpPr>
        <p:spPr>
          <a:xfrm>
            <a:off x="12530125" y="4398284"/>
            <a:ext cx="288656" cy="658592"/>
          </a:xfrm>
          <a:prstGeom prst="rect">
            <a:avLst/>
          </a:prstGeom>
          <a:solidFill>
            <a:srgbClr val="005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Прямоугольник 16">
            <a:extLst>
              <a:ext uri="{FF2B5EF4-FFF2-40B4-BE49-F238E27FC236}">
                <a16:creationId xmlns:a16="http://schemas.microsoft.com/office/drawing/2014/main" id="{AF1CE4FC-2F95-42B0-AC52-DEE66DB43CB8}"/>
              </a:ext>
            </a:extLst>
          </p:cNvPr>
          <p:cNvSpPr/>
          <p:nvPr userDrawn="1"/>
        </p:nvSpPr>
        <p:spPr>
          <a:xfrm>
            <a:off x="12530125" y="5269114"/>
            <a:ext cx="288656" cy="658592"/>
          </a:xfrm>
          <a:prstGeom prst="rect">
            <a:avLst/>
          </a:prstGeom>
          <a:solidFill>
            <a:srgbClr val="054C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Прямоугольник 17">
            <a:extLst>
              <a:ext uri="{FF2B5EF4-FFF2-40B4-BE49-F238E27FC236}">
                <a16:creationId xmlns:a16="http://schemas.microsoft.com/office/drawing/2014/main" id="{ACBDDCF5-5D3D-4C83-BE09-4C59C64F889C}"/>
              </a:ext>
            </a:extLst>
          </p:cNvPr>
          <p:cNvSpPr/>
          <p:nvPr userDrawn="1"/>
        </p:nvSpPr>
        <p:spPr>
          <a:xfrm>
            <a:off x="12530125" y="6139942"/>
            <a:ext cx="288656" cy="660945"/>
          </a:xfrm>
          <a:prstGeom prst="rect">
            <a:avLst/>
          </a:prstGeom>
          <a:solidFill>
            <a:srgbClr val="F17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6288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777">
          <p15:clr>
            <a:srgbClr val="F26B43"/>
          </p15:clr>
        </p15:guide>
        <p15:guide id="4" orient="horz" pos="3952">
          <p15:clr>
            <a:srgbClr val="F26B43"/>
          </p15:clr>
        </p15:guide>
        <p15:guide id="5" pos="370">
          <p15:clr>
            <a:srgbClr val="F26B43"/>
          </p15:clr>
        </p15:guide>
        <p15:guide id="6" pos="733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8C6CFF-7845-3347-A128-9936346DD11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10026" y="2613779"/>
            <a:ext cx="9835472" cy="2462213"/>
          </a:xfrm>
        </p:spPr>
        <p:txBody>
          <a:bodyPr/>
          <a:lstStyle/>
          <a:p>
            <a:r>
              <a:rPr lang="ru-RU" dirty="0">
                <a:latin typeface="+mn-lt"/>
              </a:rPr>
              <a:t>План проведения Научной сессии НИЯУ МИФИ</a:t>
            </a:r>
          </a:p>
          <a:p>
            <a:endParaRPr lang="ru-RU" sz="4400" dirty="0">
              <a:latin typeface="+mn-lt"/>
            </a:endParaRPr>
          </a:p>
          <a:p>
            <a:r>
              <a:rPr lang="ru-RU" sz="2800" dirty="0">
                <a:latin typeface="+mn-lt"/>
              </a:rPr>
              <a:t>29 января,</a:t>
            </a:r>
            <a:r>
              <a:rPr lang="en-US" sz="2800" dirty="0">
                <a:latin typeface="+mn-lt"/>
              </a:rPr>
              <a:t> 30</a:t>
            </a:r>
            <a:r>
              <a:rPr lang="ru-RU" sz="2800" dirty="0">
                <a:latin typeface="+mn-lt"/>
              </a:rPr>
              <a:t> января, 1 февраля 2024 г.</a:t>
            </a:r>
          </a:p>
        </p:txBody>
      </p:sp>
    </p:spTree>
    <p:extLst>
      <p:ext uri="{BB962C8B-B14F-4D97-AF65-F5344CB8AC3E}">
        <p14:creationId xmlns:p14="http://schemas.microsoft.com/office/powerpoint/2010/main" val="568921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908283" y="328665"/>
            <a:ext cx="9199890" cy="492443"/>
          </a:xfrm>
        </p:spPr>
        <p:txBody>
          <a:bodyPr/>
          <a:lstStyle/>
          <a:p>
            <a:r>
              <a:rPr lang="ru-RU" dirty="0">
                <a:solidFill>
                  <a:schemeClr val="tx2"/>
                </a:solidFill>
              </a:rPr>
              <a:t>Научная сессия НИЯУ МИФИ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8667" y="3197332"/>
            <a:ext cx="2694666" cy="463336"/>
          </a:xfrm>
          <a:prstGeom prst="rect">
            <a:avLst/>
          </a:prstGeom>
        </p:spPr>
      </p:pic>
      <p:sp>
        <p:nvSpPr>
          <p:cNvPr id="9" name="Текст 9"/>
          <p:cNvSpPr>
            <a:spLocks noGrp="1"/>
          </p:cNvSpPr>
          <p:nvPr>
            <p:ph type="body" sz="quarter" idx="11"/>
          </p:nvPr>
        </p:nvSpPr>
        <p:spPr>
          <a:xfrm>
            <a:off x="2385785" y="1003998"/>
            <a:ext cx="6883761" cy="784830"/>
          </a:xfrm>
        </p:spPr>
        <p:txBody>
          <a:bodyPr/>
          <a:lstStyle/>
          <a:p>
            <a:pPr algn="ctr"/>
            <a:r>
              <a:rPr lang="ru-RU" sz="2000" b="1" dirty="0">
                <a:solidFill>
                  <a:schemeClr val="tx2"/>
                </a:solidFill>
              </a:rPr>
              <a:t>План проведения</a:t>
            </a:r>
          </a:p>
          <a:p>
            <a:pPr algn="ctr"/>
            <a:r>
              <a:rPr lang="ru-RU" sz="2000" b="1" dirty="0">
                <a:solidFill>
                  <a:schemeClr val="tx2"/>
                </a:solidFill>
              </a:rPr>
              <a:t>Основные мероприятия</a:t>
            </a:r>
          </a:p>
        </p:txBody>
      </p:sp>
      <p:sp>
        <p:nvSpPr>
          <p:cNvPr id="2" name="Текст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0373087"/>
              </p:ext>
            </p:extLst>
          </p:nvPr>
        </p:nvGraphicFramePr>
        <p:xfrm>
          <a:off x="582478" y="1863231"/>
          <a:ext cx="11027044" cy="4240593"/>
        </p:xfrm>
        <a:graphic>
          <a:graphicData uri="http://schemas.openxmlformats.org/drawingml/2006/table">
            <a:tbl>
              <a:tblPr firstRow="1" firstCol="1" bandRow="1"/>
              <a:tblGrid>
                <a:gridCol w="1846745">
                  <a:extLst>
                    <a:ext uri="{9D8B030D-6E8A-4147-A177-3AD203B41FA5}">
                      <a16:colId xmlns:a16="http://schemas.microsoft.com/office/drawing/2014/main" val="779700260"/>
                    </a:ext>
                  </a:extLst>
                </a:gridCol>
                <a:gridCol w="9180299">
                  <a:extLst>
                    <a:ext uri="{9D8B030D-6E8A-4147-A177-3AD203B41FA5}">
                      <a16:colId xmlns:a16="http://schemas.microsoft.com/office/drawing/2014/main" val="444136676"/>
                    </a:ext>
                  </a:extLst>
                </a:gridCol>
              </a:tblGrid>
              <a:tr h="3718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Montserrat" panose="020B0604020202020204" charset="0"/>
                          <a:ea typeface="Calibri" panose="020F0502020204030204" pitchFamily="34" charset="0"/>
                          <a:cs typeface="Montserrat" panose="020B0604020202020204" charset="0"/>
                        </a:rPr>
                        <a:t>29 января 2024 г.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Montserrat" panose="020B0604020202020204" charset="0"/>
                          <a:ea typeface="Calibri" panose="020F0502020204030204" pitchFamily="34" charset="0"/>
                          <a:cs typeface="Montserrat" panose="020B0604020202020204" charset="0"/>
                        </a:rPr>
                        <a:t>Заслушивание ключевых научных докладов институтов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2032459"/>
                  </a:ext>
                </a:extLst>
              </a:tr>
              <a:tr h="3718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Montserrat" panose="020B0604020202020204" charset="0"/>
                          <a:ea typeface="Calibri" panose="020F0502020204030204" pitchFamily="34" charset="0"/>
                          <a:cs typeface="Montserrat" panose="020B0604020202020204" charset="0"/>
                        </a:rPr>
                        <a:t>30 января 2024 г.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Montserrat" panose="020B0604020202020204" charset="0"/>
                          <a:ea typeface="Calibri" panose="020F0502020204030204" pitchFamily="34" charset="0"/>
                          <a:cs typeface="Montserrat" panose="020B0604020202020204" charset="0"/>
                        </a:rPr>
                        <a:t>Заслушивание докладов о развитии научной деятельности филиалов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5221268"/>
                  </a:ext>
                </a:extLst>
              </a:tr>
              <a:tr h="371875">
                <a:tc rowSpan="9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Montserrat" panose="020B0604020202020204" charset="0"/>
                          <a:ea typeface="Calibri" panose="020F0502020204030204" pitchFamily="34" charset="0"/>
                          <a:cs typeface="Montserrat" panose="020B0604020202020204" charset="0"/>
                        </a:rPr>
                        <a:t>1 февраля 2024 г.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О продвижении научной повестки НИЯУ МИФИ</a:t>
                      </a:r>
                      <a:endParaRPr lang="ru-RU" sz="1600" dirty="0"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0180345"/>
                  </a:ext>
                </a:extLst>
              </a:tr>
              <a:tr h="3718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effectLst/>
                          <a:latin typeface="Montserrat" panose="020B0604020202020204" charset="0"/>
                          <a:ea typeface="Calibri" panose="020F0502020204030204" pitchFamily="34" charset="0"/>
                          <a:cs typeface="Montserrat" panose="020B0604020202020204" charset="0"/>
                        </a:rPr>
                        <a:t>О развитии</a:t>
                      </a:r>
                      <a:r>
                        <a:rPr lang="ru-RU" sz="1600" baseline="0" dirty="0">
                          <a:effectLst/>
                          <a:latin typeface="Montserrat" panose="020B0604020202020204" charset="0"/>
                          <a:ea typeface="Calibri" panose="020F0502020204030204" pitchFamily="34" charset="0"/>
                          <a:cs typeface="Montserrat" panose="020B0604020202020204" charset="0"/>
                        </a:rPr>
                        <a:t> сотрудничества с ГК «Росатом» по созданию промышленных ядерных технологий</a:t>
                      </a:r>
                      <a:endParaRPr lang="ru-RU" sz="1600" dirty="0"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7391505"/>
                  </a:ext>
                </a:extLst>
              </a:tr>
              <a:tr h="3718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О публикационной активности ученых НИЯУ МИФИ, «</a:t>
                      </a:r>
                      <a:r>
                        <a:rPr lang="ru-RU" sz="1600" dirty="0" err="1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неостепенённые</a:t>
                      </a:r>
                      <a:r>
                        <a:rPr lang="ru-RU" sz="16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» преподаватели НИЯУ МИФИ</a:t>
                      </a:r>
                      <a:endParaRPr lang="ru-RU" sz="1600" dirty="0"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3220338"/>
                  </a:ext>
                </a:extLst>
              </a:tr>
              <a:tr h="3718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Montserrat" panose="020B0604020202020204" charset="0"/>
                          <a:cs typeface="Montserrat" panose="020B0604020202020204" charset="0"/>
                        </a:rPr>
                        <a:t>О продвижении результатов научно-исследовательской и издательской деятельности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2213204"/>
                  </a:ext>
                </a:extLst>
              </a:tr>
              <a:tr h="3718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Montserrat" panose="020B0604020202020204" charset="0"/>
                          <a:ea typeface="Calibri" panose="020F0502020204030204" pitchFamily="34" charset="0"/>
                          <a:cs typeface="Montserrat" panose="020B0604020202020204" charset="0"/>
                        </a:rPr>
                        <a:t>О развитии журналов НИЯУ МИФИ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594429"/>
                  </a:ext>
                </a:extLst>
              </a:tr>
              <a:tr h="3718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  <a:latin typeface="Montserrat" panose="020B0604020202020204" charset="0"/>
                          <a:ea typeface="Calibri" panose="020F0502020204030204" pitchFamily="34" charset="0"/>
                          <a:cs typeface="Montserrat" panose="020B0604020202020204" charset="0"/>
                        </a:rPr>
                        <a:t>Репозиторий</a:t>
                      </a:r>
                      <a:r>
                        <a:rPr lang="ru-RU" sz="1600" dirty="0">
                          <a:effectLst/>
                          <a:latin typeface="Montserrat" panose="020B0604020202020204" charset="0"/>
                          <a:ea typeface="Calibri" panose="020F0502020204030204" pitchFamily="34" charset="0"/>
                          <a:cs typeface="Montserrat" panose="020B0604020202020204" charset="0"/>
                        </a:rPr>
                        <a:t> и развитие открытых данных НИЯУ МИФИ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0174546"/>
                  </a:ext>
                </a:extLst>
              </a:tr>
              <a:tr h="3718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effectLst/>
                          <a:latin typeface="Montserrat" panose="020B0604020202020204" charset="0"/>
                          <a:ea typeface="Calibri" panose="020F0502020204030204" pitchFamily="34" charset="0"/>
                          <a:cs typeface="Montserrat" panose="020B0604020202020204" charset="0"/>
                        </a:rPr>
                        <a:t>О научно-методической издательской деятельности</a:t>
                      </a:r>
                      <a:r>
                        <a:rPr lang="ru-RU" sz="1600" baseline="0" dirty="0">
                          <a:effectLst/>
                          <a:latin typeface="Montserrat" panose="020B0604020202020204" charset="0"/>
                          <a:ea typeface="Calibri" panose="020F0502020204030204" pitchFamily="34" charset="0"/>
                          <a:cs typeface="Montserrat" panose="020B0604020202020204" charset="0"/>
                        </a:rPr>
                        <a:t> НИЯУ МИФИ</a:t>
                      </a:r>
                      <a:endParaRPr lang="ru-RU" sz="1600" dirty="0"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5458750"/>
                  </a:ext>
                </a:extLst>
              </a:tr>
              <a:tr h="3718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Montserrat" panose="020B0604020202020204" charset="0"/>
                          <a:ea typeface="Calibri" panose="020F0502020204030204" pitchFamily="34" charset="0"/>
                          <a:cs typeface="Montserrat" panose="020B0604020202020204" charset="0"/>
                        </a:rPr>
                        <a:t>О научно-инновационной деятельности НИЯУ МИФИ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8989638"/>
                  </a:ext>
                </a:extLst>
              </a:tr>
              <a:tr h="3718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Montserrat" panose="020B0604020202020204" charset="0"/>
                          <a:ea typeface="Calibri" panose="020F0502020204030204" pitchFamily="34" charset="0"/>
                          <a:cs typeface="Montserrat" panose="020B0604020202020204" charset="0"/>
                        </a:rPr>
                        <a:t>Круглый стол «О работе аспирантуры и диссертационных советов НИЯУ МИФИ»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6322807"/>
                  </a:ext>
                </a:extLst>
              </a:tr>
            </a:tbl>
          </a:graphicData>
        </a:graphic>
      </p:graphicFrame>
      <p:sp>
        <p:nvSpPr>
          <p:cNvPr id="5" name="Текст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70531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536325" y="251589"/>
            <a:ext cx="9199890" cy="492443"/>
          </a:xfrm>
        </p:spPr>
        <p:txBody>
          <a:bodyPr/>
          <a:lstStyle/>
          <a:p>
            <a:r>
              <a:rPr lang="ru-RU" dirty="0">
                <a:solidFill>
                  <a:schemeClr val="tx2"/>
                </a:solidFill>
              </a:rPr>
              <a:t>Научная сессия НИЯУ МИФИ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8667" y="3197332"/>
            <a:ext cx="2694666" cy="463336"/>
          </a:xfrm>
          <a:prstGeom prst="rect">
            <a:avLst/>
          </a:prstGeom>
        </p:spPr>
      </p:pic>
      <p:sp>
        <p:nvSpPr>
          <p:cNvPr id="12" name="Текст 9"/>
          <p:cNvSpPr>
            <a:spLocks noGrp="1"/>
          </p:cNvSpPr>
          <p:nvPr>
            <p:ph type="body" sz="quarter" idx="11"/>
          </p:nvPr>
        </p:nvSpPr>
        <p:spPr>
          <a:xfrm>
            <a:off x="482081" y="710866"/>
            <a:ext cx="9447170" cy="369332"/>
          </a:xfrm>
        </p:spPr>
        <p:txBody>
          <a:bodyPr/>
          <a:lstStyle/>
          <a:p>
            <a:r>
              <a:rPr lang="ru-RU" sz="1800" b="1" dirty="0">
                <a:solidFill>
                  <a:schemeClr val="tx2"/>
                </a:solidFill>
              </a:rPr>
              <a:t>Программа Научной сессии НИЯУ МИФИ 29 января 2024 г.</a:t>
            </a:r>
            <a:endParaRPr lang="ru-RU" sz="1600" dirty="0">
              <a:solidFill>
                <a:schemeClr val="tx2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7781342"/>
              </p:ext>
            </p:extLst>
          </p:nvPr>
        </p:nvGraphicFramePr>
        <p:xfrm>
          <a:off x="550416" y="1415162"/>
          <a:ext cx="11322694" cy="43002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8271">
                  <a:extLst>
                    <a:ext uri="{9D8B030D-6E8A-4147-A177-3AD203B41FA5}">
                      <a16:colId xmlns:a16="http://schemas.microsoft.com/office/drawing/2014/main" val="2893716720"/>
                    </a:ext>
                  </a:extLst>
                </a:gridCol>
                <a:gridCol w="1340529">
                  <a:extLst>
                    <a:ext uri="{9D8B030D-6E8A-4147-A177-3AD203B41FA5}">
                      <a16:colId xmlns:a16="http://schemas.microsoft.com/office/drawing/2014/main" val="964140194"/>
                    </a:ext>
                  </a:extLst>
                </a:gridCol>
                <a:gridCol w="9493894">
                  <a:extLst>
                    <a:ext uri="{9D8B030D-6E8A-4147-A177-3AD203B41FA5}">
                      <a16:colId xmlns:a16="http://schemas.microsoft.com/office/drawing/2014/main" val="3083518498"/>
                    </a:ext>
                  </a:extLst>
                </a:gridCol>
              </a:tblGrid>
              <a:tr h="4667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№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п/п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24197" marR="24197" marT="0" marB="0">
                    <a:solidFill>
                      <a:srgbClr val="E7E9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Время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 проведения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24197" marR="24197" marT="0" marB="0">
                    <a:solidFill>
                      <a:srgbClr val="E7E9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Мероприятие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24197" marR="24197" marT="0" marB="0" anchor="ctr">
                    <a:solidFill>
                      <a:srgbClr val="E7E9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3694509"/>
                  </a:ext>
                </a:extLst>
              </a:tr>
              <a:tr h="742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24197" marR="24197" marT="0" marB="0">
                    <a:solidFill>
                      <a:srgbClr val="CBD1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09.00 – 10.00</a:t>
                      </a:r>
                      <a:endParaRPr lang="ru-RU" sz="1200" dirty="0"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24197" marR="241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Прибытие и регистрация участников</a:t>
                      </a:r>
                      <a:endParaRPr lang="ru-RU" sz="1200" dirty="0"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24197" marR="24197" marT="0" marB="0"/>
                </a:tc>
                <a:extLst>
                  <a:ext uri="{0D108BD9-81ED-4DB2-BD59-A6C34878D82A}">
                    <a16:rowId xmlns:a16="http://schemas.microsoft.com/office/drawing/2014/main" val="2858985789"/>
                  </a:ext>
                </a:extLst>
              </a:tr>
              <a:tr h="2304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24197" marR="24197" marT="0" marB="0">
                    <a:solidFill>
                      <a:srgbClr val="E7E9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ontserrat" panose="020B0604020202020204" charset="0"/>
                          <a:ea typeface="Calibri" panose="020F0502020204030204" pitchFamily="34" charset="0"/>
                          <a:cs typeface="Montserrat" panose="020B0604020202020204" charset="0"/>
                        </a:rPr>
                        <a:t>10.00 – 10.15</a:t>
                      </a:r>
                    </a:p>
                  </a:txBody>
                  <a:tcPr marL="24197" marR="241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ontserrat" panose="020B0604020202020204" charset="0"/>
                          <a:ea typeface="Calibri" panose="020F0502020204030204" pitchFamily="34" charset="0"/>
                          <a:cs typeface="Montserrat" panose="020B0604020202020204" charset="0"/>
                        </a:rPr>
                        <a:t>Приветственное слово ректора НИЯУ МИФИ Шевченко В.И.</a:t>
                      </a:r>
                    </a:p>
                  </a:txBody>
                  <a:tcPr marL="24197" marR="24197" marT="0" marB="0">
                    <a:solidFill>
                      <a:srgbClr val="E7E9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39464"/>
                  </a:ext>
                </a:extLst>
              </a:tr>
              <a:tr h="3499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1.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24197" marR="24197" marT="0" marB="0">
                    <a:solidFill>
                      <a:srgbClr val="CBD1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10.15 – 10.30</a:t>
                      </a:r>
                    </a:p>
                  </a:txBody>
                  <a:tcPr marL="24197" marR="241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Доклад «Физика экстремального состояния вещества на лазерном комплексе ЭЛЬФ: исследовательская программа и статус проекта»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Докладчик - Кузнецов Андрей Петрович, </a:t>
                      </a:r>
                      <a:r>
                        <a:rPr lang="ru-RU" sz="1200" dirty="0" err="1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д.ф-м.н</a:t>
                      </a:r>
                      <a:r>
                        <a:rPr lang="ru-RU" sz="12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., директор института лазерных и плазменных технологий НИЯУ МИФИ</a:t>
                      </a:r>
                      <a:endParaRPr lang="ru-RU" sz="1200" dirty="0"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24197" marR="24197" marT="0" marB="0"/>
                </a:tc>
                <a:extLst>
                  <a:ext uri="{0D108BD9-81ED-4DB2-BD59-A6C34878D82A}">
                    <a16:rowId xmlns:a16="http://schemas.microsoft.com/office/drawing/2014/main" val="284536149"/>
                  </a:ext>
                </a:extLst>
              </a:tr>
              <a:tr h="742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24197" marR="24197" marT="0" marB="0">
                    <a:solidFill>
                      <a:srgbClr val="E7E9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10.30 – 10.35</a:t>
                      </a:r>
                      <a:endParaRPr lang="ru-RU" sz="1200" dirty="0"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24197" marR="2419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ontserrat" panose="020B0604020202020204" charset="0"/>
                          <a:ea typeface="Calibri" panose="020F0502020204030204" pitchFamily="34" charset="0"/>
                          <a:cs typeface="Montserrat" panose="020B0604020202020204" charset="0"/>
                        </a:rPr>
                        <a:t>Вопросы, обсуждение</a:t>
                      </a:r>
                    </a:p>
                  </a:txBody>
                  <a:tcPr marL="24197" marR="24197" marT="0" marB="0"/>
                </a:tc>
                <a:extLst>
                  <a:ext uri="{0D108BD9-81ED-4DB2-BD59-A6C34878D82A}">
                    <a16:rowId xmlns:a16="http://schemas.microsoft.com/office/drawing/2014/main" val="3394237480"/>
                  </a:ext>
                </a:extLst>
              </a:tr>
              <a:tr h="4182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2.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24197" marR="24197" marT="0" marB="0">
                    <a:solidFill>
                      <a:srgbClr val="CBD1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10.35 – 10.50</a:t>
                      </a:r>
                    </a:p>
                  </a:txBody>
                  <a:tcPr marL="24197" marR="241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Доклад </a:t>
                      </a: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Montserrat" panose="020B0604020202020204" charset="0"/>
                          <a:ea typeface="+mn-ea"/>
                          <a:cs typeface="Montserrat" panose="020B0604020202020204" charset="0"/>
                        </a:rPr>
                        <a:t>«НИЯУ МИФИ в </a:t>
                      </a:r>
                      <a:r>
                        <a:rPr lang="ru-RU" sz="1200" kern="1200" dirty="0" err="1">
                          <a:solidFill>
                            <a:schemeClr val="dk1"/>
                          </a:solidFill>
                          <a:effectLst/>
                          <a:latin typeface="Montserrat" panose="020B0604020202020204" charset="0"/>
                          <a:ea typeface="+mn-ea"/>
                          <a:cs typeface="Montserrat" panose="020B0604020202020204" charset="0"/>
                        </a:rPr>
                        <a:t>коллаборациях</a:t>
                      </a: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Montserrat" panose="020B0604020202020204" charset="0"/>
                          <a:ea typeface="+mn-ea"/>
                          <a:cs typeface="Montserrat" panose="020B0604020202020204" charset="0"/>
                        </a:rPr>
                        <a:t> </a:t>
                      </a:r>
                      <a:r>
                        <a:rPr lang="ru-RU" sz="1200" kern="1200" dirty="0" err="1">
                          <a:solidFill>
                            <a:schemeClr val="dk1"/>
                          </a:solidFill>
                          <a:effectLst/>
                          <a:latin typeface="Montserrat" panose="020B0604020202020204" charset="0"/>
                          <a:ea typeface="+mn-ea"/>
                          <a:cs typeface="Montserrat" panose="020B0604020202020204" charset="0"/>
                        </a:rPr>
                        <a:t>мегасайенс</a:t>
                      </a: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Montserrat" panose="020B0604020202020204" charset="0"/>
                          <a:ea typeface="+mn-ea"/>
                          <a:cs typeface="Montserrat" panose="020B0604020202020204" charset="0"/>
                        </a:rPr>
                        <a:t>-проекта NICA: статус участия»</a:t>
                      </a:r>
                    </a:p>
                    <a:p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Montserrat" panose="020B0604020202020204" charset="0"/>
                          <a:ea typeface="+mn-ea"/>
                          <a:cs typeface="Montserrat" panose="020B0604020202020204" charset="0"/>
                        </a:rPr>
                        <a:t>Докладчик – Тараненко Аркадий Владимирович, PhD, доцент</a:t>
                      </a:r>
                      <a:endParaRPr lang="ru-RU" sz="1200" dirty="0"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24197" marR="24197" marT="0" marB="0"/>
                </a:tc>
                <a:extLst>
                  <a:ext uri="{0D108BD9-81ED-4DB2-BD59-A6C34878D82A}">
                    <a16:rowId xmlns:a16="http://schemas.microsoft.com/office/drawing/2014/main" val="4109312729"/>
                  </a:ext>
                </a:extLst>
              </a:tr>
              <a:tr h="742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24197" marR="24197" marT="0" marB="0">
                    <a:solidFill>
                      <a:srgbClr val="E7E9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10.50 – 10.55</a:t>
                      </a:r>
                      <a:endParaRPr lang="ru-RU" sz="1200" dirty="0"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24197" marR="2419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ontserrat" panose="020B0604020202020204" charset="0"/>
                          <a:ea typeface="Calibri" panose="020F0502020204030204" pitchFamily="34" charset="0"/>
                          <a:cs typeface="Montserrat" panose="020B0604020202020204" charset="0"/>
                        </a:rPr>
                        <a:t>Вопросы, обсуждение</a:t>
                      </a:r>
                    </a:p>
                  </a:txBody>
                  <a:tcPr marL="24197" marR="24197" marT="0" marB="0"/>
                </a:tc>
                <a:extLst>
                  <a:ext uri="{0D108BD9-81ED-4DB2-BD59-A6C34878D82A}">
                    <a16:rowId xmlns:a16="http://schemas.microsoft.com/office/drawing/2014/main" val="3612703232"/>
                  </a:ext>
                </a:extLst>
              </a:tr>
              <a:tr h="3322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ea typeface="Calibri" panose="020F0502020204030204" pitchFamily="34" charset="0"/>
                          <a:cs typeface="Montserrat" panose="020B0604020202020204" charset="0"/>
                        </a:rPr>
                        <a:t>3.</a:t>
                      </a:r>
                    </a:p>
                  </a:txBody>
                  <a:tcPr marL="24197" marR="24197" marT="0" marB="0">
                    <a:solidFill>
                      <a:srgbClr val="CBD1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10.55 – 11.10</a:t>
                      </a:r>
                    </a:p>
                  </a:txBody>
                  <a:tcPr marL="24197" marR="2419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Доклад «Современные физические методы диагностики малых концентраций органических и биоорганических соединений»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Докладчик – Чистяков Александр Александрович </a:t>
                      </a:r>
                      <a:r>
                        <a:rPr lang="ru-RU" sz="1200" dirty="0" err="1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д.ф-м.н</a:t>
                      </a:r>
                      <a:r>
                        <a:rPr lang="ru-RU" sz="12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., профессор</a:t>
                      </a:r>
                      <a:endParaRPr lang="ru-RU" sz="1200" dirty="0"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24197" marR="24197" marT="0" marB="0"/>
                </a:tc>
                <a:extLst>
                  <a:ext uri="{0D108BD9-81ED-4DB2-BD59-A6C34878D82A}">
                    <a16:rowId xmlns:a16="http://schemas.microsoft.com/office/drawing/2014/main" val="1110292480"/>
                  </a:ext>
                </a:extLst>
              </a:tr>
              <a:tr h="2493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24197" marR="24197" marT="0" marB="0">
                    <a:solidFill>
                      <a:srgbClr val="E7E9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11.10 – 11.15</a:t>
                      </a:r>
                      <a:endParaRPr lang="ru-RU" sz="1200" dirty="0"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24197" marR="2419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ontserrat" panose="020B0604020202020204" charset="0"/>
                          <a:ea typeface="Calibri" panose="020F0502020204030204" pitchFamily="34" charset="0"/>
                          <a:cs typeface="Montserrat" panose="020B0604020202020204" charset="0"/>
                        </a:rPr>
                        <a:t>Вопросы, обсуждение</a:t>
                      </a:r>
                    </a:p>
                  </a:txBody>
                  <a:tcPr marL="24197" marR="24197" marT="0" marB="0"/>
                </a:tc>
                <a:extLst>
                  <a:ext uri="{0D108BD9-81ED-4DB2-BD59-A6C34878D82A}">
                    <a16:rowId xmlns:a16="http://schemas.microsoft.com/office/drawing/2014/main" val="3938192833"/>
                  </a:ext>
                </a:extLst>
              </a:tr>
              <a:tr h="3322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4.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24197" marR="24197" marT="0" marB="0">
                    <a:solidFill>
                      <a:srgbClr val="CBD1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1</a:t>
                      </a:r>
                      <a:r>
                        <a:rPr lang="ru-RU" sz="12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1.15 – 11.30</a:t>
                      </a:r>
                    </a:p>
                  </a:txBody>
                  <a:tcPr marL="24197" marR="24197" marT="0" marB="0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Доклад «</a:t>
                      </a: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Montserrat" panose="020B0604020202020204" charset="0"/>
                          <a:ea typeface="+mn-ea"/>
                          <a:cs typeface="Montserrat" panose="020B0604020202020204" charset="0"/>
                        </a:rPr>
                        <a:t>Повышение эффективности работы реакторов на быстрых нейтронах с инновационными топливными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Montserrat" panose="020B0604020202020204" charset="0"/>
                          <a:ea typeface="+mn-ea"/>
                          <a:cs typeface="Montserrat" panose="020B0604020202020204" charset="0"/>
                        </a:rPr>
                        <a:t>композициями»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Montserrat" panose="020B0604020202020204" charset="0"/>
                        <a:ea typeface="+mn-ea"/>
                        <a:cs typeface="Montserrat" panose="020B0604020202020204" charset="0"/>
                      </a:endParaRPr>
                    </a:p>
                    <a:p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Montserrat" panose="020B0604020202020204" charset="0"/>
                          <a:ea typeface="+mn-ea"/>
                          <a:cs typeface="Montserrat" panose="020B0604020202020204" charset="0"/>
                        </a:rPr>
                        <a:t>Докладчик – Тарасова Мария Сергеевна, к.т.н., главный специалист ИПЯТ НИЯУ МИФИ</a:t>
                      </a:r>
                      <a:endParaRPr lang="ru-RU" sz="1200" dirty="0"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24197" marR="24197" marT="0" marB="0"/>
                </a:tc>
                <a:extLst>
                  <a:ext uri="{0D108BD9-81ED-4DB2-BD59-A6C34878D82A}">
                    <a16:rowId xmlns:a16="http://schemas.microsoft.com/office/drawing/2014/main" val="3110431513"/>
                  </a:ext>
                </a:extLst>
              </a:tr>
              <a:tr h="742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24197" marR="24197" marT="0" marB="0">
                    <a:solidFill>
                      <a:srgbClr val="E7E9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11.30 – 11.35</a:t>
                      </a:r>
                      <a:endParaRPr lang="ru-RU" sz="1200" dirty="0"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24197" marR="2419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ontserrat" panose="020B0604020202020204" charset="0"/>
                          <a:ea typeface="Calibri" panose="020F0502020204030204" pitchFamily="34" charset="0"/>
                          <a:cs typeface="Montserrat" panose="020B0604020202020204" charset="0"/>
                        </a:rPr>
                        <a:t>Вопросы, обсуждение</a:t>
                      </a:r>
                    </a:p>
                  </a:txBody>
                  <a:tcPr marL="24197" marR="24197" marT="0" marB="0"/>
                </a:tc>
                <a:extLst>
                  <a:ext uri="{0D108BD9-81ED-4DB2-BD59-A6C34878D82A}">
                    <a16:rowId xmlns:a16="http://schemas.microsoft.com/office/drawing/2014/main" val="2562751123"/>
                  </a:ext>
                </a:extLst>
              </a:tr>
              <a:tr h="2596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5.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24197" marR="24197" marT="0" marB="0">
                    <a:solidFill>
                      <a:srgbClr val="CBD1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11.35 – 11.50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24197" marR="2419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Доклад «Биологические </a:t>
                      </a:r>
                      <a:r>
                        <a:rPr lang="ru-RU" sz="1200" dirty="0" err="1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in</a:t>
                      </a:r>
                      <a:r>
                        <a:rPr lang="ru-RU" sz="12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vitro</a:t>
                      </a:r>
                      <a:r>
                        <a:rPr lang="ru-RU" sz="12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 и </a:t>
                      </a:r>
                      <a:r>
                        <a:rPr lang="ru-RU" sz="1200" dirty="0" err="1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in</a:t>
                      </a:r>
                      <a:r>
                        <a:rPr lang="ru-RU" sz="12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vivo</a:t>
                      </a:r>
                      <a:r>
                        <a:rPr lang="ru-RU" sz="12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 платформы для доклинических исследований инновационных лекарственных средств и </a:t>
                      </a:r>
                      <a:r>
                        <a:rPr lang="ru-RU" sz="1200" dirty="0" err="1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наноматериалов</a:t>
                      </a:r>
                      <a:r>
                        <a:rPr lang="ru-RU" sz="12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»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Докладчик – </a:t>
                      </a:r>
                      <a:r>
                        <a:rPr lang="ru-RU" sz="1200" dirty="0" err="1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Блинова</a:t>
                      </a:r>
                      <a:r>
                        <a:rPr lang="ru-RU" sz="12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 Екатерина Валериевна, д.м.н., заведующий кафедрой</a:t>
                      </a:r>
                      <a:endParaRPr lang="ru-RU" sz="1200" dirty="0"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24197" marR="24197" marT="0" marB="0"/>
                </a:tc>
                <a:extLst>
                  <a:ext uri="{0D108BD9-81ED-4DB2-BD59-A6C34878D82A}">
                    <a16:rowId xmlns:a16="http://schemas.microsoft.com/office/drawing/2014/main" val="2615422295"/>
                  </a:ext>
                </a:extLst>
              </a:tr>
              <a:tr h="2596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24197" marR="24197" marT="0" marB="0">
                    <a:solidFill>
                      <a:srgbClr val="E7E9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ontserrat" panose="020B0604020202020204" charset="0"/>
                          <a:ea typeface="Calibri" panose="020F0502020204030204" pitchFamily="34" charset="0"/>
                          <a:cs typeface="Montserrat" panose="020B0604020202020204" charset="0"/>
                        </a:rPr>
                        <a:t>11.50 – 11.55</a:t>
                      </a:r>
                    </a:p>
                  </a:txBody>
                  <a:tcPr marL="24197" marR="2419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ontserrat" panose="020B0604020202020204" charset="0"/>
                          <a:ea typeface="Calibri" panose="020F0502020204030204" pitchFamily="34" charset="0"/>
                          <a:cs typeface="Montserrat" panose="020B0604020202020204" charset="0"/>
                        </a:rPr>
                        <a:t>Вопросы, обсуждение</a:t>
                      </a:r>
                    </a:p>
                  </a:txBody>
                  <a:tcPr marL="24197" marR="24197" marT="0" marB="0"/>
                </a:tc>
                <a:extLst>
                  <a:ext uri="{0D108BD9-81ED-4DB2-BD59-A6C34878D82A}">
                    <a16:rowId xmlns:a16="http://schemas.microsoft.com/office/drawing/2014/main" val="14841162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15667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575070" y="284613"/>
            <a:ext cx="9199890" cy="492443"/>
          </a:xfrm>
        </p:spPr>
        <p:txBody>
          <a:bodyPr/>
          <a:lstStyle/>
          <a:p>
            <a:r>
              <a:rPr lang="ru-RU" dirty="0">
                <a:solidFill>
                  <a:schemeClr val="tx2"/>
                </a:solidFill>
              </a:rPr>
              <a:t>Научная сессия НИЯУ МИФИ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8667" y="3197332"/>
            <a:ext cx="2694666" cy="463336"/>
          </a:xfrm>
          <a:prstGeom prst="rect">
            <a:avLst/>
          </a:prstGeom>
        </p:spPr>
      </p:pic>
      <p:sp>
        <p:nvSpPr>
          <p:cNvPr id="12" name="Текст 9"/>
          <p:cNvSpPr>
            <a:spLocks noGrp="1"/>
          </p:cNvSpPr>
          <p:nvPr>
            <p:ph type="body" sz="quarter" idx="11"/>
          </p:nvPr>
        </p:nvSpPr>
        <p:spPr>
          <a:xfrm>
            <a:off x="562166" y="777056"/>
            <a:ext cx="9447170" cy="369332"/>
          </a:xfrm>
        </p:spPr>
        <p:txBody>
          <a:bodyPr/>
          <a:lstStyle/>
          <a:p>
            <a:r>
              <a:rPr lang="ru-RU" sz="1800" b="1" dirty="0">
                <a:solidFill>
                  <a:schemeClr val="tx2"/>
                </a:solidFill>
              </a:rPr>
              <a:t>Программа Научной сессии НИЯУ МИФИ 29 января 2024 г.</a:t>
            </a:r>
            <a:endParaRPr lang="ru-RU" sz="1600" dirty="0">
              <a:solidFill>
                <a:schemeClr val="tx2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3333096"/>
              </p:ext>
            </p:extLst>
          </p:nvPr>
        </p:nvGraphicFramePr>
        <p:xfrm>
          <a:off x="399081" y="1294061"/>
          <a:ext cx="11568017" cy="49321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5772">
                  <a:extLst>
                    <a:ext uri="{9D8B030D-6E8A-4147-A177-3AD203B41FA5}">
                      <a16:colId xmlns:a16="http://schemas.microsoft.com/office/drawing/2014/main" val="2893716720"/>
                    </a:ext>
                  </a:extLst>
                </a:gridCol>
                <a:gridCol w="1240349">
                  <a:extLst>
                    <a:ext uri="{9D8B030D-6E8A-4147-A177-3AD203B41FA5}">
                      <a16:colId xmlns:a16="http://schemas.microsoft.com/office/drawing/2014/main" val="964140194"/>
                    </a:ext>
                  </a:extLst>
                </a:gridCol>
                <a:gridCol w="9841896">
                  <a:extLst>
                    <a:ext uri="{9D8B030D-6E8A-4147-A177-3AD203B41FA5}">
                      <a16:colId xmlns:a16="http://schemas.microsoft.com/office/drawing/2014/main" val="3083518498"/>
                    </a:ext>
                  </a:extLst>
                </a:gridCol>
              </a:tblGrid>
              <a:tr h="1484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№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 п/п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24197" marR="24197" marT="0" marB="0">
                    <a:solidFill>
                      <a:srgbClr val="E7E9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Время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проведения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24197" marR="24197" marT="0" marB="0">
                    <a:solidFill>
                      <a:srgbClr val="E7E9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Мероприятие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24197" marR="24197" marT="0" marB="0" anchor="ctr">
                    <a:solidFill>
                      <a:srgbClr val="E7E9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3694509"/>
                  </a:ext>
                </a:extLst>
              </a:tr>
              <a:tr h="2667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cs typeface="Montserrat" panose="020B0604020202020204" charset="0"/>
                        </a:rPr>
                        <a:t>6.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24197" marR="24197" marT="0" marB="0">
                    <a:solidFill>
                      <a:srgbClr val="CBD1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Montserrat" panose="00000500000000000000" pitchFamily="2" charset="-52"/>
                          <a:cs typeface="Montserrat" panose="020B0604020202020204" charset="0"/>
                        </a:rPr>
                        <a:t>11.55 – 12.10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0" dirty="0"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24197" marR="24197" marT="0" marB="0"/>
                </a:tc>
                <a:tc>
                  <a:txBody>
                    <a:bodyPr/>
                    <a:lstStyle/>
                    <a:p>
                      <a:r>
                        <a:rPr lang="ru-RU" sz="1200" b="0" dirty="0">
                          <a:effectLst/>
                          <a:latin typeface="Montserrat" panose="00000500000000000000" pitchFamily="2" charset="-52"/>
                          <a:ea typeface="Calibri" panose="020F0502020204030204" pitchFamily="34" charset="0"/>
                          <a:cs typeface="Montserrat" panose="020B0604020202020204" charset="0"/>
                        </a:rPr>
                        <a:t>Доклад  «</a:t>
                      </a:r>
                      <a:r>
                        <a:rPr lang="ru-RU" sz="1200" b="0" i="0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Конвергенция методов машинного обучения и символьного искусственного интеллекта в проектах Исследовательского центра ИИ НИЯУ МИФИ в области транспорта и логистики»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Докладчик - Климов Валентин Вячеславович, к.т.н., и.о. директора института интеллектуальных кибернетических систем</a:t>
                      </a:r>
                      <a:endParaRPr lang="ru-RU" sz="1200" b="0" dirty="0"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24197" marR="24197" marT="0" marB="0"/>
                </a:tc>
                <a:extLst>
                  <a:ext uri="{0D108BD9-81ED-4DB2-BD59-A6C34878D82A}">
                    <a16:rowId xmlns:a16="http://schemas.microsoft.com/office/drawing/2014/main" val="4249558658"/>
                  </a:ext>
                </a:extLst>
              </a:tr>
              <a:tr h="959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24197" marR="24197" marT="0" marB="0">
                    <a:solidFill>
                      <a:srgbClr val="E7E9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ontserrat" panose="00000500000000000000" pitchFamily="2" charset="-52"/>
                          <a:ea typeface="Calibri" panose="020F0502020204030204" pitchFamily="34" charset="0"/>
                          <a:cs typeface="Montserrat" panose="020B0604020202020204" charset="0"/>
                        </a:rPr>
                        <a:t>12.10 – 12.15</a:t>
                      </a:r>
                    </a:p>
                  </a:txBody>
                  <a:tcPr marL="24197" marR="24197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effectLst/>
                          <a:latin typeface="Montserrat" panose="020B0604020202020204" charset="0"/>
                          <a:ea typeface="Calibri" panose="020F0502020204030204" pitchFamily="34" charset="0"/>
                          <a:cs typeface="Montserrat" panose="020B0604020202020204" charset="0"/>
                        </a:rPr>
                        <a:t>Вопросы, обсуждение</a:t>
                      </a:r>
                      <a:endParaRPr lang="ru-RU" sz="1200" dirty="0"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24197" marR="24197" marT="0" marB="0"/>
                </a:tc>
                <a:extLst>
                  <a:ext uri="{0D108BD9-81ED-4DB2-BD59-A6C34878D82A}">
                    <a16:rowId xmlns:a16="http://schemas.microsoft.com/office/drawing/2014/main" val="80493018"/>
                  </a:ext>
                </a:extLst>
              </a:tr>
              <a:tr h="959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Calibri" panose="020F0502020204030204" pitchFamily="34" charset="0"/>
                          <a:cs typeface="Montserrat" panose="020B0604020202020204" charset="0"/>
                        </a:rPr>
                        <a:t>7.</a:t>
                      </a:r>
                    </a:p>
                  </a:txBody>
                  <a:tcPr marL="24197" marR="24197" marT="0" marB="0">
                    <a:solidFill>
                      <a:srgbClr val="CBD1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ontserrat" panose="00000500000000000000" pitchFamily="2" charset="-52"/>
                          <a:ea typeface="Calibri" panose="020F0502020204030204" pitchFamily="34" charset="0"/>
                          <a:cs typeface="Montserrat" panose="020B0604020202020204" charset="0"/>
                        </a:rPr>
                        <a:t>12.15 – 12.30</a:t>
                      </a:r>
                    </a:p>
                  </a:txBody>
                  <a:tcPr marL="24197" marR="24197" marT="0" marB="0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  <a:latin typeface="Montserrat" panose="00000500000000000000" pitchFamily="2" charset="-52"/>
                          <a:ea typeface="Calibri" panose="020F0502020204030204" pitchFamily="34" charset="0"/>
                          <a:cs typeface="Montserrat" panose="020B0604020202020204" charset="0"/>
                        </a:rPr>
                        <a:t>Доклад </a:t>
                      </a:r>
                      <a:r>
                        <a:rPr lang="ru-RU" sz="1200" b="0" i="0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«Использование искусственного интеллекта при анализе международных отношений»</a:t>
                      </a:r>
                    </a:p>
                    <a:p>
                      <a:r>
                        <a:rPr lang="ru-RU" sz="1200" b="0" i="0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Докладчик: Артамонов Алексей Анатольевич, к.т.н., доцент, заведующий кафедрой анализа конкурентных систем института международных отношений</a:t>
                      </a:r>
                      <a:endParaRPr lang="ru-RU" sz="1200" dirty="0"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24197" marR="24197" marT="0" marB="0"/>
                </a:tc>
                <a:extLst>
                  <a:ext uri="{0D108BD9-81ED-4DB2-BD59-A6C34878D82A}">
                    <a16:rowId xmlns:a16="http://schemas.microsoft.com/office/drawing/2014/main" val="2521357293"/>
                  </a:ext>
                </a:extLst>
              </a:tr>
              <a:tr h="2667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 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24197" marR="24197" marT="0" marB="0">
                    <a:solidFill>
                      <a:srgbClr val="E7E9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12.30 – 12.35</a:t>
                      </a:r>
                      <a:endParaRPr lang="ru-RU" sz="1200" dirty="0"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24197" marR="2419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Вопросы, обсуждение</a:t>
                      </a:r>
                      <a:endParaRPr lang="ru-RU" sz="1200" dirty="0"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24197" marR="24197" marT="0" marB="0"/>
                </a:tc>
                <a:extLst>
                  <a:ext uri="{0D108BD9-81ED-4DB2-BD59-A6C34878D82A}">
                    <a16:rowId xmlns:a16="http://schemas.microsoft.com/office/drawing/2014/main" val="1046717815"/>
                  </a:ext>
                </a:extLst>
              </a:tr>
              <a:tr h="2667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8.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24197" marR="24197" marT="0" marB="0">
                    <a:solidFill>
                      <a:srgbClr val="CBD1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1</a:t>
                      </a:r>
                      <a:r>
                        <a:rPr lang="en-US" sz="12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2</a:t>
                      </a:r>
                      <a:r>
                        <a:rPr lang="ru-RU" sz="12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.35 – 12.50</a:t>
                      </a:r>
                    </a:p>
                  </a:txBody>
                  <a:tcPr marL="24197" marR="2419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Доклад «Квантово-стойкая криптография и перспективы её развития»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Докладчик – Запечников Сергей Владимирович, д.т.н., профессор</a:t>
                      </a:r>
                      <a:endParaRPr lang="ru-RU" sz="1200" dirty="0"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24197" marR="24197" marT="0" marB="0"/>
                </a:tc>
                <a:extLst>
                  <a:ext uri="{0D108BD9-81ED-4DB2-BD59-A6C34878D82A}">
                    <a16:rowId xmlns:a16="http://schemas.microsoft.com/office/drawing/2014/main" val="894431656"/>
                  </a:ext>
                </a:extLst>
              </a:tr>
              <a:tr h="2667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24197" marR="24197" marT="0" marB="0">
                    <a:solidFill>
                      <a:srgbClr val="E7E9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12.50 – 12.55</a:t>
                      </a:r>
                    </a:p>
                  </a:txBody>
                  <a:tcPr marL="24197" marR="24197" marT="0" marB="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effectLst/>
                          <a:latin typeface="Montserrat" panose="020B0604020202020204" charset="0"/>
                          <a:ea typeface="Calibri" panose="020F0502020204030204" pitchFamily="34" charset="0"/>
                          <a:cs typeface="Montserrat" panose="020B0604020202020204" charset="0"/>
                        </a:rPr>
                        <a:t>Вопросы, обсуждение</a:t>
                      </a:r>
                    </a:p>
                  </a:txBody>
                  <a:tcPr marL="24197" marR="24197" marT="0" marB="0"/>
                </a:tc>
                <a:extLst>
                  <a:ext uri="{0D108BD9-81ED-4DB2-BD59-A6C34878D82A}">
                    <a16:rowId xmlns:a16="http://schemas.microsoft.com/office/drawing/2014/main" val="1798259973"/>
                  </a:ext>
                </a:extLst>
              </a:tr>
              <a:tr h="3260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9.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24197" marR="24197" marT="0" marB="0">
                    <a:solidFill>
                      <a:srgbClr val="CBD1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12.55 – 13.10</a:t>
                      </a:r>
                    </a:p>
                  </a:txBody>
                  <a:tcPr marL="24197" marR="2419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Доклад «</a:t>
                      </a:r>
                      <a:r>
                        <a:rPr lang="ru-RU" sz="1200" dirty="0" err="1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Криптопирамиды</a:t>
                      </a:r>
                      <a:r>
                        <a:rPr lang="ru-RU" sz="12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: новые вызовы и угрозы ПОД/ФТ»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Докладчик – Морозов Николай Владимирович, к.э.н., доцент кафедры финансового мониторинга</a:t>
                      </a:r>
                      <a:endParaRPr lang="ru-RU" sz="1200" dirty="0"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24197" marR="24197" marT="0" marB="0"/>
                </a:tc>
                <a:extLst>
                  <a:ext uri="{0D108BD9-81ED-4DB2-BD59-A6C34878D82A}">
                    <a16:rowId xmlns:a16="http://schemas.microsoft.com/office/drawing/2014/main" val="3871668408"/>
                  </a:ext>
                </a:extLst>
              </a:tr>
              <a:tr h="742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 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24197" marR="24197" marT="0" marB="0">
                    <a:solidFill>
                      <a:srgbClr val="E7E9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13.10 – 13.15</a:t>
                      </a:r>
                      <a:endParaRPr lang="ru-RU" sz="1200" dirty="0"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24197" marR="2419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ontserrat" panose="020B0604020202020204" charset="0"/>
                          <a:ea typeface="Calibri" panose="020F0502020204030204" pitchFamily="34" charset="0"/>
                          <a:cs typeface="Montserrat" panose="020B0604020202020204" charset="0"/>
                        </a:rPr>
                        <a:t>Вопросы, обсуждение</a:t>
                      </a:r>
                    </a:p>
                  </a:txBody>
                  <a:tcPr marL="24197" marR="24197" marT="0" marB="0"/>
                </a:tc>
                <a:extLst>
                  <a:ext uri="{0D108BD9-81ED-4DB2-BD59-A6C34878D82A}">
                    <a16:rowId xmlns:a16="http://schemas.microsoft.com/office/drawing/2014/main" val="2156425092"/>
                  </a:ext>
                </a:extLst>
              </a:tr>
              <a:tr h="5939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10.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24197" marR="24197" marT="0" marB="0">
                    <a:solidFill>
                      <a:srgbClr val="CBD1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13.15 – 13.30</a:t>
                      </a:r>
                    </a:p>
                  </a:txBody>
                  <a:tcPr marL="24197" marR="2419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Доклад «Основы российской государственности» для инженерно-технических и естественно-научных специальностей: история создания, структура, методология.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Докладчик – Уваров Павел Юрьевич, д.и.н., член-корреспондент РАН, заведующий лабораторией социальной истории и антропологии науки центра изучения культурного наследия Института фундаментальных проблем </a:t>
                      </a:r>
                      <a:r>
                        <a:rPr lang="ru-RU" sz="1200" dirty="0" err="1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социо</a:t>
                      </a:r>
                      <a:r>
                        <a:rPr lang="ru-RU" sz="12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-гуманитарных наук</a:t>
                      </a:r>
                      <a:endParaRPr lang="ru-RU" sz="1200" dirty="0"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24197" marR="24197" marT="0" marB="0"/>
                </a:tc>
                <a:extLst>
                  <a:ext uri="{0D108BD9-81ED-4DB2-BD59-A6C34878D82A}">
                    <a16:rowId xmlns:a16="http://schemas.microsoft.com/office/drawing/2014/main" val="1993053824"/>
                  </a:ext>
                </a:extLst>
              </a:tr>
              <a:tr h="742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 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24197" marR="24197" marT="0" marB="0">
                    <a:solidFill>
                      <a:srgbClr val="E7E9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13.30 – 13.35</a:t>
                      </a:r>
                      <a:endParaRPr lang="ru-RU" sz="1200" dirty="0"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24197" marR="2419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ontserrat" panose="020B0604020202020204" charset="0"/>
                          <a:ea typeface="Calibri" panose="020F0502020204030204" pitchFamily="34" charset="0"/>
                          <a:cs typeface="Montserrat" panose="020B0604020202020204" charset="0"/>
                        </a:rPr>
                        <a:t>Вопросы, обсуждение</a:t>
                      </a:r>
                    </a:p>
                  </a:txBody>
                  <a:tcPr marL="24197" marR="24197" marT="0" marB="0"/>
                </a:tc>
                <a:extLst>
                  <a:ext uri="{0D108BD9-81ED-4DB2-BD59-A6C34878D82A}">
                    <a16:rowId xmlns:a16="http://schemas.microsoft.com/office/drawing/2014/main" val="3130950598"/>
                  </a:ext>
                </a:extLst>
              </a:tr>
              <a:tr h="742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11.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24197" marR="24197" marT="0" marB="0">
                    <a:solidFill>
                      <a:srgbClr val="CBD1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13.35 – 13.50</a:t>
                      </a:r>
                    </a:p>
                  </a:txBody>
                  <a:tcPr marL="24197" marR="241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Доклад «Гуманитарно-технологическая революция и смена устаревших экономических парадигм»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Докладчик – Агеев Александр Иванович, д.э.н., заведующий кафедрой управления бизнес проектами, профессор</a:t>
                      </a:r>
                      <a:endParaRPr lang="ru-RU" sz="1200" dirty="0"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24197" marR="24197" marT="0" marB="0"/>
                </a:tc>
                <a:extLst>
                  <a:ext uri="{0D108BD9-81ED-4DB2-BD59-A6C34878D82A}">
                    <a16:rowId xmlns:a16="http://schemas.microsoft.com/office/drawing/2014/main" val="3503539857"/>
                  </a:ext>
                </a:extLst>
              </a:tr>
              <a:tr h="742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24197" marR="24197" marT="0" marB="0">
                    <a:solidFill>
                      <a:srgbClr val="E7E9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13.50 – 13.55</a:t>
                      </a:r>
                      <a:endParaRPr lang="ru-RU" sz="1200" dirty="0"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24197" marR="2419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ontserrat" panose="020B0604020202020204" charset="0"/>
                          <a:ea typeface="Calibri" panose="020F0502020204030204" pitchFamily="34" charset="0"/>
                          <a:cs typeface="Montserrat" panose="020B0604020202020204" charset="0"/>
                        </a:rPr>
                        <a:t>Вопросы, обсуждение</a:t>
                      </a:r>
                    </a:p>
                  </a:txBody>
                  <a:tcPr marL="24197" marR="24197" marT="0" marB="0"/>
                </a:tc>
                <a:extLst>
                  <a:ext uri="{0D108BD9-81ED-4DB2-BD59-A6C34878D82A}">
                    <a16:rowId xmlns:a16="http://schemas.microsoft.com/office/drawing/2014/main" val="2536512053"/>
                  </a:ext>
                </a:extLst>
              </a:tr>
              <a:tr h="742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24197" marR="24197" marT="0" marB="0">
                    <a:solidFill>
                      <a:srgbClr val="CBD1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ontserrat" panose="020B0604020202020204" charset="0"/>
                          <a:ea typeface="Calibri" panose="020F0502020204030204" pitchFamily="34" charset="0"/>
                          <a:cs typeface="Montserrat" panose="020B0604020202020204" charset="0"/>
                        </a:rPr>
                        <a:t>14.00</a:t>
                      </a:r>
                      <a:r>
                        <a:rPr lang="ru-RU" sz="1200" baseline="0" dirty="0">
                          <a:effectLst/>
                          <a:latin typeface="Montserrat" panose="020B0604020202020204" charset="0"/>
                          <a:ea typeface="Calibri" panose="020F0502020204030204" pitchFamily="34" charset="0"/>
                          <a:cs typeface="Montserrat" panose="020B0604020202020204" charset="0"/>
                        </a:rPr>
                        <a:t> – 15.30</a:t>
                      </a:r>
                      <a:endParaRPr lang="ru-RU" sz="1200" dirty="0"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24197" marR="2419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ontserrat" panose="020B0604020202020204" charset="0"/>
                          <a:ea typeface="Calibri" panose="020F0502020204030204" pitchFamily="34" charset="0"/>
                          <a:cs typeface="Montserrat" panose="020B0604020202020204" charset="0"/>
                        </a:rPr>
                        <a:t>Обед</a:t>
                      </a:r>
                    </a:p>
                  </a:txBody>
                  <a:tcPr marL="24197" marR="24197" marT="0" marB="0"/>
                </a:tc>
                <a:extLst>
                  <a:ext uri="{0D108BD9-81ED-4DB2-BD59-A6C34878D82A}">
                    <a16:rowId xmlns:a16="http://schemas.microsoft.com/office/drawing/2014/main" val="34280222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73560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1430" y="314163"/>
            <a:ext cx="9199890" cy="492443"/>
          </a:xfrm>
        </p:spPr>
        <p:txBody>
          <a:bodyPr/>
          <a:lstStyle/>
          <a:p>
            <a:r>
              <a:rPr lang="ru-RU" dirty="0">
                <a:solidFill>
                  <a:schemeClr val="tx2"/>
                </a:solidFill>
              </a:rPr>
              <a:t>Научная сессия НИЯУ МИФИ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8667" y="3197332"/>
            <a:ext cx="2694666" cy="463336"/>
          </a:xfrm>
          <a:prstGeom prst="rect">
            <a:avLst/>
          </a:prstGeom>
        </p:spPr>
      </p:pic>
      <p:sp>
        <p:nvSpPr>
          <p:cNvPr id="12" name="Текст 9"/>
          <p:cNvSpPr>
            <a:spLocks noGrp="1"/>
          </p:cNvSpPr>
          <p:nvPr>
            <p:ph type="body" sz="quarter" idx="11"/>
          </p:nvPr>
        </p:nvSpPr>
        <p:spPr>
          <a:xfrm>
            <a:off x="327790" y="888629"/>
            <a:ext cx="9447170" cy="369332"/>
          </a:xfrm>
        </p:spPr>
        <p:txBody>
          <a:bodyPr/>
          <a:lstStyle/>
          <a:p>
            <a:r>
              <a:rPr lang="ru-RU" sz="1800" b="1" dirty="0">
                <a:solidFill>
                  <a:schemeClr val="tx2"/>
                </a:solidFill>
              </a:rPr>
              <a:t>Программа Научной сессии НИЯУ МИФИ 29 января 2024 г.</a:t>
            </a:r>
            <a:endParaRPr lang="ru-RU" sz="1600" dirty="0">
              <a:solidFill>
                <a:schemeClr val="tx2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1009978"/>
              </p:ext>
            </p:extLst>
          </p:nvPr>
        </p:nvGraphicFramePr>
        <p:xfrm>
          <a:off x="311991" y="2079928"/>
          <a:ext cx="11568017" cy="35374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5772">
                  <a:extLst>
                    <a:ext uri="{9D8B030D-6E8A-4147-A177-3AD203B41FA5}">
                      <a16:colId xmlns:a16="http://schemas.microsoft.com/office/drawing/2014/main" val="2893716720"/>
                    </a:ext>
                  </a:extLst>
                </a:gridCol>
                <a:gridCol w="1240349">
                  <a:extLst>
                    <a:ext uri="{9D8B030D-6E8A-4147-A177-3AD203B41FA5}">
                      <a16:colId xmlns:a16="http://schemas.microsoft.com/office/drawing/2014/main" val="964140194"/>
                    </a:ext>
                  </a:extLst>
                </a:gridCol>
                <a:gridCol w="9841896">
                  <a:extLst>
                    <a:ext uri="{9D8B030D-6E8A-4147-A177-3AD203B41FA5}">
                      <a16:colId xmlns:a16="http://schemas.microsoft.com/office/drawing/2014/main" val="3083518498"/>
                    </a:ext>
                  </a:extLst>
                </a:gridCol>
              </a:tblGrid>
              <a:tr h="1484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№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 п/п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24197" marR="24197" marT="0" marB="0">
                    <a:solidFill>
                      <a:srgbClr val="E7E9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Время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проведения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24197" marR="24197" marT="0" marB="0">
                    <a:solidFill>
                      <a:srgbClr val="E7E9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Мероприятие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24197" marR="24197" marT="0" marB="0" anchor="ctr">
                    <a:solidFill>
                      <a:srgbClr val="E7E9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3694509"/>
                  </a:ext>
                </a:extLst>
              </a:tr>
              <a:tr h="2667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12.</a:t>
                      </a:r>
                      <a:endParaRPr lang="ru-RU" sz="1300" b="1" dirty="0">
                        <a:solidFill>
                          <a:schemeClr val="tx1"/>
                        </a:solidFill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24197" marR="24197" marT="0" marB="0">
                    <a:solidFill>
                      <a:srgbClr val="CBD1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 smtClean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15.30 </a:t>
                      </a:r>
                      <a:r>
                        <a:rPr lang="ru-RU" sz="1300" b="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– </a:t>
                      </a:r>
                      <a:r>
                        <a:rPr lang="ru-RU" sz="1300" b="0" dirty="0" smtClean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15.45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300" b="0" dirty="0"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24197" marR="24197" marT="0" marB="0"/>
                </a:tc>
                <a:tc>
                  <a:txBody>
                    <a:bodyPr/>
                    <a:lstStyle/>
                    <a:p>
                      <a:r>
                        <a:rPr lang="ru-RU" sz="1300" b="0" dirty="0">
                          <a:effectLst/>
                          <a:latin typeface="Montserrat" panose="020B0604020202020204" charset="0"/>
                          <a:ea typeface="Calibri" panose="020F0502020204030204" pitchFamily="34" charset="0"/>
                          <a:cs typeface="Montserrat" panose="020B0604020202020204" charset="0"/>
                        </a:rPr>
                        <a:t>Доклад  </a:t>
                      </a:r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Montserrat" panose="020B0604020202020204" charset="0"/>
                          <a:ea typeface="+mn-ea"/>
                          <a:cs typeface="Montserrat" panose="020B0604020202020204" charset="0"/>
                        </a:rPr>
                        <a:t>«Мюонная загадка и пути её решения»</a:t>
                      </a:r>
                    </a:p>
                    <a:p>
                      <a:r>
                        <a:rPr lang="ru-RU" sz="1300" b="0" i="0" kern="1200" dirty="0" smtClean="0">
                          <a:solidFill>
                            <a:schemeClr val="dk1"/>
                          </a:solidFill>
                          <a:effectLst/>
                          <a:latin typeface="Montserrat" panose="020B0604020202020204" charset="0"/>
                          <a:ea typeface="+mn-ea"/>
                          <a:cs typeface="Montserrat" panose="020B0604020202020204" charset="0"/>
                        </a:rPr>
                        <a:t>Докладчик – </a:t>
                      </a:r>
                      <a:r>
                        <a:rPr lang="ru-RU" sz="13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Montserrat" panose="020B0604020202020204" charset="0"/>
                          <a:ea typeface="+mn-ea"/>
                          <a:cs typeface="Montserrat" panose="020B0604020202020204" charset="0"/>
                        </a:rPr>
                        <a:t>Задеба</a:t>
                      </a:r>
                      <a:r>
                        <a:rPr lang="ru-RU" sz="1300" b="0" i="0" kern="1200" dirty="0" smtClean="0">
                          <a:solidFill>
                            <a:schemeClr val="dk1"/>
                          </a:solidFill>
                          <a:effectLst/>
                          <a:latin typeface="Montserrat" panose="020B0604020202020204" charset="0"/>
                          <a:ea typeface="+mn-ea"/>
                          <a:cs typeface="Montserrat" panose="020B0604020202020204" charset="0"/>
                        </a:rPr>
                        <a:t> Егор Александрович, </a:t>
                      </a:r>
                      <a:r>
                        <a:rPr lang="ru-RU" sz="13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Montserrat" panose="020B0604020202020204" charset="0"/>
                          <a:ea typeface="+mn-ea"/>
                          <a:cs typeface="Montserrat" panose="020B0604020202020204" charset="0"/>
                        </a:rPr>
                        <a:t>к.ф-м.н</a:t>
                      </a:r>
                      <a:r>
                        <a:rPr lang="ru-RU" sz="1300" b="0" i="0" kern="1200" dirty="0">
                          <a:solidFill>
                            <a:schemeClr val="dk1"/>
                          </a:solidFill>
                          <a:effectLst/>
                          <a:latin typeface="Montserrat" panose="020B0604020202020204" charset="0"/>
                          <a:ea typeface="+mn-ea"/>
                          <a:cs typeface="Montserrat" panose="020B0604020202020204" charset="0"/>
                        </a:rPr>
                        <a:t>., </a:t>
                      </a:r>
                      <a:r>
                        <a:rPr lang="ru-RU" sz="1300" b="0" i="0" kern="1200" dirty="0" smtClean="0">
                          <a:solidFill>
                            <a:schemeClr val="dk1"/>
                          </a:solidFill>
                          <a:effectLst/>
                          <a:latin typeface="Montserrat" panose="020B0604020202020204" charset="0"/>
                          <a:ea typeface="+mn-ea"/>
                          <a:cs typeface="Montserrat" panose="020B0604020202020204" charset="0"/>
                        </a:rPr>
                        <a:t>доцент</a:t>
                      </a:r>
                      <a:endParaRPr lang="ru-RU" sz="1300" b="0" dirty="0"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24197" marR="24197" marT="0" marB="0"/>
                </a:tc>
                <a:extLst>
                  <a:ext uri="{0D108BD9-81ED-4DB2-BD59-A6C34878D82A}">
                    <a16:rowId xmlns:a16="http://schemas.microsoft.com/office/drawing/2014/main" val="4249558658"/>
                  </a:ext>
                </a:extLst>
              </a:tr>
              <a:tr h="959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300" b="1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24197" marR="24197" marT="0" marB="0">
                    <a:solidFill>
                      <a:srgbClr val="E7E9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Montserrat" panose="00000500000000000000" pitchFamily="2" charset="-52"/>
                          <a:ea typeface="Calibri" panose="020F0502020204030204" pitchFamily="34" charset="0"/>
                          <a:cs typeface="Montserrat" panose="020B0604020202020204" charset="0"/>
                        </a:rPr>
                        <a:t>15.45 </a:t>
                      </a:r>
                      <a:r>
                        <a:rPr lang="ru-RU" sz="1300" dirty="0">
                          <a:effectLst/>
                          <a:latin typeface="Montserrat" panose="00000500000000000000" pitchFamily="2" charset="-52"/>
                          <a:ea typeface="Calibri" panose="020F0502020204030204" pitchFamily="34" charset="0"/>
                          <a:cs typeface="Montserrat" panose="020B0604020202020204" charset="0"/>
                        </a:rPr>
                        <a:t>– </a:t>
                      </a:r>
                      <a:r>
                        <a:rPr lang="ru-RU" sz="1300" dirty="0" smtClean="0">
                          <a:effectLst/>
                          <a:latin typeface="Montserrat" panose="00000500000000000000" pitchFamily="2" charset="-52"/>
                          <a:ea typeface="Calibri" panose="020F0502020204030204" pitchFamily="34" charset="0"/>
                          <a:cs typeface="Montserrat" panose="020B0604020202020204" charset="0"/>
                        </a:rPr>
                        <a:t>15.50</a:t>
                      </a:r>
                      <a:endParaRPr lang="ru-RU" sz="1300" dirty="0"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24197" marR="24197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>
                          <a:effectLst/>
                          <a:latin typeface="Montserrat" panose="020B0604020202020204" charset="0"/>
                          <a:ea typeface="Calibri" panose="020F0502020204030204" pitchFamily="34" charset="0"/>
                          <a:cs typeface="Montserrat" panose="020B0604020202020204" charset="0"/>
                        </a:rPr>
                        <a:t>Вопросы, обсуждение</a:t>
                      </a:r>
                      <a:endParaRPr lang="ru-RU" sz="1300" dirty="0"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24197" marR="24197" marT="0" marB="0"/>
                </a:tc>
                <a:extLst>
                  <a:ext uri="{0D108BD9-81ED-4DB2-BD59-A6C34878D82A}">
                    <a16:rowId xmlns:a16="http://schemas.microsoft.com/office/drawing/2014/main" val="80493018"/>
                  </a:ext>
                </a:extLst>
              </a:tr>
              <a:tr h="959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Calibri" panose="020F0502020204030204" pitchFamily="34" charset="0"/>
                          <a:cs typeface="Montserrat" panose="020B0604020202020204" charset="0"/>
                        </a:rPr>
                        <a:t>13.</a:t>
                      </a:r>
                      <a:endParaRPr lang="ru-RU" sz="1300" b="1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24197" marR="24197" marT="0" marB="0">
                    <a:solidFill>
                      <a:srgbClr val="CBD1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effectLst/>
                          <a:latin typeface="Montserrat" panose="00000500000000000000" pitchFamily="2" charset="-52"/>
                          <a:ea typeface="Calibri" panose="020F0502020204030204" pitchFamily="34" charset="0"/>
                          <a:cs typeface="Montserrat" panose="020B0604020202020204" charset="0"/>
                        </a:rPr>
                        <a:t>15.50 </a:t>
                      </a:r>
                      <a:r>
                        <a:rPr lang="ru-RU" sz="1300" dirty="0">
                          <a:effectLst/>
                          <a:latin typeface="Montserrat" panose="00000500000000000000" pitchFamily="2" charset="-52"/>
                          <a:ea typeface="Calibri" panose="020F0502020204030204" pitchFamily="34" charset="0"/>
                          <a:cs typeface="Montserrat" panose="020B0604020202020204" charset="0"/>
                        </a:rPr>
                        <a:t>– </a:t>
                      </a:r>
                      <a:r>
                        <a:rPr lang="ru-RU" sz="1300" dirty="0" smtClean="0">
                          <a:effectLst/>
                          <a:latin typeface="Montserrat" panose="00000500000000000000" pitchFamily="2" charset="-52"/>
                          <a:ea typeface="Calibri" panose="020F0502020204030204" pitchFamily="34" charset="0"/>
                          <a:cs typeface="Montserrat" panose="020B0604020202020204" charset="0"/>
                        </a:rPr>
                        <a:t>16.05</a:t>
                      </a:r>
                      <a:endParaRPr lang="en-US" sz="1300" dirty="0" smtClean="0"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300" dirty="0" smtClean="0"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24197" marR="2419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Доклад </a:t>
                      </a:r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Montserrat" panose="020B0604020202020204" charset="0"/>
                          <a:ea typeface="+mn-ea"/>
                          <a:cs typeface="Montserrat" panose="020B0604020202020204" charset="0"/>
                        </a:rPr>
                        <a:t>"Ионы в ловушке: от ядерных часов к квантовой логике«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Докладчик – Борисюк Петр Викторович</a:t>
                      </a:r>
                      <a:r>
                        <a:rPr lang="ru-RU" sz="1300" baseline="0" dirty="0" smtClean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, </a:t>
                      </a:r>
                      <a:r>
                        <a:rPr lang="ru-RU" sz="1300" baseline="0" dirty="0" err="1" smtClean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д.ф-м.н</a:t>
                      </a:r>
                      <a:r>
                        <a:rPr lang="ru-RU" sz="1300" baseline="0" dirty="0" smtClean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., </a:t>
                      </a:r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Montserrat" panose="020B0604020202020204" charset="0"/>
                          <a:ea typeface="+mn-ea"/>
                          <a:cs typeface="Montserrat" panose="020B0604020202020204" charset="0"/>
                        </a:rPr>
                        <a:t>заведующий кафедрой «Физико-технические проблемы метрологии»</a:t>
                      </a:r>
                      <a:endParaRPr lang="ru-RU" sz="1300" dirty="0"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24197" marR="24197" marT="0" marB="0"/>
                </a:tc>
                <a:extLst>
                  <a:ext uri="{0D108BD9-81ED-4DB2-BD59-A6C34878D82A}">
                    <a16:rowId xmlns:a16="http://schemas.microsoft.com/office/drawing/2014/main" val="2521357293"/>
                  </a:ext>
                </a:extLst>
              </a:tr>
              <a:tr h="2667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 </a:t>
                      </a:r>
                      <a:endParaRPr lang="ru-RU" sz="1300" b="1" dirty="0">
                        <a:solidFill>
                          <a:schemeClr val="tx1"/>
                        </a:solidFill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24197" marR="24197" marT="0" marB="0">
                    <a:solidFill>
                      <a:srgbClr val="E7E9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16.05 </a:t>
                      </a:r>
                      <a:r>
                        <a:rPr lang="ru-RU" sz="13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– </a:t>
                      </a:r>
                      <a:r>
                        <a:rPr lang="ru-RU" sz="1300" dirty="0" smtClean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16.10</a:t>
                      </a:r>
                      <a:endParaRPr lang="ru-RU" sz="1300" dirty="0"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24197" marR="2419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Вопросы, обсуждение</a:t>
                      </a:r>
                      <a:endParaRPr lang="ru-RU" sz="1300" dirty="0"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24197" marR="24197" marT="0" marB="0"/>
                </a:tc>
                <a:extLst>
                  <a:ext uri="{0D108BD9-81ED-4DB2-BD59-A6C34878D82A}">
                    <a16:rowId xmlns:a16="http://schemas.microsoft.com/office/drawing/2014/main" val="1046717815"/>
                  </a:ext>
                </a:extLst>
              </a:tr>
              <a:tr h="32606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14.</a:t>
                      </a:r>
                      <a:endParaRPr lang="ru-RU" sz="1300" b="1" dirty="0">
                        <a:solidFill>
                          <a:schemeClr val="tx1"/>
                        </a:solidFill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24197" marR="24197" marT="0" marB="0">
                    <a:solidFill>
                      <a:srgbClr val="CBD1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16.10 </a:t>
                      </a:r>
                      <a:r>
                        <a:rPr lang="ru-RU" sz="13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– </a:t>
                      </a:r>
                      <a:r>
                        <a:rPr lang="ru-RU" sz="1300" dirty="0" smtClean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16.25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300" dirty="0" smtClean="0"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24197" marR="2419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Montserrat" panose="020B0604020202020204" charset="0"/>
                          <a:ea typeface="+mn-ea"/>
                          <a:cs typeface="Montserrat" panose="020B0604020202020204" charset="0"/>
                        </a:rPr>
                        <a:t>Доклад «Разработка новых материалов и перспективы их примирения»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Montserrat" panose="020B0604020202020204" charset="0"/>
                          <a:ea typeface="+mn-ea"/>
                          <a:cs typeface="Montserrat" panose="020B0604020202020204" charset="0"/>
                        </a:rPr>
                        <a:t>Докладчик -  Сучков Алексей Николаевич, к.т.н., доцент</a:t>
                      </a:r>
                    </a:p>
                  </a:txBody>
                  <a:tcPr marL="24197" marR="24197" marT="0" marB="0"/>
                </a:tc>
                <a:extLst>
                  <a:ext uri="{0D108BD9-81ED-4DB2-BD59-A6C34878D82A}">
                    <a16:rowId xmlns:a16="http://schemas.microsoft.com/office/drawing/2014/main" val="3871668408"/>
                  </a:ext>
                </a:extLst>
              </a:tr>
              <a:tr h="7424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 </a:t>
                      </a:r>
                      <a:endParaRPr lang="ru-RU" sz="1300" b="1" dirty="0">
                        <a:solidFill>
                          <a:schemeClr val="tx1"/>
                        </a:solidFill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24197" marR="24197" marT="0" marB="0">
                    <a:solidFill>
                      <a:srgbClr val="E7E9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16.25 </a:t>
                      </a:r>
                      <a:r>
                        <a:rPr lang="ru-RU" sz="13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– </a:t>
                      </a:r>
                      <a:r>
                        <a:rPr lang="ru-RU" sz="1300" dirty="0" smtClean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16.30</a:t>
                      </a:r>
                      <a:endParaRPr lang="ru-RU" sz="1300" dirty="0"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24197" marR="2419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Montserrat" panose="020B0604020202020204" charset="0"/>
                          <a:ea typeface="Calibri" panose="020F0502020204030204" pitchFamily="34" charset="0"/>
                          <a:cs typeface="Montserrat" panose="020B0604020202020204" charset="0"/>
                        </a:rPr>
                        <a:t>Вопросы, обсуждение</a:t>
                      </a:r>
                    </a:p>
                  </a:txBody>
                  <a:tcPr marL="24197" marR="24197" marT="0" marB="0"/>
                </a:tc>
                <a:extLst>
                  <a:ext uri="{0D108BD9-81ED-4DB2-BD59-A6C34878D82A}">
                    <a16:rowId xmlns:a16="http://schemas.microsoft.com/office/drawing/2014/main" val="2156425092"/>
                  </a:ext>
                </a:extLst>
              </a:tr>
              <a:tr h="43088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15.</a:t>
                      </a:r>
                      <a:endParaRPr lang="ru-RU" sz="1300" b="1" dirty="0">
                        <a:solidFill>
                          <a:schemeClr val="tx1"/>
                        </a:solidFill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24197" marR="24197" marT="0" marB="0">
                    <a:solidFill>
                      <a:srgbClr val="CBD1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16.30 </a:t>
                      </a:r>
                      <a:r>
                        <a:rPr lang="ru-RU" sz="13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– </a:t>
                      </a:r>
                      <a:r>
                        <a:rPr lang="ru-RU" sz="1300" dirty="0" smtClean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16.45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300" dirty="0"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24197" marR="2419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Montserrat" panose="020B0604020202020204" charset="0"/>
                          <a:ea typeface="+mn-ea"/>
                          <a:cs typeface="Montserrat" panose="020B0604020202020204" charset="0"/>
                        </a:rPr>
                        <a:t>Доклад</a:t>
                      </a:r>
                      <a:r>
                        <a:rPr lang="ru-RU" sz="1300" kern="1200" baseline="0" dirty="0" smtClean="0">
                          <a:solidFill>
                            <a:schemeClr val="dk1"/>
                          </a:solidFill>
                          <a:effectLst/>
                          <a:latin typeface="Montserrat" panose="020B0604020202020204" charset="0"/>
                          <a:ea typeface="+mn-ea"/>
                          <a:cs typeface="Montserrat" panose="020B0604020202020204" charset="0"/>
                        </a:rPr>
                        <a:t> «</a:t>
                      </a:r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Montserrat" panose="020B0604020202020204" charset="0"/>
                          <a:ea typeface="+mn-ea"/>
                          <a:cs typeface="Montserrat" panose="020B0604020202020204" charset="0"/>
                        </a:rPr>
                        <a:t>НИЯУ МИФИ в российской и международной термоядерной программе»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Montserrat" panose="020B0604020202020204" charset="0"/>
                          <a:ea typeface="+mn-ea"/>
                          <a:cs typeface="Montserrat" panose="020B0604020202020204" charset="0"/>
                        </a:rPr>
                        <a:t>Докладчик -  </a:t>
                      </a:r>
                      <a:r>
                        <a:rPr lang="ru-RU" sz="1300" kern="1200" dirty="0" err="1" smtClean="0">
                          <a:solidFill>
                            <a:schemeClr val="dk1"/>
                          </a:solidFill>
                          <a:effectLst/>
                          <a:latin typeface="Montserrat" panose="020B0604020202020204" charset="0"/>
                          <a:ea typeface="+mn-ea"/>
                          <a:cs typeface="Montserrat" panose="020B0604020202020204" charset="0"/>
                        </a:rPr>
                        <a:t>Гаспарян</a:t>
                      </a:r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Montserrat" panose="020B0604020202020204" charset="0"/>
                          <a:ea typeface="+mn-ea"/>
                          <a:cs typeface="Montserrat" panose="020B0604020202020204" charset="0"/>
                        </a:rPr>
                        <a:t> Юрий </a:t>
                      </a:r>
                      <a:r>
                        <a:rPr lang="ru-RU" sz="1300" kern="1200" dirty="0" err="1" smtClean="0">
                          <a:solidFill>
                            <a:schemeClr val="dk1"/>
                          </a:solidFill>
                          <a:effectLst/>
                          <a:latin typeface="Montserrat" panose="020B0604020202020204" charset="0"/>
                          <a:ea typeface="+mn-ea"/>
                          <a:cs typeface="Montserrat" panose="020B0604020202020204" charset="0"/>
                        </a:rPr>
                        <a:t>Микаэлович</a:t>
                      </a:r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Montserrat" panose="020B0604020202020204" charset="0"/>
                          <a:ea typeface="+mn-ea"/>
                          <a:cs typeface="Montserrat" panose="020B0604020202020204" charset="0"/>
                        </a:rPr>
                        <a:t>, к.ф.-</a:t>
                      </a:r>
                      <a:r>
                        <a:rPr lang="ru-RU" sz="1300" kern="1200" dirty="0" err="1" smtClean="0">
                          <a:solidFill>
                            <a:schemeClr val="dk1"/>
                          </a:solidFill>
                          <a:effectLst/>
                          <a:latin typeface="Montserrat" panose="020B0604020202020204" charset="0"/>
                          <a:ea typeface="+mn-ea"/>
                          <a:cs typeface="Montserrat" panose="020B0604020202020204" charset="0"/>
                        </a:rPr>
                        <a:t>м.н</a:t>
                      </a:r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Montserrat" panose="020B0604020202020204" charset="0"/>
                          <a:ea typeface="+mn-ea"/>
                          <a:cs typeface="Montserrat" panose="020B0604020202020204" charset="0"/>
                        </a:rPr>
                        <a:t>, </a:t>
                      </a:r>
                      <a:r>
                        <a:rPr lang="ru-RU" sz="1300" kern="1200" dirty="0" err="1" smtClean="0">
                          <a:solidFill>
                            <a:schemeClr val="dk1"/>
                          </a:solidFill>
                          <a:effectLst/>
                          <a:latin typeface="Montserrat" panose="020B0604020202020204" charset="0"/>
                          <a:ea typeface="+mn-ea"/>
                          <a:cs typeface="Montserrat" panose="020B0604020202020204" charset="0"/>
                        </a:rPr>
                        <a:t>и.о</a:t>
                      </a:r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Montserrat" panose="020B0604020202020204" charset="0"/>
                          <a:ea typeface="+mn-ea"/>
                          <a:cs typeface="Montserrat" panose="020B0604020202020204" charset="0"/>
                        </a:rPr>
                        <a:t>. зав. кафедры </a:t>
                      </a:r>
                      <a:r>
                        <a:rPr lang="ru-RU" sz="1300" kern="1200" baseline="0" dirty="0" smtClean="0">
                          <a:solidFill>
                            <a:schemeClr val="dk1"/>
                          </a:solidFill>
                          <a:effectLst/>
                          <a:latin typeface="Montserrat" panose="020B0604020202020204" charset="0"/>
                          <a:ea typeface="+mn-ea"/>
                          <a:cs typeface="Montserrat" panose="020B0604020202020204" charset="0"/>
                        </a:rPr>
                        <a:t> «</a:t>
                      </a:r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Montserrat" panose="020B0604020202020204" charset="0"/>
                          <a:ea typeface="+mn-ea"/>
                          <a:cs typeface="Montserrat" panose="020B0604020202020204" charset="0"/>
                        </a:rPr>
                        <a:t>Физика плазмы»</a:t>
                      </a:r>
                    </a:p>
                  </a:txBody>
                  <a:tcPr marL="24197" marR="24197" marT="0" marB="0"/>
                </a:tc>
                <a:extLst>
                  <a:ext uri="{0D108BD9-81ED-4DB2-BD59-A6C34878D82A}">
                    <a16:rowId xmlns:a16="http://schemas.microsoft.com/office/drawing/2014/main" val="1993053824"/>
                  </a:ext>
                </a:extLst>
              </a:tr>
              <a:tr h="7424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 </a:t>
                      </a:r>
                      <a:endParaRPr lang="ru-RU" sz="1300" b="1" dirty="0">
                        <a:solidFill>
                          <a:schemeClr val="tx1"/>
                        </a:solidFill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24197" marR="24197" marT="0" marB="0">
                    <a:solidFill>
                      <a:srgbClr val="E7E9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16.45 </a:t>
                      </a:r>
                      <a:r>
                        <a:rPr lang="ru-RU" sz="13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– </a:t>
                      </a:r>
                      <a:r>
                        <a:rPr lang="ru-RU" sz="1300" dirty="0" smtClean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16.50</a:t>
                      </a:r>
                      <a:endParaRPr lang="ru-RU" sz="1300" dirty="0"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24197" marR="2419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Montserrat" panose="020B0604020202020204" charset="0"/>
                          <a:ea typeface="Calibri" panose="020F0502020204030204" pitchFamily="34" charset="0"/>
                          <a:cs typeface="Montserrat" panose="020B0604020202020204" charset="0"/>
                        </a:rPr>
                        <a:t>Вопросы, обсуждение</a:t>
                      </a:r>
                    </a:p>
                  </a:txBody>
                  <a:tcPr marL="24197" marR="24197" marT="0" marB="0"/>
                </a:tc>
                <a:extLst>
                  <a:ext uri="{0D108BD9-81ED-4DB2-BD59-A6C34878D82A}">
                    <a16:rowId xmlns:a16="http://schemas.microsoft.com/office/drawing/2014/main" val="3130950598"/>
                  </a:ext>
                </a:extLst>
              </a:tr>
              <a:tr h="7424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ea typeface="Calibri" panose="020F0502020204030204" pitchFamily="34" charset="0"/>
                          <a:cs typeface="Montserrat" panose="020B0604020202020204" charset="0"/>
                        </a:rPr>
                        <a:t>16.</a:t>
                      </a:r>
                      <a:endParaRPr lang="ru-RU" sz="1300" b="1" dirty="0">
                        <a:solidFill>
                          <a:schemeClr val="tx1"/>
                        </a:solidFill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24197" marR="24197" marT="0" marB="0">
                    <a:solidFill>
                      <a:srgbClr val="CBD1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16.50</a:t>
                      </a:r>
                      <a:r>
                        <a:rPr lang="ru-RU" sz="1300" baseline="0" dirty="0" smtClean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 – 17.05</a:t>
                      </a:r>
                      <a:endParaRPr lang="ru-RU" sz="1300" dirty="0"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24197" marR="24197" marT="0" marB="0"/>
                </a:tc>
                <a:tc>
                  <a:txBody>
                    <a:bodyPr/>
                    <a:lstStyle/>
                    <a:p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Montserrat" panose="020B0604020202020204" charset="0"/>
                          <a:ea typeface="+mn-ea"/>
                          <a:cs typeface="Montserrat" panose="020B0604020202020204" charset="0"/>
                        </a:rPr>
                        <a:t>Доклад «</a:t>
                      </a:r>
                      <a:r>
                        <a:rPr lang="ru-RU" sz="1300" kern="1200" dirty="0" err="1" smtClean="0">
                          <a:solidFill>
                            <a:schemeClr val="dk1"/>
                          </a:solidFill>
                          <a:effectLst/>
                          <a:latin typeface="Montserrat" panose="020B0604020202020204" charset="0"/>
                          <a:ea typeface="+mn-ea"/>
                          <a:cs typeface="Montserrat" panose="020B0604020202020204" charset="0"/>
                        </a:rPr>
                        <a:t>Терагерцовое</a:t>
                      </a:r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Montserrat" panose="020B0604020202020204" charset="0"/>
                          <a:ea typeface="+mn-ea"/>
                          <a:cs typeface="Montserrat" panose="020B0604020202020204" charset="0"/>
                        </a:rPr>
                        <a:t> излучение. Материалы и устройства для генерации и детектирования»</a:t>
                      </a:r>
                    </a:p>
                    <a:p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Montserrat" panose="020B0604020202020204" charset="0"/>
                          <a:ea typeface="+mn-ea"/>
                          <a:cs typeface="Montserrat" panose="020B0604020202020204" charset="0"/>
                        </a:rPr>
                        <a:t>Докладчик - Клочков Алексей Николаевич, к.ф.-м.н., доцент</a:t>
                      </a:r>
                    </a:p>
                  </a:txBody>
                  <a:tcPr marL="24197" marR="24197" marT="0" marB="0"/>
                </a:tc>
                <a:extLst>
                  <a:ext uri="{0D108BD9-81ED-4DB2-BD59-A6C34878D82A}">
                    <a16:rowId xmlns:a16="http://schemas.microsoft.com/office/drawing/2014/main" val="3081871975"/>
                  </a:ext>
                </a:extLst>
              </a:tr>
              <a:tr h="7424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300" b="1" dirty="0">
                        <a:solidFill>
                          <a:schemeClr val="tx1"/>
                        </a:solidFill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24197" marR="24197" marT="0" marB="0">
                    <a:solidFill>
                      <a:srgbClr val="CBD1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17.05 – 17.10</a:t>
                      </a:r>
                      <a:endParaRPr lang="ru-RU" sz="1300" dirty="0"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24197" marR="24197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Montserrat" panose="020B0604020202020204" charset="0"/>
                          <a:ea typeface="+mn-ea"/>
                          <a:cs typeface="Montserrat" panose="020B0604020202020204" charset="0"/>
                        </a:rPr>
                        <a:t>Вопросы, обсуждение</a:t>
                      </a:r>
                    </a:p>
                  </a:txBody>
                  <a:tcPr marL="24197" marR="24197" marT="0" marB="0"/>
                </a:tc>
                <a:extLst>
                  <a:ext uri="{0D108BD9-81ED-4DB2-BD59-A6C34878D82A}">
                    <a16:rowId xmlns:a16="http://schemas.microsoft.com/office/drawing/2014/main" val="31388699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84204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698710" y="242834"/>
            <a:ext cx="9199890" cy="492443"/>
          </a:xfrm>
        </p:spPr>
        <p:txBody>
          <a:bodyPr/>
          <a:lstStyle/>
          <a:p>
            <a:r>
              <a:rPr lang="ru-RU" dirty="0">
                <a:solidFill>
                  <a:schemeClr val="tx2"/>
                </a:solidFill>
              </a:rPr>
              <a:t>Научная сессия НИЯУ МИФИ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8667" y="3197332"/>
            <a:ext cx="2694666" cy="463336"/>
          </a:xfrm>
          <a:prstGeom prst="rect">
            <a:avLst/>
          </a:prstGeom>
        </p:spPr>
      </p:pic>
      <p:sp>
        <p:nvSpPr>
          <p:cNvPr id="12" name="Текст 9"/>
          <p:cNvSpPr>
            <a:spLocks noGrp="1"/>
          </p:cNvSpPr>
          <p:nvPr>
            <p:ph type="body" sz="quarter" idx="11"/>
          </p:nvPr>
        </p:nvSpPr>
        <p:spPr>
          <a:xfrm>
            <a:off x="575070" y="735277"/>
            <a:ext cx="9447170" cy="369332"/>
          </a:xfrm>
        </p:spPr>
        <p:txBody>
          <a:bodyPr/>
          <a:lstStyle/>
          <a:p>
            <a:r>
              <a:rPr lang="ru-RU" sz="1800" b="1" dirty="0">
                <a:solidFill>
                  <a:schemeClr val="tx2"/>
                </a:solidFill>
              </a:rPr>
              <a:t>Программа Научной сессии НИЯУ МИФИ 30 января 2024 г.</a:t>
            </a:r>
            <a:endParaRPr lang="ru-RU" sz="1600" dirty="0">
              <a:solidFill>
                <a:schemeClr val="tx2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4399503"/>
              </p:ext>
            </p:extLst>
          </p:nvPr>
        </p:nvGraphicFramePr>
        <p:xfrm>
          <a:off x="575070" y="1247497"/>
          <a:ext cx="11214476" cy="48315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27637">
                  <a:extLst>
                    <a:ext uri="{9D8B030D-6E8A-4147-A177-3AD203B41FA5}">
                      <a16:colId xmlns:a16="http://schemas.microsoft.com/office/drawing/2014/main" val="1192780861"/>
                    </a:ext>
                  </a:extLst>
                </a:gridCol>
                <a:gridCol w="1263503">
                  <a:extLst>
                    <a:ext uri="{9D8B030D-6E8A-4147-A177-3AD203B41FA5}">
                      <a16:colId xmlns:a16="http://schemas.microsoft.com/office/drawing/2014/main" val="3454520949"/>
                    </a:ext>
                  </a:extLst>
                </a:gridCol>
                <a:gridCol w="3801425">
                  <a:extLst>
                    <a:ext uri="{9D8B030D-6E8A-4147-A177-3AD203B41FA5}">
                      <a16:colId xmlns:a16="http://schemas.microsoft.com/office/drawing/2014/main" val="132233718"/>
                    </a:ext>
                  </a:extLst>
                </a:gridCol>
                <a:gridCol w="594804">
                  <a:extLst>
                    <a:ext uri="{9D8B030D-6E8A-4147-A177-3AD203B41FA5}">
                      <a16:colId xmlns:a16="http://schemas.microsoft.com/office/drawing/2014/main" val="2096792576"/>
                    </a:ext>
                  </a:extLst>
                </a:gridCol>
                <a:gridCol w="1251751">
                  <a:extLst>
                    <a:ext uri="{9D8B030D-6E8A-4147-A177-3AD203B41FA5}">
                      <a16:colId xmlns:a16="http://schemas.microsoft.com/office/drawing/2014/main" val="3767796582"/>
                    </a:ext>
                  </a:extLst>
                </a:gridCol>
                <a:gridCol w="3675356">
                  <a:extLst>
                    <a:ext uri="{9D8B030D-6E8A-4147-A177-3AD203B41FA5}">
                      <a16:colId xmlns:a16="http://schemas.microsoft.com/office/drawing/2014/main" val="1550831084"/>
                    </a:ext>
                  </a:extLst>
                </a:gridCol>
              </a:tblGrid>
              <a:tr h="4123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№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п/п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39246" marR="39246" marT="0" marB="0">
                    <a:solidFill>
                      <a:srgbClr val="E7E9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Время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проведения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39246" marR="39246" marT="0" marB="0">
                    <a:solidFill>
                      <a:srgbClr val="E7E9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Доклады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39246" marR="39246" marT="0" marB="0" anchor="ctr">
                    <a:solidFill>
                      <a:srgbClr val="E7E9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ea typeface="Calibri" panose="020F0502020204030204" pitchFamily="34" charset="0"/>
                          <a:cs typeface="Montserrat" panose="020B0604020202020204" charset="0"/>
                        </a:rPr>
                        <a:t>№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ea typeface="Calibri" panose="020F0502020204030204" pitchFamily="34" charset="0"/>
                          <a:cs typeface="Montserrat" panose="020B0604020202020204" charset="0"/>
                        </a:rPr>
                        <a:t>п/п</a:t>
                      </a:r>
                    </a:p>
                  </a:txBody>
                  <a:tcPr marL="39246" marR="39246" marT="0" marB="0" anchor="ctr">
                    <a:solidFill>
                      <a:srgbClr val="E7E9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ea typeface="Calibri" panose="020F0502020204030204" pitchFamily="34" charset="0"/>
                          <a:cs typeface="Montserrat" panose="020B0604020202020204" charset="0"/>
                        </a:rPr>
                        <a:t>Время проведения</a:t>
                      </a:r>
                    </a:p>
                  </a:txBody>
                  <a:tcPr marL="39246" marR="39246" marT="0" marB="0" anchor="ctr">
                    <a:solidFill>
                      <a:srgbClr val="E7E9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ea typeface="Calibri" panose="020F0502020204030204" pitchFamily="34" charset="0"/>
                          <a:cs typeface="Montserrat" panose="020B0604020202020204" charset="0"/>
                        </a:rPr>
                        <a:t>Доклады</a:t>
                      </a:r>
                    </a:p>
                  </a:txBody>
                  <a:tcPr marL="39246" marR="39246" marT="0" marB="0" anchor="ctr">
                    <a:solidFill>
                      <a:srgbClr val="E7E9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9554738"/>
                  </a:ext>
                </a:extLst>
              </a:tr>
              <a:tr h="322900">
                <a:tc gridSpan="6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              </a:t>
                      </a:r>
                      <a:r>
                        <a:rPr lang="ru-RU" sz="1300" b="0" kern="1200" dirty="0">
                          <a:solidFill>
                            <a:schemeClr val="dk1"/>
                          </a:solidFill>
                          <a:effectLst/>
                          <a:latin typeface="Montserrat" panose="020B0604020202020204" charset="0"/>
                          <a:ea typeface="+mn-ea"/>
                          <a:cs typeface="Montserrat" panose="020B0604020202020204" charset="0"/>
                        </a:rPr>
                        <a:t>09.00 – 10.00                     Прибытие и регистрация участников</a:t>
                      </a:r>
                    </a:p>
                  </a:txBody>
                  <a:tcPr marL="39246" marR="39246" marT="0" marB="0">
                    <a:solidFill>
                      <a:srgbClr val="E7E9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300" b="0" kern="1200" dirty="0">
                        <a:solidFill>
                          <a:schemeClr val="dk1"/>
                        </a:solidFill>
                        <a:effectLst/>
                        <a:latin typeface="Montserrat" panose="020B0604020202020204" charset="0"/>
                        <a:ea typeface="+mn-ea"/>
                        <a:cs typeface="Montserrat" panose="020B0604020202020204" charset="0"/>
                      </a:endParaRPr>
                    </a:p>
                  </a:txBody>
                  <a:tcPr marL="39246" marR="39246" marT="0" marB="0">
                    <a:solidFill>
                      <a:srgbClr val="E7E9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6178984"/>
                  </a:ext>
                </a:extLst>
              </a:tr>
              <a:tr h="306312">
                <a:tc gridSpan="6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kern="1200" dirty="0">
                          <a:solidFill>
                            <a:schemeClr val="dk1"/>
                          </a:solidFill>
                          <a:effectLst/>
                          <a:latin typeface="Montserrat" panose="020B0604020202020204" charset="0"/>
                          <a:ea typeface="+mn-ea"/>
                          <a:cs typeface="Montserrat" panose="020B0604020202020204" charset="0"/>
                        </a:rPr>
                        <a:t>               10.00 – 10.15                    Приветственное слово ректора НИЯУ МИФИ Шевченко В.И.</a:t>
                      </a:r>
                    </a:p>
                  </a:txBody>
                  <a:tcPr marL="39246" marR="39246" marT="0" marB="0">
                    <a:solidFill>
                      <a:srgbClr val="CBD1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300" b="0" kern="1200" dirty="0">
                        <a:solidFill>
                          <a:schemeClr val="dk1"/>
                        </a:solidFill>
                        <a:effectLst/>
                        <a:latin typeface="Montserrat" panose="020B0604020202020204" charset="0"/>
                        <a:ea typeface="+mn-ea"/>
                        <a:cs typeface="Montserrat" panose="020B0604020202020204" charset="0"/>
                      </a:endParaRPr>
                    </a:p>
                  </a:txBody>
                  <a:tcPr marL="39246" marR="39246" marT="0" marB="0">
                    <a:solidFill>
                      <a:srgbClr val="CBD1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6292318"/>
                  </a:ext>
                </a:extLst>
              </a:tr>
              <a:tr h="4569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1.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</a:rPr>
                        <a:t> </a:t>
                      </a:r>
                    </a:p>
                  </a:txBody>
                  <a:tcPr marL="39246" marR="39246" marT="0" marB="0">
                    <a:solidFill>
                      <a:srgbClr val="E7E9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10.15 – 10.30</a:t>
                      </a:r>
                      <a:endParaRPr lang="ru-RU" sz="1300" dirty="0">
                        <a:effectLst/>
                        <a:latin typeface="Montserrat" panose="020B0604020202020204" charset="0"/>
                      </a:endParaRPr>
                    </a:p>
                  </a:txBody>
                  <a:tcPr marL="39246" marR="39246" marT="0" marB="0">
                    <a:solidFill>
                      <a:srgbClr val="E7E9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Доклад </a:t>
                      </a:r>
                      <a:r>
                        <a:rPr lang="ru-RU" sz="1300" b="0" i="0" kern="1200" dirty="0">
                          <a:solidFill>
                            <a:schemeClr val="dk1"/>
                          </a:solidFill>
                          <a:effectLst/>
                          <a:latin typeface="Montserrat" panose="020B0604020202020204" charset="0"/>
                          <a:ea typeface="+mn-ea"/>
                          <a:cs typeface="Montserrat" panose="020B0604020202020204" charset="0"/>
                        </a:rPr>
                        <a:t>ИАТЭ НИЯУ МИФИ</a:t>
                      </a:r>
                      <a:r>
                        <a:rPr lang="ru-RU" sz="13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Докладчик – Панов А.В., и. о. директора</a:t>
                      </a:r>
                      <a:endParaRPr lang="ru-RU" sz="1300" dirty="0">
                        <a:effectLst/>
                        <a:latin typeface="Montserrat" panose="020B0604020202020204" charset="0"/>
                      </a:endParaRPr>
                    </a:p>
                  </a:txBody>
                  <a:tcPr marL="39246" marR="39246" marT="0" marB="0">
                    <a:solidFill>
                      <a:srgbClr val="E7E9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7.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</a:rPr>
                        <a:t> </a:t>
                      </a:r>
                    </a:p>
                  </a:txBody>
                  <a:tcPr marL="39246" marR="39246" marT="0" marB="0">
                    <a:solidFill>
                      <a:srgbClr val="E7E9F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12.05 – 12.20</a:t>
                      </a:r>
                      <a:endParaRPr lang="ru-RU" sz="1300" dirty="0">
                        <a:effectLst/>
                        <a:latin typeface="Montserrat" panose="020B0604020202020204" charset="0"/>
                      </a:endParaRPr>
                    </a:p>
                  </a:txBody>
                  <a:tcPr marL="39246" marR="39246" marT="0" marB="0">
                    <a:solidFill>
                      <a:srgbClr val="E7E9F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Доклад </a:t>
                      </a:r>
                      <a:r>
                        <a:rPr lang="ru-RU" sz="1300" b="0" i="0" kern="1200" dirty="0">
                          <a:solidFill>
                            <a:schemeClr val="dk1"/>
                          </a:solidFill>
                          <a:effectLst/>
                          <a:latin typeface="Montserrat" panose="020B0604020202020204" charset="0"/>
                          <a:ea typeface="+mn-ea"/>
                          <a:cs typeface="Montserrat" panose="020B0604020202020204" charset="0"/>
                        </a:rPr>
                        <a:t>ОТИ НИЯУ МИФИ</a:t>
                      </a:r>
                      <a:r>
                        <a:rPr lang="ru-RU" sz="13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Докладчик – Иванов И.А., директор</a:t>
                      </a:r>
                      <a:endParaRPr lang="ru-RU" sz="1300" dirty="0">
                        <a:effectLst/>
                        <a:latin typeface="Montserrat" panose="020B0604020202020204" charset="0"/>
                      </a:endParaRPr>
                    </a:p>
                  </a:txBody>
                  <a:tcPr marL="39246" marR="39246" marT="0" marB="0">
                    <a:solidFill>
                      <a:srgbClr val="E7E9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9779560"/>
                  </a:ext>
                </a:extLst>
              </a:tr>
              <a:tr h="4705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2.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</a:rPr>
                        <a:t> </a:t>
                      </a:r>
                    </a:p>
                  </a:txBody>
                  <a:tcPr marL="39246" marR="39246" marT="0" marB="0">
                    <a:solidFill>
                      <a:srgbClr val="E7E9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10.</a:t>
                      </a:r>
                      <a:r>
                        <a:rPr lang="en-US" sz="13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3</a:t>
                      </a:r>
                      <a:r>
                        <a:rPr lang="ru-RU" sz="13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0 – 10.</a:t>
                      </a:r>
                      <a:r>
                        <a:rPr lang="en-US" sz="13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4</a:t>
                      </a:r>
                      <a:r>
                        <a:rPr lang="ru-RU" sz="13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5</a:t>
                      </a:r>
                      <a:endParaRPr lang="ru-RU" sz="1300" dirty="0">
                        <a:effectLst/>
                        <a:latin typeface="Montserrat" panose="020B0604020202020204" charset="0"/>
                      </a:endParaRPr>
                    </a:p>
                  </a:txBody>
                  <a:tcPr marL="39246" marR="392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Доклад </a:t>
                      </a:r>
                      <a:r>
                        <a:rPr lang="ru-RU" sz="1300" b="0" i="0" kern="1200" dirty="0" err="1">
                          <a:solidFill>
                            <a:schemeClr val="dk1"/>
                          </a:solidFill>
                          <a:effectLst/>
                          <a:latin typeface="Montserrat" panose="020B0604020202020204" charset="0"/>
                          <a:ea typeface="+mn-ea"/>
                          <a:cs typeface="Montserrat" panose="020B0604020202020204" charset="0"/>
                        </a:rPr>
                        <a:t>СарФТИ</a:t>
                      </a:r>
                      <a:r>
                        <a:rPr lang="ru-RU" sz="1300" b="0" i="0" kern="1200" dirty="0">
                          <a:solidFill>
                            <a:schemeClr val="dk1"/>
                          </a:solidFill>
                          <a:effectLst/>
                          <a:latin typeface="Montserrat" panose="020B0604020202020204" charset="0"/>
                          <a:ea typeface="+mn-ea"/>
                          <a:cs typeface="Montserrat" panose="020B0604020202020204" charset="0"/>
                        </a:rPr>
                        <a:t> НИЯУ МИФИ</a:t>
                      </a:r>
                      <a:r>
                        <a:rPr lang="ru-RU" sz="13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Докладчик – </a:t>
                      </a:r>
                      <a:r>
                        <a:rPr lang="ru-RU" sz="1300" smtClean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Борисёнок</a:t>
                      </a:r>
                      <a:r>
                        <a:rPr lang="ru-RU" sz="1300" dirty="0" smtClean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 В.А., зам. руководителя</a:t>
                      </a:r>
                      <a:endParaRPr lang="ru-RU" sz="1300" dirty="0">
                        <a:effectLst/>
                        <a:latin typeface="Montserrat" panose="020B0604020202020204" charset="0"/>
                      </a:endParaRPr>
                    </a:p>
                  </a:txBody>
                  <a:tcPr marL="39246" marR="392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8.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</a:rPr>
                        <a:t> </a:t>
                      </a:r>
                    </a:p>
                  </a:txBody>
                  <a:tcPr marL="39246" marR="39246" marT="0" marB="0">
                    <a:solidFill>
                      <a:srgbClr val="E7E9F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12.20 – 12.35</a:t>
                      </a:r>
                      <a:endParaRPr lang="ru-RU" sz="1300" dirty="0">
                        <a:effectLst/>
                        <a:latin typeface="Montserrat" panose="020B0604020202020204" charset="0"/>
                      </a:endParaRPr>
                    </a:p>
                  </a:txBody>
                  <a:tcPr marL="39246" marR="3924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Доклад </a:t>
                      </a:r>
                      <a:r>
                        <a:rPr lang="ru-RU" sz="1300" b="0" i="0" kern="1200" dirty="0">
                          <a:solidFill>
                            <a:schemeClr val="dk1"/>
                          </a:solidFill>
                          <a:effectLst/>
                          <a:latin typeface="Montserrat" panose="020B0604020202020204" charset="0"/>
                          <a:ea typeface="+mn-ea"/>
                          <a:cs typeface="Montserrat" panose="020B0604020202020204" charset="0"/>
                        </a:rPr>
                        <a:t>ТИ НИЯУ МИФИ</a:t>
                      </a:r>
                      <a:r>
                        <a:rPr lang="ru-RU" sz="13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Докладчик – </a:t>
                      </a:r>
                      <a:r>
                        <a:rPr lang="ru-RU" sz="1300" dirty="0" err="1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Рябцун</a:t>
                      </a:r>
                      <a:r>
                        <a:rPr lang="ru-RU" sz="13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 В.В., директор</a:t>
                      </a:r>
                    </a:p>
                  </a:txBody>
                  <a:tcPr marL="39246" marR="39246" marT="0" marB="0"/>
                </a:tc>
                <a:extLst>
                  <a:ext uri="{0D108BD9-81ED-4DB2-BD59-A6C34878D82A}">
                    <a16:rowId xmlns:a16="http://schemas.microsoft.com/office/drawing/2014/main" val="206913447"/>
                  </a:ext>
                </a:extLst>
              </a:tr>
              <a:tr h="5060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3.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</a:rPr>
                        <a:t> </a:t>
                      </a:r>
                    </a:p>
                  </a:txBody>
                  <a:tcPr marL="39246" marR="39246" marT="0" marB="0">
                    <a:solidFill>
                      <a:srgbClr val="E7E9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10.45</a:t>
                      </a:r>
                      <a:r>
                        <a:rPr lang="ru-RU" sz="13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 – </a:t>
                      </a:r>
                      <a:r>
                        <a:rPr lang="en-US" sz="13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11</a:t>
                      </a:r>
                      <a:r>
                        <a:rPr lang="ru-RU" sz="13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.</a:t>
                      </a:r>
                      <a:r>
                        <a:rPr lang="en-US" sz="13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0</a:t>
                      </a:r>
                      <a:r>
                        <a:rPr lang="ru-RU" sz="13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0</a:t>
                      </a:r>
                      <a:endParaRPr lang="ru-RU" sz="1300" dirty="0">
                        <a:effectLst/>
                        <a:latin typeface="Montserrat" panose="020B0604020202020204" charset="0"/>
                      </a:endParaRPr>
                    </a:p>
                  </a:txBody>
                  <a:tcPr marL="39246" marR="39246" marT="0" marB="0">
                    <a:solidFill>
                      <a:srgbClr val="E7E9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Доклад </a:t>
                      </a:r>
                      <a:r>
                        <a:rPr lang="ru-RU" sz="1300" b="0" i="0" kern="1200" dirty="0">
                          <a:solidFill>
                            <a:schemeClr val="dk1"/>
                          </a:solidFill>
                          <a:effectLst/>
                          <a:latin typeface="Montserrat" panose="020B0604020202020204" charset="0"/>
                          <a:ea typeface="+mn-ea"/>
                          <a:cs typeface="Montserrat" panose="020B0604020202020204" charset="0"/>
                        </a:rPr>
                        <a:t>СФТИ НИЯУ МИФИ</a:t>
                      </a:r>
                      <a:r>
                        <a:rPr lang="ru-RU" sz="13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Докладчик – Линник О.В., руководитель</a:t>
                      </a:r>
                      <a:endParaRPr lang="ru-RU" sz="1300" dirty="0">
                        <a:effectLst/>
                        <a:latin typeface="Montserrat" panose="020B0604020202020204" charset="0"/>
                      </a:endParaRPr>
                    </a:p>
                  </a:txBody>
                  <a:tcPr marL="39246" marR="39246" marT="0" marB="0">
                    <a:solidFill>
                      <a:srgbClr val="E7E9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300" b="1" dirty="0">
                        <a:solidFill>
                          <a:schemeClr val="tx1"/>
                        </a:solidFill>
                        <a:effectLst/>
                        <a:latin typeface="Montserrat" panose="020B0604020202020204" charset="0"/>
                      </a:endParaRPr>
                    </a:p>
                  </a:txBody>
                  <a:tcPr marL="39246" marR="39246" marT="0" marB="0">
                    <a:solidFill>
                      <a:srgbClr val="CBD1E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Montserrat" panose="020B0604020202020204" charset="0"/>
                        </a:rPr>
                        <a:t>12.35 – 12.55</a:t>
                      </a:r>
                    </a:p>
                  </a:txBody>
                  <a:tcPr marL="39246" marR="3924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Montserrat" panose="020B0604020202020204" charset="0"/>
                        </a:rPr>
                        <a:t>Обсуждение</a:t>
                      </a:r>
                    </a:p>
                  </a:txBody>
                  <a:tcPr marL="39246" marR="39246" marT="0" marB="0"/>
                </a:tc>
                <a:extLst>
                  <a:ext uri="{0D108BD9-81ED-4DB2-BD59-A6C34878D82A}">
                    <a16:rowId xmlns:a16="http://schemas.microsoft.com/office/drawing/2014/main" val="700001670"/>
                  </a:ext>
                </a:extLst>
              </a:tr>
              <a:tr h="4971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4.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39246" marR="39246" marT="0" marB="0">
                    <a:solidFill>
                      <a:srgbClr val="E7E9F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1</a:t>
                      </a:r>
                      <a:r>
                        <a:rPr lang="ru-RU" sz="13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1.</a:t>
                      </a:r>
                      <a:r>
                        <a:rPr lang="en-US" sz="13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0</a:t>
                      </a:r>
                      <a:r>
                        <a:rPr lang="ru-RU" sz="13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0 – 11.</a:t>
                      </a:r>
                      <a:r>
                        <a:rPr lang="en-US" sz="13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1</a:t>
                      </a:r>
                      <a:r>
                        <a:rPr lang="ru-RU" sz="13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5</a:t>
                      </a:r>
                      <a:endParaRPr lang="ru-RU" sz="1300" dirty="0"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39246" marR="39246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Доклад </a:t>
                      </a:r>
                      <a:r>
                        <a:rPr lang="ru-RU" sz="1300" b="0" i="0" kern="1200" dirty="0">
                          <a:solidFill>
                            <a:schemeClr val="dk1"/>
                          </a:solidFill>
                          <a:effectLst/>
                          <a:latin typeface="Montserrat" panose="020B0604020202020204" charset="0"/>
                          <a:ea typeface="+mn-ea"/>
                          <a:cs typeface="Montserrat" panose="020B0604020202020204" charset="0"/>
                        </a:rPr>
                        <a:t>ВИТИ НИЯУ МИФИ</a:t>
                      </a:r>
                      <a:r>
                        <a:rPr lang="ru-RU" sz="13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Докладчик – Руденко В.А</a:t>
                      </a:r>
                      <a:r>
                        <a:rPr lang="ru-RU" sz="1300" dirty="0" smtClean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., руководитель</a:t>
                      </a:r>
                      <a:endParaRPr lang="ru-RU" sz="1300" dirty="0"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39246" marR="392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9.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</a:rPr>
                        <a:t> </a:t>
                      </a:r>
                    </a:p>
                  </a:txBody>
                  <a:tcPr marL="39246" marR="39246" marT="0" marB="0">
                    <a:solidFill>
                      <a:srgbClr val="E7E9F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12.55 – 13.10</a:t>
                      </a:r>
                      <a:endParaRPr lang="ru-RU" sz="1300" dirty="0">
                        <a:effectLst/>
                        <a:latin typeface="Montserrat" panose="020B0604020202020204" charset="0"/>
                      </a:endParaRPr>
                    </a:p>
                  </a:txBody>
                  <a:tcPr marL="39246" marR="3924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Доклад </a:t>
                      </a:r>
                      <a:r>
                        <a:rPr lang="ru-RU" sz="1300" b="0" i="0" kern="1200" dirty="0">
                          <a:solidFill>
                            <a:schemeClr val="dk1"/>
                          </a:solidFill>
                          <a:effectLst/>
                          <a:latin typeface="Montserrat" panose="020B0604020202020204" charset="0"/>
                          <a:ea typeface="+mn-ea"/>
                          <a:cs typeface="Montserrat" panose="020B0604020202020204" charset="0"/>
                        </a:rPr>
                        <a:t>ТТИ НИЯУ МИФИ</a:t>
                      </a:r>
                      <a:r>
                        <a:rPr lang="ru-RU" sz="13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Докладчик – Улитина Т.И., директор</a:t>
                      </a:r>
                      <a:endParaRPr lang="ru-RU" sz="1300" dirty="0">
                        <a:effectLst/>
                        <a:latin typeface="Montserrat" panose="020B0604020202020204" charset="0"/>
                      </a:endParaRPr>
                    </a:p>
                  </a:txBody>
                  <a:tcPr marL="39246" marR="39246" marT="0" marB="0"/>
                </a:tc>
                <a:extLst>
                  <a:ext uri="{0D108BD9-81ED-4DB2-BD59-A6C34878D82A}">
                    <a16:rowId xmlns:a16="http://schemas.microsoft.com/office/drawing/2014/main" val="2470113904"/>
                  </a:ext>
                </a:extLst>
              </a:tr>
              <a:tr h="2668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 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39246" marR="39246" marT="0" marB="0">
                    <a:solidFill>
                      <a:srgbClr val="CBD1E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11.</a:t>
                      </a:r>
                      <a:r>
                        <a:rPr lang="en-US" sz="13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1</a:t>
                      </a:r>
                      <a:r>
                        <a:rPr lang="ru-RU" sz="13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5 – 11.</a:t>
                      </a:r>
                      <a:r>
                        <a:rPr lang="en-US" sz="13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3</a:t>
                      </a:r>
                      <a:r>
                        <a:rPr lang="ru-RU" sz="13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5</a:t>
                      </a:r>
                      <a:endParaRPr lang="ru-RU" sz="1300" dirty="0"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39246" marR="3924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Обсуждение</a:t>
                      </a:r>
                      <a:endParaRPr lang="ru-RU" sz="1300" dirty="0"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39246" marR="392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ea typeface="Calibri" panose="020F0502020204030204" pitchFamily="34" charset="0"/>
                          <a:cs typeface="Montserrat" panose="020B0604020202020204" charset="0"/>
                        </a:rPr>
                        <a:t>10.</a:t>
                      </a:r>
                    </a:p>
                  </a:txBody>
                  <a:tcPr marL="39246" marR="39246" marT="0" marB="0">
                    <a:solidFill>
                      <a:srgbClr val="E7E9F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Montserrat" panose="020B0604020202020204" charset="0"/>
                          <a:ea typeface="Calibri" panose="020F0502020204030204" pitchFamily="34" charset="0"/>
                          <a:cs typeface="Montserrat" panose="020B0604020202020204" charset="0"/>
                        </a:rPr>
                        <a:t>13.10 – 13.25</a:t>
                      </a:r>
                      <a:endParaRPr lang="ru-RU" sz="1300" dirty="0">
                        <a:effectLst/>
                        <a:latin typeface="Montserrat" panose="020B0604020202020204" charset="0"/>
                      </a:endParaRPr>
                    </a:p>
                  </a:txBody>
                  <a:tcPr marL="39246" marR="39246" marT="0" marB="0">
                    <a:solidFill>
                      <a:srgbClr val="E7E9F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Доклад </a:t>
                      </a:r>
                      <a:r>
                        <a:rPr lang="ru-RU" sz="1300" b="0" i="0" kern="1200" dirty="0">
                          <a:solidFill>
                            <a:schemeClr val="dk1"/>
                          </a:solidFill>
                          <a:effectLst/>
                          <a:latin typeface="Montserrat" panose="020B0604020202020204" charset="0"/>
                          <a:ea typeface="+mn-ea"/>
                          <a:cs typeface="Montserrat" panose="020B0604020202020204" charset="0"/>
                        </a:rPr>
                        <a:t>НТИ НИЯУ МИФИ</a:t>
                      </a:r>
                      <a:r>
                        <a:rPr lang="ru-RU" sz="13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Докладчик – </a:t>
                      </a:r>
                      <a:r>
                        <a:rPr lang="ru-RU" sz="1300" dirty="0" smtClean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Степанов П.И., зав. кафедрой</a:t>
                      </a:r>
                      <a:endParaRPr lang="ru-RU" sz="1300" dirty="0">
                        <a:effectLst/>
                        <a:latin typeface="Montserrat" panose="020B0604020202020204" charset="0"/>
                      </a:endParaRPr>
                    </a:p>
                  </a:txBody>
                  <a:tcPr marL="39246" marR="39246" marT="0" marB="0">
                    <a:solidFill>
                      <a:srgbClr val="E7E9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4798288"/>
                  </a:ext>
                </a:extLst>
              </a:tr>
              <a:tr h="5686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5.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</a:rPr>
                        <a:t> </a:t>
                      </a:r>
                    </a:p>
                  </a:txBody>
                  <a:tcPr marL="39246" marR="39246" marT="0" marB="0">
                    <a:solidFill>
                      <a:srgbClr val="E7E9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11.35 – 11.50</a:t>
                      </a:r>
                      <a:endParaRPr lang="ru-RU" sz="1300" dirty="0">
                        <a:effectLst/>
                        <a:latin typeface="Montserrat" panose="020B0604020202020204" charset="0"/>
                      </a:endParaRPr>
                    </a:p>
                  </a:txBody>
                  <a:tcPr marL="39246" marR="3924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Доклад </a:t>
                      </a:r>
                      <a:r>
                        <a:rPr lang="ru-RU" sz="1300" b="0" i="0" kern="1200" dirty="0">
                          <a:solidFill>
                            <a:schemeClr val="dk1"/>
                          </a:solidFill>
                          <a:effectLst/>
                          <a:latin typeface="Montserrat" panose="020B0604020202020204" charset="0"/>
                          <a:ea typeface="+mn-ea"/>
                          <a:cs typeface="Montserrat" panose="020B0604020202020204" charset="0"/>
                        </a:rPr>
                        <a:t>СТИ НИЯУ МИФИ</a:t>
                      </a:r>
                      <a:r>
                        <a:rPr lang="ru-RU" sz="13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Докладчик – Карпов С.А., руководитель</a:t>
                      </a:r>
                      <a:endParaRPr lang="ru-RU" sz="1300" dirty="0">
                        <a:effectLst/>
                        <a:latin typeface="Montserrat" panose="020B0604020202020204" charset="0"/>
                      </a:endParaRPr>
                    </a:p>
                  </a:txBody>
                  <a:tcPr marL="39246" marR="392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ea typeface="Calibri" panose="020F0502020204030204" pitchFamily="34" charset="0"/>
                          <a:cs typeface="Montserrat" panose="020B0604020202020204" charset="0"/>
                        </a:rPr>
                        <a:t>11.</a:t>
                      </a:r>
                    </a:p>
                  </a:txBody>
                  <a:tcPr marL="39246" marR="39246" marT="0" marB="0">
                    <a:solidFill>
                      <a:srgbClr val="E7E9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>
                          <a:effectLst/>
                          <a:latin typeface="Montserrat" panose="020B0604020202020204" charset="0"/>
                          <a:ea typeface="Calibri" panose="020F0502020204030204" pitchFamily="34" charset="0"/>
                          <a:cs typeface="Montserrat" panose="020B0604020202020204" charset="0"/>
                        </a:rPr>
                        <a:t>13.25 – 13.40</a:t>
                      </a:r>
                      <a:endParaRPr lang="ru-RU" sz="1300" dirty="0">
                        <a:effectLst/>
                        <a:latin typeface="Montserrat" panose="020B0604020202020204" charset="0"/>
                      </a:endParaRPr>
                    </a:p>
                  </a:txBody>
                  <a:tcPr marL="39246" marR="3924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Доклад </a:t>
                      </a:r>
                      <a:r>
                        <a:rPr lang="ru-RU" sz="1300" b="0" i="0" kern="1200" dirty="0">
                          <a:solidFill>
                            <a:schemeClr val="dk1"/>
                          </a:solidFill>
                          <a:effectLst/>
                          <a:latin typeface="Montserrat" panose="020B0604020202020204" charset="0"/>
                          <a:ea typeface="+mn-ea"/>
                          <a:cs typeface="Montserrat" panose="020B0604020202020204" charset="0"/>
                        </a:rPr>
                        <a:t>БИТИ НИЯУ МИФИ</a:t>
                      </a:r>
                      <a:r>
                        <a:rPr lang="ru-RU" sz="13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Докладчик – Земсков В.М., руководитель</a:t>
                      </a:r>
                      <a:endParaRPr lang="ru-RU" sz="1300" dirty="0">
                        <a:effectLst/>
                        <a:latin typeface="Montserrat" panose="020B0604020202020204" charset="0"/>
                      </a:endParaRPr>
                    </a:p>
                  </a:txBody>
                  <a:tcPr marL="39246" marR="39246" marT="0" marB="0"/>
                </a:tc>
                <a:extLst>
                  <a:ext uri="{0D108BD9-81ED-4DB2-BD59-A6C34878D82A}">
                    <a16:rowId xmlns:a16="http://schemas.microsoft.com/office/drawing/2014/main" val="402732105"/>
                  </a:ext>
                </a:extLst>
              </a:tr>
              <a:tr h="470516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6.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</a:rPr>
                        <a:t> </a:t>
                      </a:r>
                    </a:p>
                  </a:txBody>
                  <a:tcPr marL="39246" marR="39246" marT="0" marB="0">
                    <a:solidFill>
                      <a:srgbClr val="E7E9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11.50 – 12.05</a:t>
                      </a:r>
                      <a:endParaRPr lang="ru-RU" sz="1300" dirty="0">
                        <a:effectLst/>
                        <a:latin typeface="Montserrat" panose="020B0604020202020204" charset="0"/>
                      </a:endParaRPr>
                    </a:p>
                  </a:txBody>
                  <a:tcPr marL="39246" marR="39246" marT="0" marB="0">
                    <a:solidFill>
                      <a:srgbClr val="E7E9F3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Доклад </a:t>
                      </a:r>
                      <a:r>
                        <a:rPr lang="ru-RU" sz="1300" b="0" i="0" kern="1200" dirty="0">
                          <a:solidFill>
                            <a:schemeClr val="dk1"/>
                          </a:solidFill>
                          <a:effectLst/>
                          <a:latin typeface="Montserrat" panose="020B0604020202020204" charset="0"/>
                          <a:ea typeface="+mn-ea"/>
                          <a:cs typeface="Montserrat" panose="020B0604020202020204" charset="0"/>
                        </a:rPr>
                        <a:t>ДИТИ НИЯУ МИФИ</a:t>
                      </a:r>
                      <a:r>
                        <a:rPr lang="ru-RU" sz="13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Докладчик – </a:t>
                      </a:r>
                      <a:r>
                        <a:rPr lang="ru-RU" sz="1300" dirty="0" err="1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Бегинина</a:t>
                      </a:r>
                      <a:r>
                        <a:rPr lang="ru-RU" sz="13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 И.И., руководитель</a:t>
                      </a:r>
                      <a:endParaRPr lang="ru-RU" sz="1300" dirty="0">
                        <a:effectLst/>
                        <a:latin typeface="Montserrat" panose="020B0604020202020204" charset="0"/>
                      </a:endParaRPr>
                    </a:p>
                  </a:txBody>
                  <a:tcPr marL="39246" marR="39246" marT="0" marB="0">
                    <a:solidFill>
                      <a:srgbClr val="E7E9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ea typeface="Calibri" panose="020F0502020204030204" pitchFamily="34" charset="0"/>
                          <a:cs typeface="Montserrat" panose="020B0604020202020204" charset="0"/>
                        </a:rPr>
                        <a:t>12.</a:t>
                      </a:r>
                    </a:p>
                  </a:txBody>
                  <a:tcPr marL="39246" marR="39246" marT="0" marB="0">
                    <a:solidFill>
                      <a:srgbClr val="E7E9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13.40 – 13.55</a:t>
                      </a:r>
                      <a:endParaRPr lang="ru-RU" sz="1300" dirty="0"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39246" marR="39246" marT="0" marB="0">
                    <a:solidFill>
                      <a:srgbClr val="E7E9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Доклад </a:t>
                      </a:r>
                      <a:r>
                        <a:rPr lang="ru-RU" sz="1300" b="0" i="0" kern="1200" dirty="0">
                          <a:solidFill>
                            <a:schemeClr val="dk1"/>
                          </a:solidFill>
                          <a:effectLst/>
                          <a:latin typeface="Montserrat" panose="020B0604020202020204" charset="0"/>
                          <a:ea typeface="+mn-ea"/>
                          <a:cs typeface="Montserrat" panose="020B0604020202020204" charset="0"/>
                        </a:rPr>
                        <a:t>НВПИ НИЯУ МИФИ</a:t>
                      </a:r>
                      <a:r>
                        <a:rPr lang="ru-RU" sz="13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.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Докладчик – Булатова Е.Н., руководитель</a:t>
                      </a:r>
                      <a:endParaRPr lang="ru-RU" sz="1300" dirty="0"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39246" marR="39246" marT="0" marB="0">
                    <a:solidFill>
                      <a:srgbClr val="E7E9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5815802"/>
                  </a:ext>
                </a:extLst>
              </a:tr>
              <a:tr h="412361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Montserrat" panose="020B0604020202020204" charset="0"/>
                      </a:endParaRPr>
                    </a:p>
                  </a:txBody>
                  <a:tcPr marL="39246" marR="39246" marT="0" marB="0">
                    <a:solidFill>
                      <a:srgbClr val="E7E9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effectLst/>
                        <a:latin typeface="Montserrat" panose="020B0604020202020204" charset="0"/>
                      </a:endParaRPr>
                    </a:p>
                  </a:txBody>
                  <a:tcPr marL="39246" marR="39246" marT="0" marB="0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effectLst/>
                        <a:latin typeface="Montserrat" panose="020B0604020202020204" charset="0"/>
                      </a:endParaRPr>
                    </a:p>
                  </a:txBody>
                  <a:tcPr marL="39246" marR="39246" marT="0" marB="0"/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 marL="39246" marR="39246" marT="0" marB="0">
                    <a:solidFill>
                      <a:srgbClr val="CBD1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>
                          <a:effectLst/>
                          <a:latin typeface="Montserrat" panose="020B0604020202020204" charset="0"/>
                          <a:ea typeface="Calibri" panose="020F0502020204030204" pitchFamily="34" charset="0"/>
                          <a:cs typeface="Montserrat" panose="020B0604020202020204" charset="0"/>
                        </a:rPr>
                        <a:t>13.55 – 14.15</a:t>
                      </a:r>
                    </a:p>
                  </a:txBody>
                  <a:tcPr marL="39246" marR="39246" marT="0" marB="0">
                    <a:solidFill>
                      <a:srgbClr val="CBD1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Montserrat" panose="020B0604020202020204" charset="0"/>
                          <a:ea typeface="Calibri" panose="020F0502020204030204" pitchFamily="34" charset="0"/>
                          <a:cs typeface="Montserrat" panose="020B0604020202020204" charset="0"/>
                        </a:rPr>
                        <a:t>Обсуждение</a:t>
                      </a:r>
                    </a:p>
                  </a:txBody>
                  <a:tcPr marL="39246" marR="39246" marT="0" marB="0">
                    <a:solidFill>
                      <a:srgbClr val="CBD1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91982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99294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635428" y="204921"/>
            <a:ext cx="9199890" cy="492443"/>
          </a:xfrm>
        </p:spPr>
        <p:txBody>
          <a:bodyPr/>
          <a:lstStyle/>
          <a:p>
            <a:r>
              <a:rPr lang="ru-RU" dirty="0">
                <a:solidFill>
                  <a:schemeClr val="tx2"/>
                </a:solidFill>
              </a:rPr>
              <a:t>Научная сессия НИЯУ МИФИ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8667" y="3197332"/>
            <a:ext cx="2694666" cy="463336"/>
          </a:xfrm>
          <a:prstGeom prst="rect">
            <a:avLst/>
          </a:prstGeom>
        </p:spPr>
      </p:pic>
      <p:sp>
        <p:nvSpPr>
          <p:cNvPr id="12" name="Текст 9"/>
          <p:cNvSpPr>
            <a:spLocks noGrp="1"/>
          </p:cNvSpPr>
          <p:nvPr>
            <p:ph type="body" sz="quarter" idx="11"/>
          </p:nvPr>
        </p:nvSpPr>
        <p:spPr>
          <a:xfrm>
            <a:off x="605249" y="697364"/>
            <a:ext cx="7757516" cy="646331"/>
          </a:xfrm>
        </p:spPr>
        <p:txBody>
          <a:bodyPr/>
          <a:lstStyle/>
          <a:p>
            <a:r>
              <a:rPr lang="ru-RU" sz="1800" b="1" dirty="0">
                <a:solidFill>
                  <a:schemeClr val="tx2"/>
                </a:solidFill>
              </a:rPr>
              <a:t>Программа Научной сессии НИЯУ МИФИ 1 февраля 2024  г.     </a:t>
            </a:r>
            <a:endParaRPr lang="ru-RU" sz="1200" dirty="0">
              <a:solidFill>
                <a:schemeClr val="tx2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635428" y="1189807"/>
          <a:ext cx="11081292" cy="49465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12565">
                  <a:extLst>
                    <a:ext uri="{9D8B030D-6E8A-4147-A177-3AD203B41FA5}">
                      <a16:colId xmlns:a16="http://schemas.microsoft.com/office/drawing/2014/main" val="1005349286"/>
                    </a:ext>
                  </a:extLst>
                </a:gridCol>
                <a:gridCol w="7169566">
                  <a:extLst>
                    <a:ext uri="{9D8B030D-6E8A-4147-A177-3AD203B41FA5}">
                      <a16:colId xmlns:a16="http://schemas.microsoft.com/office/drawing/2014/main" val="2510387480"/>
                    </a:ext>
                  </a:extLst>
                </a:gridCol>
                <a:gridCol w="2199161">
                  <a:extLst>
                    <a:ext uri="{9D8B030D-6E8A-4147-A177-3AD203B41FA5}">
                      <a16:colId xmlns:a16="http://schemas.microsoft.com/office/drawing/2014/main" val="1859125012"/>
                    </a:ext>
                  </a:extLst>
                </a:gridCol>
              </a:tblGrid>
              <a:tr h="5135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Время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проведения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68580" marR="68580" marT="0" marB="0" anchor="ctr">
                    <a:solidFill>
                      <a:srgbClr val="E7E9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Мероприятие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68580" marR="68580" marT="0" marB="0" anchor="ctr">
                    <a:solidFill>
                      <a:srgbClr val="E7E9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Докладчики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68580" marR="68580" marT="0" marB="0" anchor="ctr">
                    <a:solidFill>
                      <a:srgbClr val="E7E9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5110419"/>
                  </a:ext>
                </a:extLst>
              </a:tr>
              <a:tr h="3752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09.00 – 10.00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68580" marR="68580" marT="0" marB="0">
                    <a:solidFill>
                      <a:srgbClr val="CBD1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Прибытие и регистрация участников</a:t>
                      </a:r>
                      <a:endParaRPr lang="ru-RU" sz="1400" dirty="0"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 </a:t>
                      </a:r>
                      <a:endParaRPr lang="ru-RU" sz="1400" dirty="0"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34654969"/>
                  </a:ext>
                </a:extLst>
              </a:tr>
              <a:tr h="3450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ea typeface="Calibri" panose="020F0502020204030204" pitchFamily="34" charset="0"/>
                          <a:cs typeface="Montserrat" panose="020B0604020202020204" charset="0"/>
                        </a:rPr>
                        <a:t>10.00</a:t>
                      </a:r>
                      <a:r>
                        <a:rPr lang="ru-RU" sz="1400" b="0" baseline="0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ea typeface="Calibri" panose="020F0502020204030204" pitchFamily="34" charset="0"/>
                          <a:cs typeface="Montserrat" panose="020B0604020202020204" charset="0"/>
                        </a:rPr>
                        <a:t> – 10.15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68580" marR="68580" marT="0" marB="0">
                    <a:solidFill>
                      <a:srgbClr val="E7E9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Montserrat" panose="020B0604020202020204" charset="0"/>
                          <a:ea typeface="Calibri" panose="020F0502020204030204" pitchFamily="34" charset="0"/>
                          <a:cs typeface="Montserrat" panose="020B0604020202020204" charset="0"/>
                        </a:rPr>
                        <a:t>Приветственное </a:t>
                      </a:r>
                      <a:r>
                        <a:rPr lang="ru-RU" sz="1400" dirty="0" smtClean="0">
                          <a:effectLst/>
                          <a:latin typeface="Montserrat" panose="020B0604020202020204" charset="0"/>
                          <a:ea typeface="Calibri" panose="020F0502020204030204" pitchFamily="34" charset="0"/>
                          <a:cs typeface="Montserrat" panose="020B0604020202020204" charset="0"/>
                        </a:rPr>
                        <a:t>слово</a:t>
                      </a:r>
                      <a:r>
                        <a:rPr lang="en-US" sz="1400" dirty="0" smtClean="0">
                          <a:effectLst/>
                          <a:latin typeface="Montserrat" panose="020B0604020202020204" charset="0"/>
                          <a:ea typeface="Calibri" panose="020F0502020204030204" pitchFamily="34" charset="0"/>
                          <a:cs typeface="Montserrat" panose="020B0604020202020204" charset="0"/>
                        </a:rPr>
                        <a:t> </a:t>
                      </a:r>
                      <a:r>
                        <a:rPr lang="ru-RU" sz="1400" smtClean="0">
                          <a:effectLst/>
                          <a:latin typeface="Montserrat" panose="020B0604020202020204" charset="0"/>
                          <a:ea typeface="Calibri" panose="020F0502020204030204" pitchFamily="34" charset="0"/>
                          <a:cs typeface="Montserrat" panose="020B0604020202020204" charset="0"/>
                        </a:rPr>
                        <a:t>ректора</a:t>
                      </a:r>
                      <a:r>
                        <a:rPr lang="ru-RU" sz="1400" baseline="0" smtClean="0">
                          <a:effectLst/>
                          <a:latin typeface="Montserrat" panose="020B0604020202020204" charset="0"/>
                          <a:ea typeface="Calibri" panose="020F0502020204030204" pitchFamily="34" charset="0"/>
                          <a:cs typeface="Montserrat" panose="020B0604020202020204" charset="0"/>
                        </a:rPr>
                        <a:t> НИЯУ МИФИ</a:t>
                      </a:r>
                      <a:endParaRPr lang="ru-RU" sz="1400" dirty="0"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Montserrat" panose="020B0604020202020204" charset="0"/>
                          <a:ea typeface="Calibri" panose="020F0502020204030204" pitchFamily="34" charset="0"/>
                          <a:cs typeface="Montserrat" panose="020B0604020202020204" charset="0"/>
                        </a:rPr>
                        <a:t>Шевченко В.И.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03766340"/>
                  </a:ext>
                </a:extLst>
              </a:tr>
              <a:tr h="3455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ea typeface="Calibri" panose="020F0502020204030204" pitchFamily="34" charset="0"/>
                          <a:cs typeface="Montserrat" panose="020B0604020202020204" charset="0"/>
                        </a:rPr>
                        <a:t>10.15 – 10.25</a:t>
                      </a:r>
                    </a:p>
                  </a:txBody>
                  <a:tcPr marL="68580" marR="68580" marT="0" marB="0">
                    <a:solidFill>
                      <a:srgbClr val="CBD1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О продвижении научной повестки НИЯУ МИФИ</a:t>
                      </a:r>
                      <a:endParaRPr lang="ru-RU" sz="1400" dirty="0"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Тихомиров Г.В.</a:t>
                      </a:r>
                      <a:endParaRPr lang="ru-RU" sz="1400" dirty="0"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69468375"/>
                  </a:ext>
                </a:extLst>
              </a:tr>
              <a:tr h="3054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ea typeface="Calibri" panose="020F0502020204030204" pitchFamily="34" charset="0"/>
                          <a:cs typeface="Montserrat" panose="020B0604020202020204" charset="0"/>
                        </a:rPr>
                        <a:t>10.25</a:t>
                      </a:r>
                      <a:r>
                        <a:rPr lang="ru-RU" sz="1400" b="0" baseline="0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ea typeface="Calibri" panose="020F0502020204030204" pitchFamily="34" charset="0"/>
                          <a:cs typeface="Montserrat" panose="020B0604020202020204" charset="0"/>
                        </a:rPr>
                        <a:t> – 10.35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68580" marR="68580" marT="0" marB="0">
                    <a:solidFill>
                      <a:srgbClr val="E7E9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Montserrat" panose="020B0604020202020204" charset="0"/>
                          <a:ea typeface="Calibri" panose="020F0502020204030204" pitchFamily="34" charset="0"/>
                          <a:cs typeface="Montserrat" panose="020B0604020202020204" charset="0"/>
                        </a:rPr>
                        <a:t>Обсуждение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57956221"/>
                  </a:ext>
                </a:extLst>
              </a:tr>
              <a:tr h="5303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ea typeface="Calibri" panose="020F0502020204030204" pitchFamily="34" charset="0"/>
                          <a:cs typeface="Montserrat" panose="020B0604020202020204" charset="0"/>
                        </a:rPr>
                        <a:t>10.40 – 10.50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ea typeface="Calibri" panose="020F0502020204030204" pitchFamily="34" charset="0"/>
                          <a:cs typeface="Montserrat" panose="020B0604020202020204" charset="0"/>
                        </a:rPr>
                        <a:t>10.50 – 11.00</a:t>
                      </a:r>
                    </a:p>
                  </a:txBody>
                  <a:tcPr marL="68580" marR="68580" marT="0" marB="0">
                    <a:solidFill>
                      <a:srgbClr val="CBD1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О публикационной активности ученых НИЯУ МИФИ,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«</a:t>
                      </a:r>
                      <a:r>
                        <a:rPr lang="ru-RU" sz="1400" dirty="0" err="1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неостепенённые</a:t>
                      </a:r>
                      <a:r>
                        <a:rPr lang="ru-RU" sz="14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» преподаватели НИЯУ МИФИ</a:t>
                      </a:r>
                      <a:endParaRPr lang="ru-RU" sz="1400" dirty="0"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Киреев С.В.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Стукалова Т.Н.</a:t>
                      </a:r>
                      <a:endParaRPr lang="ru-RU" sz="1400" dirty="0"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33082588"/>
                  </a:ext>
                </a:extLst>
              </a:tr>
              <a:tr h="2834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ea typeface="Calibri" panose="020F0502020204030204" pitchFamily="34" charset="0"/>
                          <a:cs typeface="Montserrat" panose="020B0604020202020204" charset="0"/>
                        </a:rPr>
                        <a:t>11.00 – 11.20</a:t>
                      </a:r>
                    </a:p>
                  </a:txBody>
                  <a:tcPr marL="68580" marR="68580" marT="0" marB="0">
                    <a:solidFill>
                      <a:srgbClr val="E7E9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Montserrat" panose="020B0604020202020204" charset="0"/>
                          <a:ea typeface="Calibri" panose="020F0502020204030204" pitchFamily="34" charset="0"/>
                          <a:cs typeface="Montserrat" panose="020B0604020202020204" charset="0"/>
                        </a:rPr>
                        <a:t>Обсуждение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75942200"/>
                  </a:ext>
                </a:extLst>
              </a:tr>
              <a:tr h="3462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ea typeface="Calibri" panose="020F0502020204030204" pitchFamily="34" charset="0"/>
                          <a:cs typeface="Montserrat" panose="020B0604020202020204" charset="0"/>
                        </a:rPr>
                        <a:t>11.25 – 11.40</a:t>
                      </a:r>
                    </a:p>
                  </a:txBody>
                  <a:tcPr marL="68580" marR="68580" marT="0" marB="0">
                    <a:solidFill>
                      <a:srgbClr val="CBD1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Montserrat" panose="020B0604020202020204" charset="0"/>
                          <a:ea typeface="Calibri" panose="020F0502020204030204" pitchFamily="34" charset="0"/>
                          <a:cs typeface="Montserrat" panose="020B0604020202020204" charset="0"/>
                        </a:rPr>
                        <a:t>О научно-инновационной деятельности НИЯУ МИФИ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Montserrat" panose="020B0604020202020204" charset="0"/>
                          <a:ea typeface="Calibri" panose="020F0502020204030204" pitchFamily="34" charset="0"/>
                          <a:cs typeface="Montserrat" panose="020B0604020202020204" charset="0"/>
                        </a:rPr>
                        <a:t>Каргин Н.И.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7127883"/>
                  </a:ext>
                </a:extLst>
              </a:tr>
              <a:tr h="3107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ea typeface="Calibri" panose="020F0502020204030204" pitchFamily="34" charset="0"/>
                          <a:cs typeface="Montserrat" panose="020B0604020202020204" charset="0"/>
                        </a:rPr>
                        <a:t>11.40 – 11.50</a:t>
                      </a:r>
                    </a:p>
                  </a:txBody>
                  <a:tcPr marL="68580" marR="68580" marT="0" marB="0">
                    <a:solidFill>
                      <a:srgbClr val="E7E9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Montserrat" panose="020B0604020202020204" charset="0"/>
                          <a:ea typeface="Calibri" panose="020F0502020204030204" pitchFamily="34" charset="0"/>
                          <a:cs typeface="Montserrat" panose="020B0604020202020204" charset="0"/>
                        </a:rPr>
                        <a:t>Обсуждение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60503387"/>
                  </a:ext>
                </a:extLst>
              </a:tr>
              <a:tr h="5303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ea typeface="Calibri" panose="020F0502020204030204" pitchFamily="34" charset="0"/>
                          <a:cs typeface="Montserrat" panose="020B0604020202020204" charset="0"/>
                        </a:rPr>
                        <a:t>11.55 – 12.10</a:t>
                      </a:r>
                    </a:p>
                  </a:txBody>
                  <a:tcPr marL="68580" marR="68580" marT="0" marB="0">
                    <a:solidFill>
                      <a:srgbClr val="CBD1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Montserrat" panose="020B0604020202020204" charset="0"/>
                          <a:ea typeface="Calibri" panose="020F0502020204030204" pitchFamily="34" charset="0"/>
                          <a:cs typeface="Montserrat" panose="020B0604020202020204" charset="0"/>
                        </a:rPr>
                        <a:t>О развитии</a:t>
                      </a:r>
                      <a:r>
                        <a:rPr lang="ru-RU" sz="1400" baseline="0" dirty="0">
                          <a:effectLst/>
                          <a:latin typeface="Montserrat" panose="020B0604020202020204" charset="0"/>
                          <a:ea typeface="Calibri" panose="020F0502020204030204" pitchFamily="34" charset="0"/>
                          <a:cs typeface="Montserrat" panose="020B0604020202020204" charset="0"/>
                        </a:rPr>
                        <a:t> сотрудничества с ГК «Росатом» по созданию промышленных ядерных технологий</a:t>
                      </a:r>
                      <a:endParaRPr lang="ru-RU" sz="1400" dirty="0"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Montserrat" panose="020B0604020202020204" charset="0"/>
                          <a:ea typeface="Calibri" panose="020F0502020204030204" pitchFamily="34" charset="0"/>
                          <a:cs typeface="Montserrat" panose="020B0604020202020204" charset="0"/>
                        </a:rPr>
                        <a:t>Глаговский</a:t>
                      </a:r>
                      <a:r>
                        <a:rPr lang="ru-RU" sz="1400" dirty="0">
                          <a:effectLst/>
                          <a:latin typeface="Montserrat" panose="020B0604020202020204" charset="0"/>
                          <a:ea typeface="Calibri" panose="020F0502020204030204" pitchFamily="34" charset="0"/>
                          <a:cs typeface="Montserrat" panose="020B0604020202020204" charset="0"/>
                        </a:rPr>
                        <a:t> Э.М.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65181447"/>
                  </a:ext>
                </a:extLst>
              </a:tr>
              <a:tr h="3294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ea typeface="Calibri" panose="020F0502020204030204" pitchFamily="34" charset="0"/>
                          <a:cs typeface="Montserrat" panose="020B0604020202020204" charset="0"/>
                        </a:rPr>
                        <a:t>12.10 – 12.20</a:t>
                      </a:r>
                    </a:p>
                  </a:txBody>
                  <a:tcPr marL="68580" marR="68580" marT="0" marB="0">
                    <a:solidFill>
                      <a:srgbClr val="E7E9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Montserrat" panose="020B0604020202020204" charset="0"/>
                          <a:ea typeface="Calibri" panose="020F0502020204030204" pitchFamily="34" charset="0"/>
                          <a:cs typeface="Montserrat" panose="020B0604020202020204" charset="0"/>
                        </a:rPr>
                        <a:t>Обсуждение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47465641"/>
                  </a:ext>
                </a:extLst>
              </a:tr>
              <a:tr h="3696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ea typeface="Calibri" panose="020F0502020204030204" pitchFamily="34" charset="0"/>
                          <a:cs typeface="Montserrat" panose="020B0604020202020204" charset="0"/>
                        </a:rPr>
                        <a:t>12.20 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ea typeface="Calibri" panose="020F0502020204030204" pitchFamily="34" charset="0"/>
                          <a:cs typeface="Montserrat" panose="020B0604020202020204" charset="0"/>
                        </a:rPr>
                        <a:t>– 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ea typeface="Calibri" panose="020F0502020204030204" pitchFamily="34" charset="0"/>
                          <a:cs typeface="Montserrat" panose="020B0604020202020204" charset="0"/>
                        </a:rPr>
                        <a:t>12.30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68580" marR="68580" marT="0" marB="0">
                    <a:solidFill>
                      <a:srgbClr val="CBD1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Montserrat" panose="020B0604020202020204" charset="0"/>
                          <a:cs typeface="Montserrat" panose="020B0604020202020204" charset="0"/>
                        </a:rPr>
                        <a:t>Продвижение результатов научно-исследовательской и издательской деятельности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effectLst/>
                          <a:latin typeface="Montserrat" panose="020B0604020202020204" charset="0"/>
                          <a:ea typeface="Calibri" panose="020F0502020204030204" pitchFamily="34" charset="0"/>
                          <a:cs typeface="Montserrat" panose="020B0604020202020204" charset="0"/>
                        </a:rPr>
                        <a:t>Барбашина Н.С</a:t>
                      </a:r>
                      <a:r>
                        <a:rPr lang="ru-RU" sz="1400" dirty="0" smtClean="0">
                          <a:effectLst/>
                          <a:latin typeface="Montserrat" panose="020B0604020202020204" charset="0"/>
                          <a:ea typeface="Calibri" panose="020F0502020204030204" pitchFamily="34" charset="0"/>
                          <a:cs typeface="Montserrat" panose="020B0604020202020204" charset="0"/>
                        </a:rPr>
                        <a:t>. </a:t>
                      </a:r>
                      <a:endParaRPr lang="ru-RU" sz="1400" dirty="0"/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59686859"/>
                  </a:ext>
                </a:extLst>
              </a:tr>
              <a:tr h="3615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ea typeface="Calibri" panose="020F0502020204030204" pitchFamily="34" charset="0"/>
                          <a:cs typeface="Montserrat" panose="020B0604020202020204" charset="0"/>
                        </a:rPr>
                        <a:t>12.30 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ea typeface="Calibri" panose="020F0502020204030204" pitchFamily="34" charset="0"/>
                          <a:cs typeface="Montserrat" panose="020B0604020202020204" charset="0"/>
                        </a:rPr>
                        <a:t>– 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ea typeface="Calibri" panose="020F0502020204030204" pitchFamily="34" charset="0"/>
                          <a:cs typeface="Montserrat" panose="020B0604020202020204" charset="0"/>
                        </a:rPr>
                        <a:t>12.45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68580" marR="68580" marT="0" marB="0">
                    <a:solidFill>
                      <a:srgbClr val="E7E9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Montserrat" panose="020B0604020202020204" charset="0"/>
                          <a:ea typeface="Calibri" panose="020F0502020204030204" pitchFamily="34" charset="0"/>
                          <a:cs typeface="Montserrat" panose="020B0604020202020204" charset="0"/>
                        </a:rPr>
                        <a:t>О развитии журналов НИЯУ МИФИ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Montserrat" panose="020B0604020202020204" charset="0"/>
                          <a:ea typeface="Calibri" panose="020F0502020204030204" pitchFamily="34" charset="0"/>
                          <a:cs typeface="Montserrat" panose="020B0604020202020204" charset="0"/>
                        </a:rPr>
                        <a:t>Смирнов</a:t>
                      </a:r>
                      <a:r>
                        <a:rPr lang="ru-RU" sz="1400" baseline="0" dirty="0">
                          <a:effectLst/>
                          <a:latin typeface="Montserrat" panose="020B0604020202020204" charset="0"/>
                          <a:ea typeface="Calibri" panose="020F0502020204030204" pitchFamily="34" charset="0"/>
                          <a:cs typeface="Montserrat" panose="020B0604020202020204" charset="0"/>
                        </a:rPr>
                        <a:t> А.Д.</a:t>
                      </a:r>
                      <a:endParaRPr lang="ru-RU" sz="1400" dirty="0"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41064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86749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605249" y="296607"/>
            <a:ext cx="9199890" cy="492443"/>
          </a:xfrm>
        </p:spPr>
        <p:txBody>
          <a:bodyPr/>
          <a:lstStyle/>
          <a:p>
            <a:r>
              <a:rPr lang="ru-RU" dirty="0">
                <a:solidFill>
                  <a:schemeClr val="tx2"/>
                </a:solidFill>
              </a:rPr>
              <a:t>Научная сессия НИЯУ МИФИ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8667" y="3197332"/>
            <a:ext cx="2694666" cy="463336"/>
          </a:xfrm>
          <a:prstGeom prst="rect">
            <a:avLst/>
          </a:prstGeom>
        </p:spPr>
      </p:pic>
      <p:sp>
        <p:nvSpPr>
          <p:cNvPr id="12" name="Текст 9"/>
          <p:cNvSpPr>
            <a:spLocks noGrp="1"/>
          </p:cNvSpPr>
          <p:nvPr>
            <p:ph type="body" sz="quarter" idx="11"/>
          </p:nvPr>
        </p:nvSpPr>
        <p:spPr>
          <a:xfrm>
            <a:off x="605249" y="880736"/>
            <a:ext cx="8201400" cy="369332"/>
          </a:xfrm>
        </p:spPr>
        <p:txBody>
          <a:bodyPr/>
          <a:lstStyle/>
          <a:p>
            <a:r>
              <a:rPr lang="ru-RU" sz="1800" b="1" dirty="0">
                <a:solidFill>
                  <a:schemeClr val="tx2"/>
                </a:solidFill>
              </a:rPr>
              <a:t>Программа Научной сессии НИЯУ МИФИ 1 февраля 2024  г. </a:t>
            </a:r>
            <a:r>
              <a:rPr lang="ru-RU" sz="1800" b="1" dirty="0" smtClean="0">
                <a:solidFill>
                  <a:schemeClr val="tx2"/>
                </a:solidFill>
              </a:rPr>
              <a:t>   </a:t>
            </a:r>
            <a:endParaRPr lang="ru-RU" sz="1200" dirty="0">
              <a:solidFill>
                <a:schemeClr val="tx2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605249" y="1433440"/>
          <a:ext cx="11080472" cy="45997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75112">
                  <a:extLst>
                    <a:ext uri="{9D8B030D-6E8A-4147-A177-3AD203B41FA5}">
                      <a16:colId xmlns:a16="http://schemas.microsoft.com/office/drawing/2014/main" val="1005349286"/>
                    </a:ext>
                  </a:extLst>
                </a:gridCol>
                <a:gridCol w="6599429">
                  <a:extLst>
                    <a:ext uri="{9D8B030D-6E8A-4147-A177-3AD203B41FA5}">
                      <a16:colId xmlns:a16="http://schemas.microsoft.com/office/drawing/2014/main" val="2510387480"/>
                    </a:ext>
                  </a:extLst>
                </a:gridCol>
                <a:gridCol w="2905931">
                  <a:extLst>
                    <a:ext uri="{9D8B030D-6E8A-4147-A177-3AD203B41FA5}">
                      <a16:colId xmlns:a16="http://schemas.microsoft.com/office/drawing/2014/main" val="1859125012"/>
                    </a:ext>
                  </a:extLst>
                </a:gridCol>
              </a:tblGrid>
              <a:tr h="6207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Время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проведения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68580" marR="68580" marT="0" marB="0" anchor="ctr">
                    <a:solidFill>
                      <a:srgbClr val="E7E9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Мероприятие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68580" marR="68580" marT="0" marB="0" anchor="ctr">
                    <a:solidFill>
                      <a:srgbClr val="E7E9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Докладчики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68580" marR="68580" marT="0" marB="0" anchor="ctr">
                    <a:solidFill>
                      <a:srgbClr val="E7E9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5110419"/>
                  </a:ext>
                </a:extLst>
              </a:tr>
              <a:tr h="3015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ea typeface="Calibri" panose="020F0502020204030204" pitchFamily="34" charset="0"/>
                          <a:cs typeface="Montserrat" panose="020B0604020202020204" charset="0"/>
                        </a:rPr>
                        <a:t>12.45 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ea typeface="Calibri" panose="020F0502020204030204" pitchFamily="34" charset="0"/>
                          <a:cs typeface="Montserrat" panose="020B0604020202020204" charset="0"/>
                        </a:rPr>
                        <a:t>– 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ea typeface="Calibri" panose="020F0502020204030204" pitchFamily="34" charset="0"/>
                          <a:cs typeface="Montserrat" panose="020B0604020202020204" charset="0"/>
                        </a:rPr>
                        <a:t>13.00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68580" marR="68580" marT="0" marB="0">
                    <a:solidFill>
                      <a:srgbClr val="CBD1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Montserrat" panose="020B0604020202020204" charset="0"/>
                          <a:ea typeface="Calibri" panose="020F0502020204030204" pitchFamily="34" charset="0"/>
                          <a:cs typeface="Montserrat" panose="020B0604020202020204" charset="0"/>
                        </a:rPr>
                        <a:t>Репозиторий</a:t>
                      </a:r>
                      <a:r>
                        <a:rPr lang="ru-RU" sz="1400" dirty="0">
                          <a:effectLst/>
                          <a:latin typeface="Montserrat" panose="020B0604020202020204" charset="0"/>
                          <a:ea typeface="Calibri" panose="020F0502020204030204" pitchFamily="34" charset="0"/>
                          <a:cs typeface="Montserrat" panose="020B0604020202020204" charset="0"/>
                        </a:rPr>
                        <a:t> и развитие открытых данных НИЯУ МИФИ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effectLst/>
                          <a:latin typeface="Montserrat" panose="020B0604020202020204" charset="0"/>
                          <a:ea typeface="Calibri" panose="020F0502020204030204" pitchFamily="34" charset="0"/>
                          <a:cs typeface="Montserrat" panose="020B0604020202020204" charset="0"/>
                        </a:rPr>
                        <a:t>Стукалова Т.Н.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53541686"/>
                  </a:ext>
                </a:extLst>
              </a:tr>
              <a:tr h="2712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ea typeface="Calibri" panose="020F0502020204030204" pitchFamily="34" charset="0"/>
                          <a:cs typeface="Montserrat" panose="020B0604020202020204" charset="0"/>
                        </a:rPr>
                        <a:t>13.00 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ea typeface="Calibri" panose="020F0502020204030204" pitchFamily="34" charset="0"/>
                          <a:cs typeface="Montserrat" panose="020B0604020202020204" charset="0"/>
                        </a:rPr>
                        <a:t>– 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ea typeface="Calibri" panose="020F0502020204030204" pitchFamily="34" charset="0"/>
                          <a:cs typeface="Montserrat" panose="020B0604020202020204" charset="0"/>
                        </a:rPr>
                        <a:t>13.10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68580" marR="68580" marT="0" marB="0">
                    <a:solidFill>
                      <a:srgbClr val="E7E9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Montserrat" panose="020B0604020202020204" charset="0"/>
                          <a:ea typeface="Calibri" panose="020F0502020204030204" pitchFamily="34" charset="0"/>
                          <a:cs typeface="Montserrat" panose="020B0604020202020204" charset="0"/>
                        </a:rPr>
                        <a:t>Обсуждение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09261009"/>
                  </a:ext>
                </a:extLst>
              </a:tr>
              <a:tr h="3177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ea typeface="Calibri" panose="020F0502020204030204" pitchFamily="34" charset="0"/>
                          <a:cs typeface="Montserrat" panose="020B0604020202020204" charset="0"/>
                        </a:rPr>
                        <a:t>13.10 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ea typeface="Calibri" panose="020F0502020204030204" pitchFamily="34" charset="0"/>
                          <a:cs typeface="Montserrat" panose="020B0604020202020204" charset="0"/>
                        </a:rPr>
                        <a:t>– 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ea typeface="Calibri" panose="020F0502020204030204" pitchFamily="34" charset="0"/>
                          <a:cs typeface="Montserrat" panose="020B0604020202020204" charset="0"/>
                        </a:rPr>
                        <a:t>13.30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68580" marR="68580" marT="0" marB="0">
                    <a:solidFill>
                      <a:srgbClr val="CBD1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effectLst/>
                          <a:latin typeface="Montserrat" panose="020B0604020202020204" charset="0"/>
                          <a:ea typeface="Calibri" panose="020F0502020204030204" pitchFamily="34" charset="0"/>
                          <a:cs typeface="Montserrat" panose="020B0604020202020204" charset="0"/>
                        </a:rPr>
                        <a:t>О научно-методической издательской деятельности</a:t>
                      </a:r>
                      <a:r>
                        <a:rPr lang="ru-RU" sz="1400" baseline="0" dirty="0">
                          <a:effectLst/>
                          <a:latin typeface="Montserrat" panose="020B0604020202020204" charset="0"/>
                          <a:ea typeface="Calibri" panose="020F0502020204030204" pitchFamily="34" charset="0"/>
                          <a:cs typeface="Montserrat" panose="020B0604020202020204" charset="0"/>
                        </a:rPr>
                        <a:t> НИЯУ МИФИ</a:t>
                      </a:r>
                      <a:endParaRPr lang="ru-RU" sz="1400" dirty="0"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Montserrat" panose="020B0604020202020204" charset="0"/>
                          <a:ea typeface="Calibri" panose="020F0502020204030204" pitchFamily="34" charset="0"/>
                          <a:cs typeface="Montserrat" panose="020B0604020202020204" charset="0"/>
                        </a:rPr>
                        <a:t>Весна Е.Б., Нагорнов О.В.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14547405"/>
                  </a:ext>
                </a:extLst>
              </a:tr>
              <a:tr h="2789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ea typeface="Calibri" panose="020F0502020204030204" pitchFamily="34" charset="0"/>
                          <a:cs typeface="Montserrat" panose="020B0604020202020204" charset="0"/>
                        </a:rPr>
                        <a:t>13.30 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ea typeface="Calibri" panose="020F0502020204030204" pitchFamily="34" charset="0"/>
                          <a:cs typeface="Montserrat" panose="020B0604020202020204" charset="0"/>
                        </a:rPr>
                        <a:t>– 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ea typeface="Calibri" panose="020F0502020204030204" pitchFamily="34" charset="0"/>
                          <a:cs typeface="Montserrat" panose="020B0604020202020204" charset="0"/>
                        </a:rPr>
                        <a:t>13.40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68580" marR="68580" marT="0" marB="0">
                    <a:solidFill>
                      <a:srgbClr val="E7E9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Montserrat" panose="020B0604020202020204" charset="0"/>
                          <a:ea typeface="Calibri" panose="020F0502020204030204" pitchFamily="34" charset="0"/>
                          <a:cs typeface="Montserrat" panose="020B0604020202020204" charset="0"/>
                        </a:rPr>
                        <a:t>Обсуждение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823865"/>
                  </a:ext>
                </a:extLst>
              </a:tr>
              <a:tr h="30221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ea typeface="Calibri" panose="020F0502020204030204" pitchFamily="34" charset="0"/>
                          <a:cs typeface="Montserrat" panose="020B0604020202020204" charset="0"/>
                        </a:rPr>
                        <a:t>13.40 – 14.05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68580" marR="68580" marT="0" marB="0">
                    <a:solidFill>
                      <a:srgbClr val="CBD1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Montserrat" panose="020B0604020202020204" charset="0"/>
                          <a:ea typeface="Calibri" panose="020F0502020204030204" pitchFamily="34" charset="0"/>
                          <a:cs typeface="Montserrat" panose="020B0604020202020204" charset="0"/>
                        </a:rPr>
                        <a:t>Технологическая глобализация – технологический суверенитет</a:t>
                      </a:r>
                      <a:endParaRPr lang="ru-RU" sz="1400" dirty="0"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Montserrat" panose="020B0604020202020204" charset="0"/>
                          <a:ea typeface="Calibri" panose="020F0502020204030204" pitchFamily="34" charset="0"/>
                          <a:cs typeface="Montserrat" panose="020B0604020202020204" charset="0"/>
                        </a:rPr>
                        <a:t>Иванов В.В.</a:t>
                      </a:r>
                      <a:endParaRPr lang="ru-RU" sz="1400" dirty="0"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8033515"/>
                  </a:ext>
                </a:extLst>
              </a:tr>
              <a:tr h="2789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ea typeface="Calibri" panose="020F0502020204030204" pitchFamily="34" charset="0"/>
                          <a:cs typeface="Montserrat" panose="020B0604020202020204" charset="0"/>
                        </a:rPr>
                        <a:t>14.05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ea typeface="Calibri" panose="020F0502020204030204" pitchFamily="34" charset="0"/>
                          <a:cs typeface="Montserrat" panose="020B0604020202020204" charset="0"/>
                        </a:rPr>
                        <a:t> – 14.20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68580" marR="68580" marT="0" marB="0">
                    <a:solidFill>
                      <a:srgbClr val="E7E9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Montserrat" panose="020B0604020202020204" charset="0"/>
                          <a:ea typeface="Calibri" panose="020F0502020204030204" pitchFamily="34" charset="0"/>
                          <a:cs typeface="Montserrat" panose="020B0604020202020204" charset="0"/>
                        </a:rPr>
                        <a:t>Обсуждение</a:t>
                      </a:r>
                      <a:endParaRPr lang="ru-RU" sz="1400" dirty="0"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93747753"/>
                  </a:ext>
                </a:extLst>
              </a:tr>
              <a:tr h="2634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14.20 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– 15.30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68580" marR="68580" marT="0" marB="0">
                    <a:solidFill>
                      <a:srgbClr val="CBD1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Обед</a:t>
                      </a:r>
                      <a:endParaRPr lang="ru-RU" sz="1400" dirty="0"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 </a:t>
                      </a:r>
                      <a:endParaRPr lang="ru-RU" sz="1400" dirty="0"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35915166"/>
                  </a:ext>
                </a:extLst>
              </a:tr>
              <a:tr h="5036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ea typeface="Calibri" panose="020F0502020204030204" pitchFamily="34" charset="0"/>
                          <a:cs typeface="Montserrat" panose="020B0604020202020204" charset="0"/>
                        </a:rPr>
                        <a:t>15.30 </a:t>
                      </a:r>
                      <a:r>
                        <a:rPr lang="ru-RU" sz="1400" b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ea typeface="Calibri" panose="020F0502020204030204" pitchFamily="34" charset="0"/>
                          <a:cs typeface="Montserrat" panose="020B0604020202020204" charset="0"/>
                        </a:rPr>
                        <a:t>– </a:t>
                      </a:r>
                      <a:r>
                        <a:rPr lang="ru-RU" sz="1400" b="0" smtClean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ea typeface="Calibri" panose="020F0502020204030204" pitchFamily="34" charset="0"/>
                          <a:cs typeface="Montserrat" panose="020B0604020202020204" charset="0"/>
                        </a:rPr>
                        <a:t>18.10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68580" marR="68580" marT="0" marB="0">
                    <a:solidFill>
                      <a:srgbClr val="E7E9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Montserrat" panose="020B0604020202020204" charset="0"/>
                          <a:ea typeface="Calibri" panose="020F0502020204030204" pitchFamily="34" charset="0"/>
                          <a:cs typeface="Montserrat" panose="020B0604020202020204" charset="0"/>
                        </a:rPr>
                        <a:t>Круглый стол «О работе аспирантуры и диссертационных советов НИЯУ МИФИ»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60966684"/>
                  </a:ext>
                </a:extLst>
              </a:tr>
              <a:tr h="2789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15.30 – 16.00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68580" marR="68580" marT="0" marB="0">
                    <a:solidFill>
                      <a:srgbClr val="CBD1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- О работе аспирантуры</a:t>
                      </a:r>
                      <a:endParaRPr lang="ru-RU" sz="1400" dirty="0"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Нагорнов О.В., Самойленко Н.В.</a:t>
                      </a:r>
                      <a:endParaRPr lang="ru-RU" sz="1400" dirty="0"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16797926"/>
                  </a:ext>
                </a:extLst>
              </a:tr>
              <a:tr h="30221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16.00 – 16.30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68580" marR="68580" marT="0" marB="0">
                    <a:solidFill>
                      <a:srgbClr val="E7E9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- О работе диссертационных советов</a:t>
                      </a:r>
                      <a:endParaRPr lang="ru-RU" sz="1400" dirty="0"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Карандаев </a:t>
                      </a:r>
                      <a:r>
                        <a:rPr lang="ru-RU" sz="1400" smtClean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И.Ю., Кудряшов </a:t>
                      </a:r>
                      <a:r>
                        <a:rPr lang="ru-RU" sz="140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Н.А</a:t>
                      </a:r>
                      <a:r>
                        <a:rPr lang="ru-RU" sz="1400" smtClean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. </a:t>
                      </a:r>
                      <a:endParaRPr lang="ru-RU" sz="1400" dirty="0"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58235759"/>
                  </a:ext>
                </a:extLst>
              </a:tr>
              <a:tr h="3487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ea typeface="Calibri" panose="020F0502020204030204" pitchFamily="34" charset="0"/>
                          <a:cs typeface="Montserrat" panose="020B0604020202020204" charset="0"/>
                        </a:rPr>
                        <a:t>16.30 – 17.50</a:t>
                      </a:r>
                    </a:p>
                  </a:txBody>
                  <a:tcPr marL="68580" marR="68580" marT="0" marB="0">
                    <a:solidFill>
                      <a:srgbClr val="CBD1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Montserrat" panose="020B0604020202020204" charset="0"/>
                          <a:cs typeface="Montserrat" panose="020B0604020202020204" charset="0"/>
                        </a:rPr>
                        <a:t>- Сообщения институтов об актуальных вопросах работы с аспирантами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Montserrat" panose="020B0604020202020204" charset="0"/>
                          <a:cs typeface="Montserrat" panose="020B0604020202020204" charset="0"/>
                        </a:rPr>
                        <a:t>Руководители институтов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51802160"/>
                  </a:ext>
                </a:extLst>
              </a:tr>
              <a:tr h="2712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ea typeface="Calibri" panose="020F0502020204030204" pitchFamily="34" charset="0"/>
                          <a:cs typeface="Montserrat" panose="020B0604020202020204" charset="0"/>
                        </a:rPr>
                        <a:t>17.50 – 18.10</a:t>
                      </a:r>
                    </a:p>
                  </a:txBody>
                  <a:tcPr marL="68580" marR="68580" marT="0" marB="0">
                    <a:solidFill>
                      <a:srgbClr val="E7E9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Montserrat" panose="020B0604020202020204" charset="0"/>
                          <a:cs typeface="Montserrat" panose="020B0604020202020204" charset="0"/>
                        </a:rPr>
                        <a:t>- Обсуждение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77241019"/>
                  </a:ext>
                </a:extLst>
              </a:tr>
              <a:tr h="2600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ea typeface="Calibri" panose="020F0502020204030204" pitchFamily="34" charset="0"/>
                          <a:cs typeface="Montserrat" panose="020B0604020202020204" charset="0"/>
                        </a:rPr>
                        <a:t>18.10 – 18.30</a:t>
                      </a:r>
                    </a:p>
                  </a:txBody>
                  <a:tcPr marL="68580" marR="68580" marT="0" marB="0">
                    <a:solidFill>
                      <a:srgbClr val="CBD1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Montserrat" panose="020B0604020202020204" charset="0"/>
                          <a:cs typeface="Montserrat" panose="020B0604020202020204" charset="0"/>
                        </a:rPr>
                        <a:t>Заключительное слово ректора НИЯУ МИФИ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Montserrat" panose="020B0604020202020204" charset="0"/>
                          <a:cs typeface="Montserrat" panose="020B0604020202020204" charset="0"/>
                        </a:rPr>
                        <a:t>Шевченко В.И.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019595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741490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SLIDEVIEWED" val="2569,7,Конструируем будущее"/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Шаблон МИФИ">
  <a:themeElements>
    <a:clrScheme name="Другая 7">
      <a:dk1>
        <a:srgbClr val="171616"/>
      </a:dk1>
      <a:lt1>
        <a:srgbClr val="FFFFFF"/>
      </a:lt1>
      <a:dk2>
        <a:srgbClr val="0055BB"/>
      </a:dk2>
      <a:lt2>
        <a:srgbClr val="E2E2E2"/>
      </a:lt2>
      <a:accent1>
        <a:srgbClr val="0055BB"/>
      </a:accent1>
      <a:accent2>
        <a:srgbClr val="00BBEE"/>
      </a:accent2>
      <a:accent3>
        <a:srgbClr val="FF5000"/>
      </a:accent3>
      <a:accent4>
        <a:srgbClr val="00B050"/>
      </a:accent4>
      <a:accent5>
        <a:srgbClr val="00FFCC"/>
      </a:accent5>
      <a:accent6>
        <a:srgbClr val="FF66CC"/>
      </a:accent6>
      <a:hlink>
        <a:srgbClr val="00BBEE"/>
      </a:hlink>
      <a:folHlink>
        <a:srgbClr val="FFAE89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800" b="1" dirty="0" smtClean="0">
            <a:solidFill>
              <a:schemeClr val="bg1"/>
            </a:solidFill>
            <a:latin typeface="Montserrat" panose="00000500000000000000" pitchFamily="2" charset="-5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Шаблон МИФИ">
  <a:themeElements>
    <a:clrScheme name="Другая 7">
      <a:dk1>
        <a:srgbClr val="171616"/>
      </a:dk1>
      <a:lt1>
        <a:srgbClr val="FFFFFF"/>
      </a:lt1>
      <a:dk2>
        <a:srgbClr val="0055BB"/>
      </a:dk2>
      <a:lt2>
        <a:srgbClr val="E2E2E2"/>
      </a:lt2>
      <a:accent1>
        <a:srgbClr val="0055BB"/>
      </a:accent1>
      <a:accent2>
        <a:srgbClr val="00BBEE"/>
      </a:accent2>
      <a:accent3>
        <a:srgbClr val="FF5000"/>
      </a:accent3>
      <a:accent4>
        <a:srgbClr val="00B050"/>
      </a:accent4>
      <a:accent5>
        <a:srgbClr val="00FFCC"/>
      </a:accent5>
      <a:accent6>
        <a:srgbClr val="FF66CC"/>
      </a:accent6>
      <a:hlink>
        <a:srgbClr val="00BBEE"/>
      </a:hlink>
      <a:folHlink>
        <a:srgbClr val="FFAE89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800" b="1" dirty="0" smtClean="0">
            <a:solidFill>
              <a:schemeClr val="bg1"/>
            </a:solidFill>
            <a:latin typeface="Montserrat" panose="00000500000000000000" pitchFamily="2" charset="-5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11828</TotalTime>
  <Words>1405</Words>
  <Application>Microsoft Office PowerPoint</Application>
  <PresentationFormat>Широкоэкранный</PresentationFormat>
  <Paragraphs>311</Paragraphs>
  <Slides>8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Montserrat</vt:lpstr>
      <vt:lpstr>Calibri</vt:lpstr>
      <vt:lpstr>Шаблон МИФИ</vt:lpstr>
      <vt:lpstr>1_Шаблон МИФИ</vt:lpstr>
      <vt:lpstr>think-cell Slide</vt:lpstr>
      <vt:lpstr>Презентация PowerPoint</vt:lpstr>
      <vt:lpstr>Научная сессия НИЯУ МИФИ</vt:lpstr>
      <vt:lpstr>Научная сессия НИЯУ МИФИ</vt:lpstr>
      <vt:lpstr>Научная сессия НИЯУ МИФИ</vt:lpstr>
      <vt:lpstr>Научная сессия НИЯУ МИФИ</vt:lpstr>
      <vt:lpstr>Научная сессия НИЯУ МИФИ</vt:lpstr>
      <vt:lpstr>Научная сессия НИЯУ МИФИ</vt:lpstr>
      <vt:lpstr>Научная сессия НИЯУ МИФИ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 Замахаев</dc:creator>
  <cp:lastModifiedBy>User</cp:lastModifiedBy>
  <cp:revision>1206</cp:revision>
  <cp:lastPrinted>2024-01-17T12:58:19Z</cp:lastPrinted>
  <dcterms:created xsi:type="dcterms:W3CDTF">2020-05-28T16:18:16Z</dcterms:created>
  <dcterms:modified xsi:type="dcterms:W3CDTF">2024-01-29T06:16:18Z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fs.IsStoryboard">
    <vt:bool>true</vt:bool>
  </property>
</Properties>
</file>