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0" r:id="rId5"/>
    <p:sldId id="262" r:id="rId6"/>
    <p:sldId id="263" r:id="rId7"/>
    <p:sldId id="265" r:id="rId8"/>
    <p:sldId id="266" r:id="rId9"/>
    <p:sldId id="270" r:id="rId10"/>
    <p:sldId id="269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5;&#1072;\AppData\Roaming\Microsoft\Excel\&#1050;&#1085;&#1080;&#1075;&#1072;1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5;&#1072;\AppData\Roaming\Microsoft\Excel\&#1050;&#1085;&#1080;&#1075;&#1072;1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5;&#1072;\AppData\Roaming\Microsoft\Excel\&#1050;&#1085;&#1080;&#1075;&#1072;1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5;&#1072;\AppData\Roaming\Microsoft\Excel\&#1050;&#1085;&#1080;&#1075;&#1072;1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5;&#1072;\AppData\Roaming\Microsoft\Excel\&#1050;&#1085;&#1080;&#1075;&#1072;1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5;&#1072;\AppData\Roaming\Microsoft\Excel\&#1050;&#1085;&#1080;&#1075;&#1072;1%20(version%201).xlsb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plotArea>
      <c:layout>
        <c:manualLayout>
          <c:layoutTarget val="inner"/>
          <c:xMode val="edge"/>
          <c:yMode val="edge"/>
          <c:x val="0.26311593626554258"/>
          <c:y val="0.11609367563481625"/>
          <c:w val="0.46211961109262595"/>
          <c:h val="0.8192598243698502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0E2A"/>
            </a:solidFill>
            <a:ln>
              <a:solidFill>
                <a:schemeClr val="tx1"/>
              </a:solidFill>
            </a:ln>
            <a:effectLst>
              <a:outerShdw blurRad="40000" dist="20000" dir="5400000" sx="99000" sy="99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en-US" sz="3200" b="1"/>
                      <a:t>32</a:t>
                    </a:r>
                    <a:r>
                      <a:rPr lang="ru-RU" sz="3200" b="1"/>
                      <a:t> ч.</a:t>
                    </a:r>
                    <a:endParaRPr lang="en-US" sz="3200" b="1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en-US" sz="3200" b="1"/>
                      <a:t>130</a:t>
                    </a:r>
                    <a:r>
                      <a:rPr lang="ru-RU" sz="3200" b="1"/>
                      <a:t> ч.</a:t>
                    </a:r>
                    <a:endParaRPr lang="en-US" sz="3200" b="1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Лист1!$A$1:$B$1</c:f>
              <c:strCache>
                <c:ptCount val="2"/>
                <c:pt idx="0">
                  <c:v>заочный этап</c:v>
                </c:pt>
                <c:pt idx="1">
                  <c:v>очный этап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32</c:v>
                </c:pt>
                <c:pt idx="1">
                  <c:v>130</c:v>
                </c:pt>
              </c:numCache>
            </c:numRef>
          </c:val>
        </c:ser>
        <c:dLbls>
          <c:showVal val="1"/>
        </c:dLbls>
        <c:overlap val="-25"/>
        <c:axId val="78843904"/>
        <c:axId val="78845440"/>
      </c:barChart>
      <c:catAx>
        <c:axId val="788439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3200" b="1"/>
            </a:pPr>
            <a:endParaRPr lang="ru-RU"/>
          </a:p>
        </c:txPr>
        <c:crossAx val="78845440"/>
        <c:crosses val="autoZero"/>
        <c:auto val="1"/>
        <c:lblAlgn val="ctr"/>
        <c:lblOffset val="100"/>
      </c:catAx>
      <c:valAx>
        <c:axId val="788454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8843904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0E2A"/>
            </a:solidFill>
            <a:effectLst>
              <a:outerShdw blurRad="50800" dist="50800" dir="5400000" algn="ctr" rotWithShape="0">
                <a:srgbClr val="000000">
                  <a:alpha val="83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Лист2!$A$1:$C$1</c:f>
              <c:strCache>
                <c:ptCount val="3"/>
                <c:pt idx="0">
                  <c:v>мемристоры</c:v>
                </c:pt>
                <c:pt idx="1">
                  <c:v>умная пыль</c:v>
                </c:pt>
                <c:pt idx="2">
                  <c:v>МОП транзисторы</c:v>
                </c:pt>
              </c:strCache>
            </c:strRef>
          </c:cat>
          <c:val>
            <c:numRef>
              <c:f>Лист2!$A$2:$C$2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overlap val="-25"/>
        <c:axId val="31474816"/>
        <c:axId val="31476352"/>
      </c:barChart>
      <c:catAx>
        <c:axId val="314748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31476352"/>
        <c:crosses val="autoZero"/>
        <c:auto val="1"/>
        <c:lblAlgn val="ctr"/>
        <c:lblOffset val="100"/>
      </c:catAx>
      <c:valAx>
        <c:axId val="31476352"/>
        <c:scaling>
          <c:orientation val="minMax"/>
        </c:scaling>
        <c:delete val="1"/>
        <c:axPos val="b"/>
        <c:numFmt formatCode="General" sourceLinked="1"/>
        <c:tickLblPos val="none"/>
        <c:crossAx val="31474816"/>
        <c:crosses val="autoZero"/>
        <c:crossBetween val="between"/>
      </c:valAx>
      <c:spPr>
        <a:noFill/>
      </c:spPr>
    </c:plotArea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bar"/>
        <c:grouping val="clustered"/>
        <c:dLbls>
          <c:showVal val="1"/>
        </c:dLbls>
        <c:overlap val="-25"/>
        <c:axId val="78846976"/>
        <c:axId val="31525504"/>
      </c:barChart>
      <c:catAx>
        <c:axId val="788469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31525504"/>
        <c:crosses val="autoZero"/>
        <c:auto val="1"/>
        <c:lblAlgn val="ctr"/>
        <c:lblOffset val="100"/>
      </c:catAx>
      <c:valAx>
        <c:axId val="31525504"/>
        <c:scaling>
          <c:orientation val="minMax"/>
        </c:scaling>
        <c:delete val="1"/>
        <c:axPos val="b"/>
        <c:numFmt formatCode="General" sourceLinked="1"/>
        <c:tickLblPos val="none"/>
        <c:crossAx val="78846976"/>
        <c:crosses val="autoZero"/>
        <c:crossBetween val="between"/>
      </c:valAx>
      <c:spPr>
        <a:noFill/>
      </c:spPr>
    </c:plotArea>
    <c:plotVisOnly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0E2A"/>
            </a:solidFill>
            <a:effectLst>
              <a:outerShdw blurRad="50800" dist="50800" dir="5400000" algn="ctr" rotWithShape="0">
                <a:srgbClr val="000000">
                  <a:alpha val="81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Лист3!$A$1:$I$1</c:f>
              <c:strCache>
                <c:ptCount val="9"/>
                <c:pt idx="0">
                  <c:v>Москва</c:v>
                </c:pt>
                <c:pt idx="1">
                  <c:v>МО</c:v>
                </c:pt>
                <c:pt idx="2">
                  <c:v>Смоленская обл.</c:v>
                </c:pt>
                <c:pt idx="3">
                  <c:v>Курская обл.</c:v>
                </c:pt>
                <c:pt idx="4">
                  <c:v>Владимирская обл.</c:v>
                </c:pt>
                <c:pt idx="5">
                  <c:v>Мурманская обл.</c:v>
                </c:pt>
                <c:pt idx="6">
                  <c:v>Рязанская обл.</c:v>
                </c:pt>
                <c:pt idx="7">
                  <c:v>Пензинская обл.</c:v>
                </c:pt>
                <c:pt idx="8">
                  <c:v>респ. Татарстан</c:v>
                </c:pt>
              </c:strCache>
            </c:strRef>
          </c:cat>
          <c:val>
            <c:numRef>
              <c:f>Лист3!$A$2:$I$2</c:f>
              <c:numCache>
                <c:formatCode>General</c:formatCode>
                <c:ptCount val="9"/>
                <c:pt idx="0">
                  <c:v>95</c:v>
                </c:pt>
                <c:pt idx="1">
                  <c:v>27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Val val="1"/>
        </c:dLbls>
        <c:overlap val="-25"/>
        <c:axId val="31532928"/>
        <c:axId val="31534464"/>
      </c:barChart>
      <c:catAx>
        <c:axId val="315329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1534464"/>
        <c:crosses val="autoZero"/>
        <c:auto val="1"/>
        <c:lblAlgn val="ctr"/>
        <c:lblOffset val="100"/>
      </c:catAx>
      <c:valAx>
        <c:axId val="31534464"/>
        <c:scaling>
          <c:orientation val="minMax"/>
        </c:scaling>
        <c:delete val="1"/>
        <c:axPos val="b"/>
        <c:numFmt formatCode="General" sourceLinked="1"/>
        <c:tickLblPos val="none"/>
        <c:crossAx val="31532928"/>
        <c:crosses val="autoZero"/>
        <c:crossBetween val="between"/>
      </c:valAx>
      <c:spPr>
        <a:noFill/>
      </c:spPr>
    </c:plotArea>
    <c:plotVisOnly val="1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0E2A"/>
            </a:solidFill>
            <a:effectLst>
              <a:outerShdw blurRad="50800" dist="50800" dir="5400000" algn="ctr" rotWithShape="0">
                <a:srgbClr val="000000">
                  <a:alpha val="76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Лист5!$A$1:$E$1</c:f>
              <c:strCache>
                <c:ptCount val="5"/>
                <c:pt idx="0">
                  <c:v>остальные</c:v>
                </c:pt>
                <c:pt idx="1">
                  <c:v>№ 1580 </c:v>
                </c:pt>
                <c:pt idx="2">
                  <c:v>№ 2007 </c:v>
                </c:pt>
                <c:pt idx="3">
                  <c:v>№ 978 </c:v>
                </c:pt>
                <c:pt idx="4">
                  <c:v>№ 1511</c:v>
                </c:pt>
              </c:strCache>
            </c:strRef>
          </c:cat>
          <c:val>
            <c:numRef>
              <c:f>Лист5!$A$2:$E$2</c:f>
              <c:numCache>
                <c:formatCode>General</c:formatCode>
                <c:ptCount val="5"/>
                <c:pt idx="0">
                  <c:v>63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</c:ser>
        <c:dLbls>
          <c:showVal val="1"/>
        </c:dLbls>
        <c:overlap val="-25"/>
        <c:axId val="31751168"/>
        <c:axId val="31752960"/>
      </c:barChart>
      <c:catAx>
        <c:axId val="3175116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1752960"/>
        <c:crosses val="autoZero"/>
        <c:auto val="1"/>
        <c:lblAlgn val="ctr"/>
        <c:lblOffset val="100"/>
      </c:catAx>
      <c:valAx>
        <c:axId val="31752960"/>
        <c:scaling>
          <c:orientation val="minMax"/>
        </c:scaling>
        <c:delete val="1"/>
        <c:axPos val="b"/>
        <c:numFmt formatCode="General" sourceLinked="1"/>
        <c:tickLblPos val="none"/>
        <c:crossAx val="31751168"/>
        <c:crosses val="autoZero"/>
        <c:crossBetween val="between"/>
      </c:valAx>
      <c:spPr>
        <a:noFill/>
      </c:spPr>
    </c:plotArea>
    <c:plotVisOnly val="1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2009 г.</c:v>
          </c:tx>
          <c:spPr>
            <a:solidFill>
              <a:srgbClr val="000E2A"/>
            </a:solidFill>
            <a:effectLst>
              <a:outerShdw blurRad="114300" dist="38100" dir="2700000" sx="104000" sy="104000" algn="tl" rotWithShape="0">
                <a:prstClr val="black">
                  <a:alpha val="84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val>
            <c:numRef>
              <c:f>Лист6!$A$1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>
          <c:showVal val="1"/>
        </c:dLbls>
        <c:overlap val="-25"/>
        <c:axId val="32166272"/>
        <c:axId val="32167808"/>
      </c:barChart>
      <c:catAx>
        <c:axId val="32166272"/>
        <c:scaling>
          <c:orientation val="minMax"/>
        </c:scaling>
        <c:delete val="1"/>
        <c:axPos val="b"/>
        <c:majorTickMark val="none"/>
        <c:tickLblPos val="none"/>
        <c:crossAx val="32167808"/>
        <c:crosses val="autoZero"/>
        <c:auto val="1"/>
        <c:lblAlgn val="ctr"/>
        <c:lblOffset val="100"/>
      </c:catAx>
      <c:valAx>
        <c:axId val="32167808"/>
        <c:scaling>
          <c:orientation val="minMax"/>
        </c:scaling>
        <c:delete val="1"/>
        <c:axPos val="l"/>
        <c:numFmt formatCode="General" sourceLinked="1"/>
        <c:tickLblPos val="none"/>
        <c:crossAx val="32166272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7432516317627297E-2"/>
          <c:y val="6.6565247285663376E-2"/>
          <c:w val="0.93256752177678048"/>
          <c:h val="0.81682445035899365"/>
        </c:manualLayout>
      </c:layout>
      <c:barChart>
        <c:barDir val="col"/>
        <c:grouping val="clustered"/>
        <c:ser>
          <c:idx val="0"/>
          <c:order val="0"/>
          <c:tx>
            <c:v>2010 г.</c:v>
          </c:tx>
          <c:spPr>
            <a:solidFill>
              <a:srgbClr val="000E2A"/>
            </a:solidFill>
            <a:ln>
              <a:noFill/>
            </a:ln>
            <a:effectLst>
              <a:outerShdw blurRad="114300" dist="50800" dir="5400000" sx="106000" sy="106000" algn="ctr" rotWithShape="0">
                <a:sysClr val="windowText" lastClr="000000">
                  <a:alpha val="78000"/>
                </a:sysClr>
              </a:outerShdw>
            </a:effectLst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Лист6!$J$1:$L$1</c:f>
              <c:strCache>
                <c:ptCount val="3"/>
                <c:pt idx="0">
                  <c:v>Москва</c:v>
                </c:pt>
                <c:pt idx="1">
                  <c:v>Санкт-Петербург</c:v>
                </c:pt>
                <c:pt idx="2">
                  <c:v>Всего</c:v>
                </c:pt>
              </c:strCache>
            </c:strRef>
          </c:cat>
          <c:val>
            <c:numRef>
              <c:f>Лист6!$J$2:$L$2</c:f>
              <c:numCache>
                <c:formatCode>General</c:formatCode>
                <c:ptCount val="3"/>
                <c:pt idx="0">
                  <c:v>132</c:v>
                </c:pt>
                <c:pt idx="1">
                  <c:v>161</c:v>
                </c:pt>
                <c:pt idx="2">
                  <c:v>293</c:v>
                </c:pt>
              </c:numCache>
            </c:numRef>
          </c:val>
        </c:ser>
        <c:dLbls>
          <c:showVal val="1"/>
        </c:dLbls>
        <c:overlap val="-25"/>
        <c:axId val="32265344"/>
        <c:axId val="32266880"/>
      </c:barChart>
      <c:catAx>
        <c:axId val="32265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2266880"/>
        <c:crosses val="autoZero"/>
        <c:auto val="1"/>
        <c:lblAlgn val="ctr"/>
        <c:lblOffset val="100"/>
      </c:catAx>
      <c:valAx>
        <c:axId val="32266880"/>
        <c:scaling>
          <c:orientation val="minMax"/>
        </c:scaling>
        <c:delete val="1"/>
        <c:axPos val="l"/>
        <c:numFmt formatCode="General" sourceLinked="1"/>
        <c:tickLblPos val="none"/>
        <c:crossAx val="32265344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v>1</c:v>
          </c:tx>
          <c:spPr>
            <a:solidFill>
              <a:srgbClr val="000E2A"/>
            </a:solidFill>
            <a:effectLst>
              <a:outerShdw blurRad="139700" dist="38100" dir="18900000" sx="99000" sy="99000" algn="bl" rotWithShape="0">
                <a:prstClr val="black"/>
              </a:outerShdw>
            </a:effectLst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Лист1!$A$1:$B$1</c:f>
              <c:strCache>
                <c:ptCount val="2"/>
                <c:pt idx="0">
                  <c:v>2009г.</c:v>
                </c:pt>
                <c:pt idx="1">
                  <c:v>2010г.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132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v>2</c:v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139700" dist="38100" dir="18900000" sx="105000" sy="105000" algn="bl" rotWithShape="0">
                <a:prstClr val="black">
                  <a:alpha val="54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val>
            <c:numRef>
              <c:f>Лист1!$C$2:$D$2</c:f>
              <c:numCache>
                <c:formatCode>General</c:formatCode>
                <c:ptCount val="2"/>
                <c:pt idx="0">
                  <c:v>14</c:v>
                </c:pt>
                <c:pt idx="1">
                  <c:v>19</c:v>
                </c:pt>
              </c:numCache>
            </c:numRef>
          </c:val>
        </c:ser>
        <c:dLbls>
          <c:showVal val="1"/>
        </c:dLbls>
        <c:overlap val="-25"/>
        <c:axId val="32555392"/>
        <c:axId val="32556928"/>
      </c:barChart>
      <c:catAx>
        <c:axId val="32555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32556928"/>
        <c:crosses val="autoZero"/>
        <c:auto val="1"/>
        <c:lblAlgn val="ctr"/>
        <c:lblOffset val="100"/>
      </c:catAx>
      <c:valAx>
        <c:axId val="32556928"/>
        <c:scaling>
          <c:orientation val="minMax"/>
        </c:scaling>
        <c:delete val="1"/>
        <c:axPos val="l"/>
        <c:numFmt formatCode="General" sourceLinked="1"/>
        <c:tickLblPos val="none"/>
        <c:crossAx val="32555392"/>
        <c:crosses val="autoZero"/>
        <c:crossBetween val="between"/>
      </c:valAx>
      <c:spPr>
        <a:noFill/>
      </c:spPr>
    </c:plotArea>
    <c:plotVisOnly val="1"/>
  </c:chart>
  <c:spPr>
    <a:noFill/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9.6969018271406363E-3"/>
          <c:y val="1.7486216409597868E-2"/>
          <c:w val="0.96444469330048455"/>
          <c:h val="0.8106508957211090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0E2A"/>
            </a:solidFill>
            <a:effectLst>
              <a:outerShdw blurRad="152400" dist="38100" sx="107000" sy="107000" algn="l" rotWithShape="0">
                <a:prstClr val="black">
                  <a:alpha val="56000"/>
                </a:prstClr>
              </a:outerShdw>
            </a:effectLst>
          </c:spPr>
          <c:cat>
            <c:strRef>
              <c:f>Лист2!$A$1:$B$1</c:f>
              <c:strCache>
                <c:ptCount val="2"/>
                <c:pt idx="0">
                  <c:v>Москва</c:v>
                </c:pt>
                <c:pt idx="1">
                  <c:v>Санкт-Петербург</c:v>
                </c:pt>
              </c:strCache>
            </c:strRef>
          </c:cat>
          <c:val>
            <c:numRef>
              <c:f>Лист2!$A$2:$B$2</c:f>
              <c:numCache>
                <c:formatCode>General</c:formatCode>
                <c:ptCount val="2"/>
                <c:pt idx="0">
                  <c:v>132</c:v>
                </c:pt>
                <c:pt idx="1">
                  <c:v>161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75000"/>
              </a:schemeClr>
            </a:solidFill>
            <a:effectLst>
              <a:outerShdw blurRad="114300" dist="38100" sx="109000" sy="109000" algn="l" rotWithShape="0">
                <a:prstClr val="black">
                  <a:alpha val="55000"/>
                </a:prstClr>
              </a:outerShdw>
            </a:effectLst>
          </c:spPr>
          <c:val>
            <c:numRef>
              <c:f>Лист2!$C$2:$D$2</c:f>
              <c:numCache>
                <c:formatCode>General</c:formatCode>
                <c:ptCount val="2"/>
                <c:pt idx="0">
                  <c:v>46</c:v>
                </c:pt>
                <c:pt idx="1">
                  <c:v>45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40000"/>
                <a:lumOff val="60000"/>
              </a:schemeClr>
            </a:solidFill>
            <a:effectLst>
              <a:outerShdw blurRad="165100" dist="38100" dir="18900000" sx="109000" sy="109000" algn="bl" rotWithShape="0">
                <a:prstClr val="black">
                  <a:alpha val="58000"/>
                </a:prstClr>
              </a:outerShdw>
            </a:effectLst>
          </c:spPr>
          <c:val>
            <c:numRef>
              <c:f>Лист2!$E$2:$F$2</c:f>
              <c:numCache>
                <c:formatCode>General</c:formatCode>
                <c:ptCount val="2"/>
                <c:pt idx="0">
                  <c:v>14</c:v>
                </c:pt>
                <c:pt idx="1">
                  <c:v>11</c:v>
                </c:pt>
              </c:numCache>
            </c:numRef>
          </c:val>
        </c:ser>
        <c:dLbls>
          <c:showVal val="1"/>
        </c:dLbls>
        <c:overlap val="-25"/>
        <c:axId val="32711040"/>
        <c:axId val="32712576"/>
      </c:barChart>
      <c:catAx>
        <c:axId val="32711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2712576"/>
        <c:crosses val="autoZero"/>
        <c:auto val="1"/>
        <c:lblAlgn val="ctr"/>
        <c:lblOffset val="100"/>
      </c:catAx>
      <c:valAx>
        <c:axId val="32712576"/>
        <c:scaling>
          <c:orientation val="minMax"/>
        </c:scaling>
        <c:delete val="1"/>
        <c:axPos val="l"/>
        <c:numFmt formatCode="General" sourceLinked="1"/>
        <c:tickLblPos val="none"/>
        <c:crossAx val="32711040"/>
        <c:crosses val="autoZero"/>
        <c:crossBetween val="between"/>
      </c:valAx>
      <c:spPr>
        <a:noFill/>
      </c:spPr>
    </c:plotArea>
    <c:plotVisOnly val="1"/>
  </c:chart>
  <c:spPr>
    <a:noFill/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0.02703</cdr:x>
      <cdr:y>0.85135</cdr:y>
    </cdr:from>
    <cdr:to>
      <cdr:x>0.95945</cdr:x>
      <cdr:y>0.85165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42876" y="4500594"/>
          <a:ext cx="4929190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D778-4F3B-4391-BBEF-53A4CACCA674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07A4C-6244-4FA1-95B1-5F78D91FA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7A4C-6244-4FA1-95B1-5F78D91FA3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75315-2BEA-4699-B82F-43B2CDA12FFA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Заголовок 64"/>
          <p:cNvSpPr>
            <a:spLocks noGrp="1"/>
          </p:cNvSpPr>
          <p:nvPr>
            <p:ph type="ctrTitle"/>
          </p:nvPr>
        </p:nvSpPr>
        <p:spPr>
          <a:xfrm>
            <a:off x="785787" y="2357430"/>
            <a:ext cx="8129622" cy="150019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Аналитика и статистика</a:t>
            </a:r>
            <a:b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олимпиады школьников «Наноэлектроника»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Подзаголовок 65"/>
          <p:cNvSpPr>
            <a:spLocks noGrp="1"/>
          </p:cNvSpPr>
          <p:nvPr>
            <p:ph type="subTitle" idx="1"/>
          </p:nvPr>
        </p:nvSpPr>
        <p:spPr>
          <a:xfrm>
            <a:off x="1071538" y="142852"/>
            <a:ext cx="6972304" cy="12858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                   ГОСКОРПОРАЦИЯ «РОСАТОМ»</a:t>
            </a:r>
            <a:r>
              <a:rPr lang="ru-RU" sz="2400" b="1" i="1" dirty="0" smtClean="0">
                <a:solidFill>
                  <a:schemeClr val="tx1"/>
                </a:solidFill>
              </a:rPr>
              <a:t>        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    НАЦИОНАЛЬНЫЙ ИССЛЕДОВАТЕЛЬСКИЙ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ЯДЕРНЫЙ УНИВЕРСИТЕТ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«МИФИ»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00232" y="628652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2010г.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Рисунок 69" descr="МИФИ-лого_версия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142985"/>
            <a:ext cx="1785950" cy="175186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0" name="Рисунок 79" descr="nano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5241" r="2168" b="5241"/>
          <a:stretch>
            <a:fillRect/>
          </a:stretch>
        </p:blipFill>
        <p:spPr>
          <a:xfrm>
            <a:off x="6572265" y="1643050"/>
            <a:ext cx="2231559" cy="1143008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66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dirty="0" smtClean="0"/>
              <a:t>приняли участие</a:t>
            </a:r>
            <a:r>
              <a:rPr lang="en-US" sz="3600" b="1" dirty="0" smtClean="0"/>
              <a:t>/</a:t>
            </a:r>
            <a:r>
              <a:rPr lang="ru-RU" sz="3600" b="1" dirty="0" smtClean="0"/>
              <a:t>победили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3" name="Диаграмма 62"/>
          <p:cNvGraphicFramePr/>
          <p:nvPr/>
        </p:nvGraphicFramePr>
        <p:xfrm>
          <a:off x="0" y="1285860"/>
          <a:ext cx="485775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5" name="Рисунок 64" descr="post-113-127063517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571868" y="1285860"/>
            <a:ext cx="5327645" cy="3995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LeftFacing">
              <a:rot lat="623785" lon="2400000" rev="21386789"/>
            </a:camera>
            <a:lightRig rig="twoPt" dir="t">
              <a:rot lat="0" lon="0" rev="7800000"/>
            </a:lightRig>
          </a:scene3d>
          <a:sp3d contourW="6350">
            <a:bevelT w="152400" h="95250"/>
            <a:bevelB w="50800" h="1397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0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Итоги 2010г.</a:t>
            </a:r>
          </a:p>
          <a:p>
            <a:pPr marL="0" indent="0" algn="ctr">
              <a:buNone/>
            </a:pPr>
            <a:r>
              <a:rPr lang="ru-RU" sz="3600" b="1" dirty="0" smtClean="0"/>
              <a:t>Приняли участие</a:t>
            </a:r>
            <a:r>
              <a:rPr lang="en-US" sz="3600" b="1" dirty="0" smtClean="0"/>
              <a:t>/</a:t>
            </a:r>
            <a:r>
              <a:rPr lang="ru-RU" sz="3600" b="1" dirty="0" smtClean="0"/>
              <a:t>призеры</a:t>
            </a:r>
            <a:r>
              <a:rPr lang="en-US" sz="3600" b="1" dirty="0" smtClean="0"/>
              <a:t>/</a:t>
            </a:r>
            <a:r>
              <a:rPr lang="ru-RU" sz="3600" b="1" dirty="0" smtClean="0"/>
              <a:t>победили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                До олимпиады «</a:t>
            </a:r>
            <a:r>
              <a:rPr lang="ru-RU" sz="2400" b="1" dirty="0" err="1" smtClean="0"/>
              <a:t>Росатом</a:t>
            </a:r>
            <a:r>
              <a:rPr lang="ru-RU" sz="2400" b="1" dirty="0" smtClean="0"/>
              <a:t>» допущены 60 человек 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2" name="Диаграмма 61"/>
          <p:cNvGraphicFramePr/>
          <p:nvPr/>
        </p:nvGraphicFramePr>
        <p:xfrm>
          <a:off x="1500166" y="1214422"/>
          <a:ext cx="78581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3" name="Рисунок 62" descr="НаноОлим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28934"/>
            <a:ext cx="1285852" cy="28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68" name="Прямая соединительная линия 67"/>
          <p:cNvCxnSpPr/>
          <p:nvPr/>
        </p:nvCxnSpPr>
        <p:spPr>
          <a:xfrm rot="10800000">
            <a:off x="1714480" y="4786322"/>
            <a:ext cx="742952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Содержимое 61" descr="post-113-127063523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142976" y="714356"/>
            <a:ext cx="6814006" cy="51492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20700" dir="13500000" sy="23000" kx="1200000" algn="br" rotWithShape="0">
              <a:prstClr val="black">
                <a:alpha val="39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139700" h="82550"/>
            <a:bevelB w="50800" h="133350"/>
            <a:contourClr>
              <a:srgbClr val="C0C0C0"/>
            </a:contourClr>
          </a:sp3d>
        </p:spPr>
      </p:pic>
      <p:pic>
        <p:nvPicPr>
          <p:cNvPr id="63" name="Рисунок 62" descr="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57166"/>
            <a:ext cx="1828800" cy="135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30200" dist="38100" dir="2700000" sx="111000" sy="111000" algn="tl" rotWithShape="0">
              <a:prstClr val="black">
                <a:alpha val="44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ContrastingLeftFacing" fov="66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/>
              <a:t>В олимпиаде «Наноэлектроника» в 2010г. </a:t>
            </a:r>
          </a:p>
          <a:p>
            <a:pPr marL="0" indent="0" algn="ctr">
              <a:buNone/>
            </a:pPr>
            <a:r>
              <a:rPr lang="ru-RU" b="1" dirty="0" smtClean="0"/>
              <a:t>приняли участие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63" name="Диаграмма 162"/>
          <p:cNvGraphicFramePr/>
          <p:nvPr/>
        </p:nvGraphicFramePr>
        <p:xfrm>
          <a:off x="1428728" y="1785926"/>
          <a:ext cx="950125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sz="2400" dirty="0" smtClean="0"/>
              <a:t>    </a:t>
            </a:r>
            <a:r>
              <a:rPr lang="ru-RU" sz="2800" b="1" dirty="0" smtClean="0">
                <a:solidFill>
                  <a:schemeClr val="tx1"/>
                </a:solidFill>
              </a:rPr>
              <a:t>В 2010 году олимпиада прошла совместно 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ГУ ЛЭТИ (Санкт-</a:t>
            </a:r>
            <a:r>
              <a:rPr lang="ru-RU" sz="2800" b="1" dirty="0" smtClean="0"/>
              <a:t>Петербург)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В </a:t>
            </a:r>
            <a:r>
              <a:rPr lang="ru-RU" sz="2400" dirty="0" smtClean="0"/>
              <a:t>Санкт-Петербурге приняли участие</a:t>
            </a:r>
          </a:p>
          <a:p>
            <a:pPr marL="0" indent="0" algn="ctr">
              <a:buNone/>
            </a:pPr>
            <a:r>
              <a:rPr lang="ru-RU" sz="2400" dirty="0" smtClean="0"/>
              <a:t>                                                 161 человек 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dirty="0" smtClean="0"/>
              <a:t>                                     В Москве приняли участие </a:t>
            </a:r>
          </a:p>
          <a:p>
            <a:pPr marL="0" indent="0" algn="ctr">
              <a:buNone/>
            </a:pPr>
            <a:r>
              <a:rPr lang="ru-RU" sz="2400" dirty="0" smtClean="0"/>
              <a:t>                                                 132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7" name="Рисунок 66" descr="745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397988" cy="2286016"/>
          </a:xfrm>
          <a:prstGeom prst="rect">
            <a:avLst/>
          </a:prstGeom>
        </p:spPr>
      </p:pic>
      <p:pic>
        <p:nvPicPr>
          <p:cNvPr id="68" name="Рисунок 67" descr="x_79214b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3786190"/>
            <a:ext cx="3429025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Максимально за реферат можно было получить 20 баллов </a:t>
            </a:r>
          </a:p>
          <a:p>
            <a:pPr marL="0" indent="0" algn="ctr">
              <a:buNone/>
            </a:pPr>
            <a:r>
              <a:rPr lang="ru-RU" sz="3600" b="1" dirty="0" smtClean="0"/>
              <a:t>Самые популярные темы 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7" name="Диаграмма 66"/>
          <p:cNvGraphicFramePr/>
          <p:nvPr/>
        </p:nvGraphicFramePr>
        <p:xfrm>
          <a:off x="1428728" y="2428870"/>
          <a:ext cx="7715272" cy="391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0" y="-21433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заочный этап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Максимально за этот этап можно было получить 20 баллов</a:t>
            </a:r>
          </a:p>
          <a:p>
            <a:pPr marL="0" indent="0" algn="ctr">
              <a:buNone/>
            </a:pPr>
            <a:r>
              <a:rPr lang="ru-RU" sz="3600" b="1" dirty="0" smtClean="0"/>
              <a:t>Состоял</a:t>
            </a:r>
            <a:r>
              <a:rPr lang="ru-RU" sz="2800" b="1" dirty="0" smtClean="0"/>
              <a:t> </a:t>
            </a:r>
            <a:r>
              <a:rPr lang="ru-RU" sz="3600" b="1" dirty="0" smtClean="0"/>
              <a:t>из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Задание 1. </a:t>
            </a:r>
            <a:r>
              <a:rPr lang="ru-RU" dirty="0" smtClean="0">
                <a:solidFill>
                  <a:schemeClr val="tx1"/>
                </a:solidFill>
              </a:rPr>
              <a:t>5 тестовых вопросов</a:t>
            </a:r>
          </a:p>
          <a:p>
            <a:pPr marL="0" indent="0">
              <a:buNone/>
            </a:pPr>
            <a:r>
              <a:rPr lang="ru-RU" sz="3600" b="1" dirty="0" smtClean="0"/>
              <a:t>   Задание 2. </a:t>
            </a:r>
            <a:r>
              <a:rPr lang="ru-RU" dirty="0" smtClean="0"/>
              <a:t>3 вопроса, требующих краткого ответа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Задание 3. </a:t>
            </a:r>
            <a:r>
              <a:rPr lang="ru-RU" dirty="0" smtClean="0">
                <a:solidFill>
                  <a:schemeClr val="tx1"/>
                </a:solidFill>
              </a:rPr>
              <a:t>3 вопроса, требующих развернутого ответа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ru-RU" sz="3600" b="1" dirty="0" smtClean="0"/>
          </a:p>
          <a:p>
            <a:pPr marL="0" indent="0" algn="just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-21433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очный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этап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/>
              <a:t>  Интересно, что  </a:t>
            </a:r>
          </a:p>
          <a:p>
            <a:pPr marL="0" indent="0" algn="ctr"/>
            <a:r>
              <a:rPr lang="ru-RU" sz="3600" b="1" dirty="0" smtClean="0">
                <a:solidFill>
                  <a:schemeClr val="tx1"/>
                </a:solidFill>
              </a:rPr>
              <a:t>В задании 1 большинство ответило только  на 3 вопроса</a:t>
            </a:r>
          </a:p>
          <a:p>
            <a:pPr marL="0" indent="0" algn="ctr"/>
            <a:r>
              <a:rPr lang="ru-RU" sz="3600" b="1" dirty="0" smtClean="0"/>
              <a:t>В задании 2 большинство решило только первую или одну из задач</a:t>
            </a:r>
          </a:p>
          <a:p>
            <a:pPr marL="0" indent="0" algn="ctr"/>
            <a:r>
              <a:rPr lang="ru-RU" sz="3600" b="1" dirty="0" smtClean="0"/>
              <a:t>В задании 3 последнюю задачу не решил никто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0" y="-21433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очный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этап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География олимпиады</a:t>
            </a:r>
          </a:p>
        </p:txBody>
      </p:sp>
      <p:graphicFrame>
        <p:nvGraphicFramePr>
          <p:cNvPr id="67" name="Диаграмма 66"/>
          <p:cNvGraphicFramePr/>
          <p:nvPr/>
        </p:nvGraphicFramePr>
        <p:xfrm>
          <a:off x="1428728" y="2428870"/>
          <a:ext cx="7715272" cy="391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2" name="Диаграмма 61"/>
          <p:cNvGraphicFramePr/>
          <p:nvPr/>
        </p:nvGraphicFramePr>
        <p:xfrm>
          <a:off x="214282" y="571480"/>
          <a:ext cx="8929718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Школы Москвы</a:t>
            </a:r>
          </a:p>
          <a:p>
            <a:pPr marL="0" indent="0" algn="ctr">
              <a:buNone/>
            </a:pPr>
            <a:r>
              <a:rPr lang="ru-RU" sz="2800" b="1" dirty="0" smtClean="0"/>
              <a:t>Старшеклассники из 39 школ Москвы приняли участие в олимпиаде</a:t>
            </a:r>
          </a:p>
          <a:p>
            <a:pPr marL="0" indent="0" algn="just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5" name="Диаграмма 64"/>
          <p:cNvGraphicFramePr/>
          <p:nvPr/>
        </p:nvGraphicFramePr>
        <p:xfrm>
          <a:off x="428596" y="1571612"/>
          <a:ext cx="842968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"/>
          <p:cNvGrpSpPr/>
          <p:nvPr/>
        </p:nvGrpSpPr>
        <p:grpSpPr>
          <a:xfrm>
            <a:off x="1" y="0"/>
            <a:ext cx="9072529" cy="6715148"/>
            <a:chOff x="0" y="0"/>
            <a:chExt cx="9286875" cy="7000874"/>
          </a:xfrm>
        </p:grpSpPr>
        <p:sp>
          <p:nvSpPr>
            <p:cNvPr id="24" name="Овал 23"/>
            <p:cNvSpPr/>
            <p:nvPr/>
          </p:nvSpPr>
          <p:spPr>
            <a:xfrm>
              <a:off x="1000100" y="2928910"/>
              <a:ext cx="3857620" cy="392909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0364" y="364331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9058" y="2714620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57884" y="285728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00496" y="0"/>
              <a:ext cx="2071670" cy="207170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0" y="357166"/>
              <a:ext cx="3643306" cy="350046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10000" y="2369280"/>
              <a:ext cx="5324475" cy="44791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86314" y="1824968"/>
              <a:ext cx="4357686" cy="5033032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86680 w 5411155"/>
                <a:gd name="connsiteY0" fmla="*/ 0 h 5581650"/>
                <a:gd name="connsiteX1" fmla="*/ 5411155 w 541115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1155" h="5581650">
                  <a:moveTo>
                    <a:pt x="86680" y="0"/>
                  </a:moveTo>
                  <a:cubicBezTo>
                    <a:pt x="0" y="3960788"/>
                    <a:pt x="2031348" y="4387839"/>
                    <a:pt x="541115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65830" y="2120091"/>
              <a:ext cx="3478170" cy="4737909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50043"/>
                <a:gd name="connsiteY0" fmla="*/ 0 h 5581650"/>
                <a:gd name="connsiteX1" fmla="*/ 4550043 w 4550043"/>
                <a:gd name="connsiteY1" fmla="*/ 5581650 h 5581650"/>
                <a:gd name="connsiteX0" fmla="*/ 163410 w 4713453"/>
                <a:gd name="connsiteY0" fmla="*/ 0 h 5581650"/>
                <a:gd name="connsiteX1" fmla="*/ 4713453 w 4713453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3453" h="5581650">
                  <a:moveTo>
                    <a:pt x="163410" y="0"/>
                  </a:moveTo>
                  <a:cubicBezTo>
                    <a:pt x="0" y="3750856"/>
                    <a:pt x="1333646" y="4387839"/>
                    <a:pt x="4713453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4845" y="2884286"/>
              <a:ext cx="4143436" cy="3973713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  <a:gd name="connsiteX0" fmla="*/ 0 w 4825343"/>
                <a:gd name="connsiteY0" fmla="*/ 0 h 4804342"/>
                <a:gd name="connsiteX1" fmla="*/ 4825343 w 4825343"/>
                <a:gd name="connsiteY1" fmla="*/ 4804342 h 48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5343" h="4804342">
                  <a:moveTo>
                    <a:pt x="0" y="0"/>
                  </a:moveTo>
                  <a:cubicBezTo>
                    <a:pt x="68442" y="1981382"/>
                    <a:pt x="1445536" y="3610531"/>
                    <a:pt x="4825343" y="4804342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86117" y="2605183"/>
              <a:ext cx="5857883" cy="4252817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69" y="2795196"/>
              <a:ext cx="5572131" cy="40628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4475" h="5581650">
                  <a:moveTo>
                    <a:pt x="0" y="0"/>
                  </a:moveTo>
                  <a:cubicBezTo>
                    <a:pt x="617530" y="4037015"/>
                    <a:pt x="1944668" y="4387839"/>
                    <a:pt x="5324475" y="558165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36451" y="2500282"/>
              <a:ext cx="3064706" cy="435771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548039"/>
                <a:gd name="connsiteY0" fmla="*/ 0 h 5973380"/>
                <a:gd name="connsiteX1" fmla="*/ 4548039 w 4548039"/>
                <a:gd name="connsiteY1" fmla="*/ 5973380 h 5973380"/>
                <a:gd name="connsiteX0" fmla="*/ 210735 w 4758774"/>
                <a:gd name="connsiteY0" fmla="*/ 0 h 5973380"/>
                <a:gd name="connsiteX1" fmla="*/ 4758774 w 4758774"/>
                <a:gd name="connsiteY1" fmla="*/ 5973380 h 59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8774" h="5973380">
                  <a:moveTo>
                    <a:pt x="210735" y="0"/>
                  </a:moveTo>
                  <a:cubicBezTo>
                    <a:pt x="0" y="3828092"/>
                    <a:pt x="1378967" y="4779569"/>
                    <a:pt x="4758774" y="5973380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72066" y="2405585"/>
              <a:ext cx="3500461" cy="4452415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  <a:gd name="connsiteX0" fmla="*/ 0 w 5017337"/>
                <a:gd name="connsiteY0" fmla="*/ 0 h 6403645"/>
                <a:gd name="connsiteX1" fmla="*/ 5017337 w 5017337"/>
                <a:gd name="connsiteY1" fmla="*/ 6403645 h 640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7337" h="6403645">
                  <a:moveTo>
                    <a:pt x="0" y="0"/>
                  </a:moveTo>
                  <a:cubicBezTo>
                    <a:pt x="194292" y="4016449"/>
                    <a:pt x="1637530" y="5209834"/>
                    <a:pt x="5017337" y="640364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83624" y="1500126"/>
              <a:ext cx="4731715" cy="53578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962744"/>
                <a:gd name="connsiteY0" fmla="*/ 0 h 5581650"/>
                <a:gd name="connsiteX1" fmla="*/ 6962744 w 6962744"/>
                <a:gd name="connsiteY1" fmla="*/ 5581650 h 5581650"/>
                <a:gd name="connsiteX0" fmla="*/ 0 w 6143633"/>
                <a:gd name="connsiteY0" fmla="*/ 0 h 6040444"/>
                <a:gd name="connsiteX1" fmla="*/ 6143633 w 6143633"/>
                <a:gd name="connsiteY1" fmla="*/ 6040444 h 6040444"/>
                <a:gd name="connsiteX0" fmla="*/ 638505 w 6782138"/>
                <a:gd name="connsiteY0" fmla="*/ 0 h 6040444"/>
                <a:gd name="connsiteX1" fmla="*/ 6782138 w 6782138"/>
                <a:gd name="connsiteY1" fmla="*/ 6040444 h 6040444"/>
                <a:gd name="connsiteX0" fmla="*/ 638505 w 6782138"/>
                <a:gd name="connsiteY0" fmla="*/ 0 h 5734624"/>
                <a:gd name="connsiteX1" fmla="*/ 6782138 w 6782138"/>
                <a:gd name="connsiteY1" fmla="*/ 5734624 h 57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2138" h="5734624">
                  <a:moveTo>
                    <a:pt x="638505" y="0"/>
                  </a:moveTo>
                  <a:cubicBezTo>
                    <a:pt x="0" y="4230704"/>
                    <a:pt x="3402331" y="4540813"/>
                    <a:pt x="6782138" y="5734624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500662" y="2714596"/>
              <a:ext cx="3429023" cy="414340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  <a:gd name="connsiteX0" fmla="*/ 0 w 4914942"/>
                <a:gd name="connsiteY0" fmla="*/ 0 h 6108259"/>
                <a:gd name="connsiteX1" fmla="*/ 4914942 w 4914942"/>
                <a:gd name="connsiteY1" fmla="*/ 6108259 h 6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42" h="6108259">
                  <a:moveTo>
                    <a:pt x="0" y="0"/>
                  </a:moveTo>
                  <a:cubicBezTo>
                    <a:pt x="105547" y="3910618"/>
                    <a:pt x="1535135" y="4914448"/>
                    <a:pt x="4914942" y="61082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86" y="3000324"/>
              <a:ext cx="3929089" cy="400055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4730238"/>
                <a:gd name="connsiteX1" fmla="*/ 5631705 w 5631705"/>
                <a:gd name="connsiteY1" fmla="*/ 4730238 h 4730238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  <a:gd name="connsiteX0" fmla="*/ 0 w 5631705"/>
                <a:gd name="connsiteY0" fmla="*/ 0 h 5297899"/>
                <a:gd name="connsiteX1" fmla="*/ 5631705 w 5631705"/>
                <a:gd name="connsiteY1" fmla="*/ 5297899 h 529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1705" h="5297899">
                  <a:moveTo>
                    <a:pt x="0" y="0"/>
                  </a:moveTo>
                  <a:cubicBezTo>
                    <a:pt x="412715" y="3803608"/>
                    <a:pt x="2251898" y="4104088"/>
                    <a:pt x="5631705" y="529789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29258" y="3500366"/>
              <a:ext cx="3357617" cy="35005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446424"/>
                <a:gd name="connsiteX1" fmla="*/ 5119732 w 5119732"/>
                <a:gd name="connsiteY1" fmla="*/ 4446424 h 4446424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824875"/>
                <a:gd name="connsiteX1" fmla="*/ 4812594 w 4812594"/>
                <a:gd name="connsiteY1" fmla="*/ 4824875 h 4824875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  <a:gd name="connsiteX0" fmla="*/ 0 w 4812594"/>
                <a:gd name="connsiteY0" fmla="*/ 0 h 4635697"/>
                <a:gd name="connsiteX1" fmla="*/ 4812594 w 4812594"/>
                <a:gd name="connsiteY1" fmla="*/ 4635697 h 463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94" h="4635697">
                  <a:moveTo>
                    <a:pt x="0" y="0"/>
                  </a:moveTo>
                  <a:cubicBezTo>
                    <a:pt x="269353" y="2403461"/>
                    <a:pt x="1432787" y="3441886"/>
                    <a:pt x="4812594" y="4635697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571836" y="3286100"/>
              <a:ext cx="5715039" cy="371477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  <a:gd name="connsiteX0" fmla="*/ 0 w 8191571"/>
                <a:gd name="connsiteY0" fmla="*/ 0 h 4919448"/>
                <a:gd name="connsiteX1" fmla="*/ 8191571 w 8191571"/>
                <a:gd name="connsiteY1" fmla="*/ 4919448 h 49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71" h="4919448">
                  <a:moveTo>
                    <a:pt x="0" y="0"/>
                  </a:moveTo>
                  <a:cubicBezTo>
                    <a:pt x="1013459" y="3753175"/>
                    <a:pt x="4811764" y="3725637"/>
                    <a:pt x="8191571" y="4919448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71902" y="2571720"/>
              <a:ext cx="5214973" cy="442915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  <a:gd name="connsiteX0" fmla="*/ 0 w 7474809"/>
                <a:gd name="connsiteY0" fmla="*/ 0 h 5865496"/>
                <a:gd name="connsiteX1" fmla="*/ 7474809 w 7474809"/>
                <a:gd name="connsiteY1" fmla="*/ 5865496 h 586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4809" h="5865496">
                  <a:moveTo>
                    <a:pt x="0" y="0"/>
                  </a:moveTo>
                  <a:cubicBezTo>
                    <a:pt x="269391" y="4018073"/>
                    <a:pt x="4095002" y="4671685"/>
                    <a:pt x="7474809" y="586549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14812" y="3643266"/>
              <a:ext cx="4572063" cy="3357608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758046"/>
                <a:gd name="connsiteY0" fmla="*/ 0 h 4824843"/>
                <a:gd name="connsiteX1" fmla="*/ 6758046 w 6758046"/>
                <a:gd name="connsiteY1" fmla="*/ 4824843 h 4824843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  <a:gd name="connsiteX0" fmla="*/ 0 w 6553303"/>
                <a:gd name="connsiteY0" fmla="*/ 0 h 4446456"/>
                <a:gd name="connsiteX1" fmla="*/ 6553303 w 6553303"/>
                <a:gd name="connsiteY1" fmla="*/ 4446456 h 44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303" h="4446456">
                  <a:moveTo>
                    <a:pt x="0" y="0"/>
                  </a:moveTo>
                  <a:cubicBezTo>
                    <a:pt x="521938" y="2346675"/>
                    <a:pt x="3173496" y="3252645"/>
                    <a:pt x="6553303" y="4446456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14778" y="4214794"/>
              <a:ext cx="5072097" cy="2786080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7270019"/>
                <a:gd name="connsiteY0" fmla="*/ 0 h 4037015"/>
                <a:gd name="connsiteX1" fmla="*/ 7270019 w 7270019"/>
                <a:gd name="connsiteY1" fmla="*/ 3689585 h 4037015"/>
                <a:gd name="connsiteX0" fmla="*/ 0 w 7270019"/>
                <a:gd name="connsiteY0" fmla="*/ 0 h 3689585"/>
                <a:gd name="connsiteX1" fmla="*/ 7270019 w 7270019"/>
                <a:gd name="connsiteY1" fmla="*/ 3689585 h 36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0019" h="3689585">
                  <a:moveTo>
                    <a:pt x="0" y="0"/>
                  </a:moveTo>
                  <a:cubicBezTo>
                    <a:pt x="1306982" y="2435015"/>
                    <a:pt x="3890212" y="2495774"/>
                    <a:pt x="7270019" y="3689585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14976" y="3929042"/>
              <a:ext cx="3357553" cy="2857494"/>
            </a:xfrm>
            <a:custGeom>
              <a:avLst/>
              <a:gdLst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324475"/>
                <a:gd name="connsiteY0" fmla="*/ 0 h 5581650"/>
                <a:gd name="connsiteX1" fmla="*/ 5324475 w 5324475"/>
                <a:gd name="connsiteY1" fmla="*/ 5581650 h 5581650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5119732"/>
                <a:gd name="connsiteY0" fmla="*/ 0 h 4068005"/>
                <a:gd name="connsiteX1" fmla="*/ 5119732 w 5119732"/>
                <a:gd name="connsiteY1" fmla="*/ 4068005 h 4068005"/>
                <a:gd name="connsiteX0" fmla="*/ 0 w 4812502"/>
                <a:gd name="connsiteY0" fmla="*/ 0 h 3784159"/>
                <a:gd name="connsiteX1" fmla="*/ 4812502 w 4812502"/>
                <a:gd name="connsiteY1" fmla="*/ 3784159 h 37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2502" h="3784159">
                  <a:moveTo>
                    <a:pt x="0" y="0"/>
                  </a:moveTo>
                  <a:cubicBezTo>
                    <a:pt x="399052" y="1753840"/>
                    <a:pt x="1432695" y="2590348"/>
                    <a:pt x="4812502" y="3784159"/>
                  </a:cubicBezTo>
                </a:path>
              </a:pathLst>
            </a:custGeom>
            <a:ln w="31750">
              <a:solidFill>
                <a:schemeClr val="bg1"/>
              </a:solidFill>
              <a:headEnd type="oval"/>
            </a:ln>
            <a:effectLst>
              <a:outerShdw blurRad="177800" sx="102000" sy="102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2330" y="4929198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9586" y="478632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0826" y="4357694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429520" y="407194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15272" y="3429000"/>
              <a:ext cx="357190" cy="35719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643702" y="407194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715140" y="3357562"/>
              <a:ext cx="571504" cy="571504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786446" y="4714884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214942" y="521495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00628" y="414338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14810" y="450057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714744" y="4929198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5572140"/>
              <a:ext cx="714380" cy="714380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14876" y="5572140"/>
              <a:ext cx="500066" cy="500066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072066" y="4857760"/>
              <a:ext cx="428628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6" y="1357298"/>
              <a:ext cx="285752" cy="285752"/>
            </a:xfrm>
            <a:prstGeom prst="ellipse">
              <a:avLst/>
            </a:prstGeom>
            <a:gradFill flip="none" rotWithShape="1">
              <a:gsLst>
                <a:gs pos="3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715008" y="1071546"/>
              <a:ext cx="642942" cy="642942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928670"/>
              <a:ext cx="500066" cy="428628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357818" y="3357562"/>
              <a:ext cx="428628" cy="42862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215074" y="4786322"/>
              <a:ext cx="642942" cy="642942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15008" y="5286388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429256" y="5715016"/>
              <a:ext cx="500066" cy="500066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29388" y="5357826"/>
              <a:ext cx="785818" cy="785818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71670" y="1785926"/>
              <a:ext cx="857256" cy="8572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71480"/>
              <a:ext cx="642942" cy="5715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1714488"/>
              <a:ext cx="428628" cy="3571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28728" y="3857628"/>
              <a:ext cx="1071570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6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" y="6429396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дзаголовок 65"/>
          <p:cNvSpPr>
            <a:spLocks noGrp="1"/>
          </p:cNvSpPr>
          <p:nvPr>
            <p:ph idx="1"/>
          </p:nvPr>
        </p:nvSpPr>
        <p:spPr>
          <a:xfrm>
            <a:off x="1" y="0"/>
            <a:ext cx="9144000" cy="6429396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Количество участников в сравнении с 2009 годом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just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                                                                2009г.                                       2010г.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3" name="Диаграмма 62"/>
          <p:cNvGraphicFramePr/>
          <p:nvPr/>
        </p:nvGraphicFramePr>
        <p:xfrm>
          <a:off x="3286116" y="4857760"/>
          <a:ext cx="1500198" cy="57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Диаграмма 64"/>
          <p:cNvGraphicFramePr/>
          <p:nvPr/>
        </p:nvGraphicFramePr>
        <p:xfrm>
          <a:off x="4714876" y="1571612"/>
          <a:ext cx="414337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2" name="Рисунок 61" descr="post-113-1271147241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428596" y="1714488"/>
            <a:ext cx="4286280" cy="30575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0" cap="sq">
            <a:solidFill>
              <a:srgbClr val="FFFFFF"/>
            </a:solidFill>
            <a:miter lim="800000"/>
          </a:ln>
          <a:effectLst>
            <a:outerShdw blurRad="254000" dir="18900000" sy="23000" kx="-1200000" algn="b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9800000" rev="213211"/>
            </a:camera>
            <a:lightRig rig="twoPt" dir="t">
              <a:rot lat="0" lon="0" rev="7200000"/>
            </a:lightRig>
          </a:scene3d>
          <a:sp3d>
            <a:bevelT w="57150" h="107950"/>
            <a:bevelB w="152400" h="146050"/>
            <a:contourClr>
              <a:srgbClr val="FFFFFF"/>
            </a:contourClr>
          </a:sp3d>
        </p:spPr>
      </p:pic>
      <p:cxnSp>
        <p:nvCxnSpPr>
          <p:cNvPr id="78" name="Прямая соединительная линия 77"/>
          <p:cNvCxnSpPr/>
          <p:nvPr/>
        </p:nvCxnSpPr>
        <p:spPr>
          <a:xfrm rot="10800000">
            <a:off x="3500430" y="5286388"/>
            <a:ext cx="53578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000958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30009581</Template>
  <TotalTime>1990</TotalTime>
  <Words>195</Words>
  <Application>Microsoft Office PowerPoint</Application>
  <PresentationFormat>Экран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30009581</vt:lpstr>
      <vt:lpstr>  Аналитика и статистика олимпиады школьников «Наноэлектроника»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фирмы</dc:title>
  <dc:creator>Лана</dc:creator>
  <cp:lastModifiedBy>Irina</cp:lastModifiedBy>
  <cp:revision>100</cp:revision>
  <dcterms:created xsi:type="dcterms:W3CDTF">2010-04-18T17:50:02Z</dcterms:created>
  <dcterms:modified xsi:type="dcterms:W3CDTF">2010-04-26T09:18:18Z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TC300095811049</vt:lpwstr>
  </property>
</Properties>
</file>