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316" r:id="rId3"/>
    <p:sldId id="373" r:id="rId4"/>
    <p:sldId id="372" r:id="rId5"/>
    <p:sldId id="347" r:id="rId6"/>
    <p:sldId id="348" r:id="rId7"/>
    <p:sldId id="349" r:id="rId8"/>
    <p:sldId id="262" r:id="rId9"/>
    <p:sldId id="350" r:id="rId10"/>
    <p:sldId id="352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2" r:id="rId19"/>
    <p:sldId id="363" r:id="rId20"/>
    <p:sldId id="364" r:id="rId21"/>
    <p:sldId id="365" r:id="rId22"/>
    <p:sldId id="374" r:id="rId23"/>
    <p:sldId id="366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2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%20Files%20(x86)\Microsoft%20Office\Office14\&#1050;&#1062;&#1055;%202010vs201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2;&#1086;&#1080;%20&#1076;&#1086;&#1082;&#1091;&#1084;&#1077;&#1085;&#1090;&#1099;\&#1059;&#1095;&#1077;&#1073;&#1085;&#1099;&#1081;%20&#1076;&#1077;&#1087;&#1072;&#1088;&#1090;&#1072;&#1084;&#1077;&#1085;&#1090;\&#1055;&#1088;&#1080;&#1077;&#1084;&#1085;&#1072;&#1103;%20&#1082;&#1086;&#1084;&#1080;&#1089;&#1089;&#1080;&#1103;\&#1055;&#1088;&#1086;&#1092;&#1086;&#1088;&#1080;&#1077;&#1085;&#1090;&#1072;&#1094;&#1080;&#1103;\2010\&#1054;&#1090;&#1095;&#1077;&#1090;%202010\&#1055;&#105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9;&#1095;&#1077;&#1073;&#1085;&#1099;&#1081;%20&#1076;&#1077;&#1087;&#1072;&#1088;&#1090;&#1072;&#1084;&#1077;&#1085;&#1090;\&#1055;&#1088;&#1080;&#1077;&#1084;&#1085;&#1072;&#1103;%20&#1082;&#1086;&#1084;&#1080;&#1089;&#1089;&#1080;&#1103;\2011\&#1048;&#1090;&#1086;&#1075;&#1080;\&#1055;&#105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yber\&#1050;&#1062;&#1055;2012\&#1050;&#1055;&#1062;%202012%20&#1089;&#1074;&#1086;&#1076;-25-08_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&#1056;&#1072;&#1073;&#1086;&#1090;&#1072;\&#1042;&#1099;&#1087;&#1091;&#1089;&#1082;%20&#1080;%20&#1089;&#1086;&#1082;&#1088;.%20&#1085;&#1072;&#1073;&#1086;&#1088;%202011_&#1076;&#1083;&#1103;%20&#1087;&#1088;&#1077;&#1079;&#1077;&#1085;&#1090;&#1072;&#1094;&#1080;&#1080;\&#1042;&#1099;&#1087;&#1091;&#1089;&#1082;%20&#1080;%20&#1089;&#1086;&#1082;&#1088;.%20&#1085;&#1072;&#1073;&#1086;&#1088;%20&#1076;&#1083;&#1103;%20&#1087;&#1088;&#1077;&#1079;&#1077;&#1085;&#1090;&#1072;&#1094;&#1080;&#1080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870581207563094E-2"/>
          <c:y val="6.5271451320223675E-2"/>
          <c:w val="0.77198769379891763"/>
          <c:h val="0.869457097359552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Лист1!$H$3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0"/>
                  <c:y val="-4.629629629629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Лист1!$A$4:$A$6</c:f>
              <c:strCache>
                <c:ptCount val="3"/>
                <c:pt idx="0">
                  <c:v> 01</c:v>
                </c:pt>
                <c:pt idx="1">
                  <c:v> 14</c:v>
                </c:pt>
                <c:pt idx="2">
                  <c:v> 23</c:v>
                </c:pt>
              </c:strCache>
            </c:strRef>
          </c:cat>
          <c:val>
            <c:numRef>
              <c:f>Лист1!$H$4:$H$6</c:f>
              <c:numCache>
                <c:formatCode>General</c:formatCode>
                <c:ptCount val="3"/>
                <c:pt idx="0">
                  <c:v>363</c:v>
                </c:pt>
                <c:pt idx="1">
                  <c:v>889</c:v>
                </c:pt>
                <c:pt idx="2">
                  <c:v>395</c:v>
                </c:pt>
              </c:numCache>
            </c:numRef>
          </c:val>
        </c:ser>
        <c:ser>
          <c:idx val="0"/>
          <c:order val="1"/>
          <c:tx>
            <c:strRef>
              <c:f>Лист1!$B$3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8.9686098654708727E-3"/>
                  <c:y val="-4.6296296296297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Лист1!$A$4:$A$6</c:f>
              <c:strCache>
                <c:ptCount val="3"/>
                <c:pt idx="0">
                  <c:v> 01</c:v>
                </c:pt>
                <c:pt idx="1">
                  <c:v> 14</c:v>
                </c:pt>
                <c:pt idx="2">
                  <c:v> 23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436</c:v>
                </c:pt>
                <c:pt idx="1">
                  <c:v>1241</c:v>
                </c:pt>
                <c:pt idx="2">
                  <c:v>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34"/>
        <c:axId val="36519296"/>
        <c:axId val="36521088"/>
      </c:barChart>
      <c:catAx>
        <c:axId val="36519296"/>
        <c:scaling>
          <c:orientation val="minMax"/>
        </c:scaling>
        <c:delete val="1"/>
        <c:axPos val="b"/>
        <c:majorTickMark val="out"/>
        <c:minorTickMark val="none"/>
        <c:tickLblPos val="none"/>
        <c:crossAx val="36521088"/>
        <c:crosses val="autoZero"/>
        <c:auto val="1"/>
        <c:lblAlgn val="ctr"/>
        <c:lblOffset val="100"/>
        <c:noMultiLvlLbl val="0"/>
      </c:catAx>
      <c:valAx>
        <c:axId val="3652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1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67329716988384"/>
          <c:y val="0.10364496537421766"/>
          <c:w val="0.11243416593003359"/>
          <c:h val="0.3106335407176980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Лист3!$D$386:$D$388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Лист3!$E$386:$E$388</c:f>
              <c:numCache>
                <c:formatCode>General</c:formatCode>
                <c:ptCount val="3"/>
                <c:pt idx="0">
                  <c:v>2147</c:v>
                </c:pt>
                <c:pt idx="1">
                  <c:v>2342</c:v>
                </c:pt>
                <c:pt idx="2">
                  <c:v>2858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83392"/>
        <c:axId val="35084928"/>
      </c:barChart>
      <c:catAx>
        <c:axId val="35083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5084928"/>
        <c:crosses val="autoZero"/>
        <c:auto val="1"/>
        <c:lblAlgn val="ctr"/>
        <c:lblOffset val="100"/>
        <c:noMultiLvlLbl val="0"/>
      </c:catAx>
      <c:valAx>
        <c:axId val="3508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508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6501906292256"/>
          <c:y val="0.15862307244690141"/>
          <c:w val="0.80780794003918865"/>
          <c:h val="0.6063575577323024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Лист3!$K$385:$K$387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Лист3!$L$385:$L$387</c:f>
              <c:numCache>
                <c:formatCode>General</c:formatCode>
                <c:ptCount val="3"/>
                <c:pt idx="0">
                  <c:v>67</c:v>
                </c:pt>
                <c:pt idx="1">
                  <c:v>74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35857536"/>
        <c:axId val="35859072"/>
      </c:barChart>
      <c:catAx>
        <c:axId val="35857536"/>
        <c:scaling>
          <c:orientation val="minMax"/>
        </c:scaling>
        <c:delete val="0"/>
        <c:axPos val="b"/>
        <c:majorTickMark val="out"/>
        <c:minorTickMark val="none"/>
        <c:tickLblPos val="nextTo"/>
        <c:crossAx val="35859072"/>
        <c:crosses val="autoZero"/>
        <c:auto val="1"/>
        <c:lblAlgn val="ctr"/>
        <c:lblOffset val="100"/>
        <c:noMultiLvlLbl val="0"/>
      </c:catAx>
      <c:valAx>
        <c:axId val="3585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5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93285214348207"/>
          <c:y val="5.1400554097404488E-2"/>
          <c:w val="0.8738880139982501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'СПО-свод (7)'!$L$58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'СПО-свод (7)'!$K$59:$K$61</c:f>
              <c:strCache>
                <c:ptCount val="3"/>
                <c:pt idx="0">
                  <c:v>специалитет</c:v>
                </c:pt>
                <c:pt idx="1">
                  <c:v>бакалавриат</c:v>
                </c:pt>
                <c:pt idx="2">
                  <c:v>магистратура</c:v>
                </c:pt>
              </c:strCache>
            </c:strRef>
          </c:cat>
          <c:val>
            <c:numRef>
              <c:f>'СПО-свод (7)'!$L$59:$L$61</c:f>
              <c:numCache>
                <c:formatCode>0%</c:formatCode>
                <c:ptCount val="3"/>
                <c:pt idx="0">
                  <c:v>0.91</c:v>
                </c:pt>
                <c:pt idx="1">
                  <c:v>0.05</c:v>
                </c:pt>
                <c:pt idx="2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'СПО-свод (7)'!$M$58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'СПО-свод (7)'!$K$59:$K$61</c:f>
              <c:strCache>
                <c:ptCount val="3"/>
                <c:pt idx="0">
                  <c:v>специалитет</c:v>
                </c:pt>
                <c:pt idx="1">
                  <c:v>бакалавриат</c:v>
                </c:pt>
                <c:pt idx="2">
                  <c:v>магистратура</c:v>
                </c:pt>
              </c:strCache>
            </c:strRef>
          </c:cat>
          <c:val>
            <c:numRef>
              <c:f>'СПО-свод (7)'!$M$59:$M$61</c:f>
              <c:numCache>
                <c:formatCode>0%</c:formatCode>
                <c:ptCount val="3"/>
                <c:pt idx="0">
                  <c:v>0.27</c:v>
                </c:pt>
                <c:pt idx="1">
                  <c:v>0.65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46080"/>
        <c:axId val="35664256"/>
      </c:barChart>
      <c:catAx>
        <c:axId val="3564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35664256"/>
        <c:crosses val="autoZero"/>
        <c:auto val="1"/>
        <c:lblAlgn val="ctr"/>
        <c:lblOffset val="100"/>
        <c:noMultiLvlLbl val="0"/>
      </c:catAx>
      <c:valAx>
        <c:axId val="35664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64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62308457578573"/>
          <c:y val="0.34543862500542477"/>
          <c:w val="0.21803862693031237"/>
          <c:h val="0.3163525837843463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75202148073434"/>
          <c:y val="9.8026971546371536E-2"/>
          <c:w val="0.85439994971319488"/>
          <c:h val="0.64939282007665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'Сокр. набор '!$J$35</c:f>
              <c:strCache>
                <c:ptCount val="1"/>
                <c:pt idx="0">
                  <c:v>НИЯУ МИФИ</c:v>
                </c:pt>
              </c:strCache>
            </c:strRef>
          </c:tx>
          <c:spPr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  <a:gs pos="86000">
                  <a:schemeClr val="tx2">
                    <a:lumMod val="60000"/>
                    <a:lumOff val="40000"/>
                  </a:schemeClr>
                </a:gs>
              </a:gsLst>
              <a:lin ang="16200000" scaled="0"/>
            </a:gra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'Сокр. набор '!$K$25:$L$25</c:f>
              <c:strCache>
                <c:ptCount val="2"/>
                <c:pt idx="0">
                  <c:v> Набор 2010</c:v>
                </c:pt>
                <c:pt idx="1">
                  <c:v>Набор 2011</c:v>
                </c:pt>
              </c:strCache>
            </c:strRef>
          </c:cat>
          <c:val>
            <c:numRef>
              <c:f>'Сокр. набор '!$K$35:$L$35</c:f>
              <c:numCache>
                <c:formatCode>General</c:formatCode>
                <c:ptCount val="2"/>
                <c:pt idx="0">
                  <c:v>479</c:v>
                </c:pt>
                <c:pt idx="1">
                  <c:v>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5783040"/>
        <c:axId val="35784576"/>
      </c:barChart>
      <c:catAx>
        <c:axId val="3578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5784576"/>
        <c:crosses val="autoZero"/>
        <c:auto val="1"/>
        <c:lblAlgn val="ctr"/>
        <c:lblOffset val="100"/>
        <c:noMultiLvlLbl val="0"/>
      </c:catAx>
      <c:valAx>
        <c:axId val="35784576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83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0.24528</cdr:x>
      <cdr:y>0.05777</cdr:y>
    </cdr:from>
    <cdr:to>
      <cdr:x>0.80173</cdr:x>
      <cdr:y>0.21495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144016"/>
          <a:ext cx="2123649" cy="391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по НИЯУ МИФИ</a:t>
          </a:r>
          <a:endParaRPr lang="ru-RU" sz="11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8B3C6-AE46-4416-8AAA-DCF6FB3EF86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100A-1F18-4C2F-9CE2-4708A577A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9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1E588-09E9-4CFC-9AEE-E1866BEC4F71}" type="slidenum">
              <a:rPr lang="ru-RU"/>
              <a:pPr/>
              <a:t>2</a:t>
            </a:fld>
            <a:endParaRPr lang="ru-RU"/>
          </a:p>
        </p:txBody>
      </p:sp>
      <p:sp>
        <p:nvSpPr>
          <p:cNvPr id="72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8067" name="Заметки 2"/>
          <p:cNvSpPr>
            <a:spLocks noGrp="1"/>
          </p:cNvSpPr>
          <p:nvPr>
            <p:ph type="body" idx="1"/>
          </p:nvPr>
        </p:nvSpPr>
        <p:spPr/>
        <p:txBody>
          <a:bodyPr lIns="91269" tIns="45634" rIns="91269" bIns="45634"/>
          <a:lstStyle/>
          <a:p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82283" y="8685048"/>
            <a:ext cx="2974107" cy="4574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69" tIns="45634" rIns="91269" bIns="45634" anchor="b"/>
          <a:lstStyle/>
          <a:p>
            <a:pPr algn="r">
              <a:defRPr/>
            </a:pPr>
            <a:fld id="{16F7D113-5682-4E99-AD83-7F44F7A80CFD}" type="slidenum">
              <a:rPr lang="ru-RU" sz="1200">
                <a:latin typeface="Arial" charset="0"/>
              </a:rPr>
              <a:pPr algn="r">
                <a:defRPr/>
              </a:pPr>
              <a:t>2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1E588-09E9-4CFC-9AEE-E1866BEC4F71}" type="slidenum">
              <a:rPr lang="ru-RU"/>
              <a:pPr/>
              <a:t>3</a:t>
            </a:fld>
            <a:endParaRPr lang="ru-RU"/>
          </a:p>
        </p:txBody>
      </p:sp>
      <p:sp>
        <p:nvSpPr>
          <p:cNvPr id="72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8067" name="Заметки 2"/>
          <p:cNvSpPr>
            <a:spLocks noGrp="1"/>
          </p:cNvSpPr>
          <p:nvPr>
            <p:ph type="body" idx="1"/>
          </p:nvPr>
        </p:nvSpPr>
        <p:spPr/>
        <p:txBody>
          <a:bodyPr lIns="91269" tIns="45634" rIns="91269" bIns="45634"/>
          <a:lstStyle/>
          <a:p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82283" y="8685048"/>
            <a:ext cx="2974107" cy="4574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69" tIns="45634" rIns="91269" bIns="45634" anchor="b"/>
          <a:lstStyle/>
          <a:p>
            <a:pPr algn="r">
              <a:defRPr/>
            </a:pPr>
            <a:fld id="{16F7D113-5682-4E99-AD83-7F44F7A80CFD}" type="slidenum">
              <a:rPr lang="ru-RU" sz="1200">
                <a:latin typeface="Arial" charset="0"/>
              </a:rPr>
              <a:pPr algn="r">
                <a:defRPr/>
              </a:pPr>
              <a:t>3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3C4A3-450D-49E4-AD07-6F9B5F9FBA90}" type="datetime1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7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9F2FB-AA66-4806-B851-DC70B186BC9D}" type="datetime1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E747-4ED6-4DD1-903B-68A45DFF35B8}" type="datetime1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12E59B1-5A6D-4910-8E6D-7A1AB5AD93D0}" type="datetime1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0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745DF-1D92-4301-BE11-101D4BCAA6F6}" type="datetime1">
              <a:rPr lang="ru-RU" smtClean="0"/>
              <a:t>11.04.2012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2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726935-39B1-4500-87F1-0A94DAF1FE8F}" type="datetime1">
              <a:rPr lang="ru-RU" smtClean="0"/>
              <a:t>11.04.2012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9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85CB7B-AF9A-47EC-A10C-EB5E2B8270E9}" type="datetime1">
              <a:rPr lang="ru-RU" smtClean="0"/>
              <a:t>11.04.2012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7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FB843-0A04-483F-B379-3C17D8E34F11}" type="datetime1">
              <a:rPr lang="ru-RU" smtClean="0"/>
              <a:t>11.04.2012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EA10D-084E-4C79-B5FB-152FDBB22EBC}" type="datetime1">
              <a:rPr lang="ru-RU" smtClean="0"/>
              <a:t>11.04.2012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9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DA050-1754-46B0-8673-B0716B2DAB60}" type="datetime1">
              <a:rPr lang="ru-RU" smtClean="0"/>
              <a:t>11.04.2012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9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DC0CA-9E99-4765-8BDF-044F38B829DA}" type="datetime1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3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fld id="{CE5DDDBD-85D0-49D2-9E8F-74E469BAB4CE}" type="datetime1">
              <a:rPr lang="ru-RU" smtClean="0"/>
              <a:t>11.04.2012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9000" y="5888038"/>
            <a:ext cx="17716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0066"/>
                </a:solidFill>
              </a:rPr>
              <a:t>Москва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ru-RU" dirty="0">
                <a:solidFill>
                  <a:srgbClr val="000066"/>
                </a:solidFill>
              </a:rPr>
              <a:t> </a:t>
            </a:r>
            <a:r>
              <a:rPr lang="ru-RU" dirty="0" smtClean="0">
                <a:solidFill>
                  <a:srgbClr val="000066"/>
                </a:solidFill>
              </a:rPr>
              <a:t>2012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0" name="Рисунок 7" descr="MIFI_GK копия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282770" y="4018788"/>
            <a:ext cx="3693565" cy="2027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002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Прием в НИЯУ МИФИ в 2012 году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021182"/>
            <a:ext cx="782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Льготы, предоставленные победителям и призерам олимпиад школьников различного уровня в НИЯУ МИФИ в </a:t>
            </a:r>
            <a:r>
              <a:rPr lang="ru-RU" sz="2000" dirty="0" smtClean="0">
                <a:solidFill>
                  <a:srgbClr val="FF0000"/>
                </a:solidFill>
              </a:rPr>
              <a:t>2011 году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097" y="2708611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rgbClr val="FF0000"/>
                </a:solidFill>
              </a:rPr>
              <a:t>Победители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олимпиад школьников </a:t>
            </a:r>
            <a:r>
              <a:rPr lang="ru-RU" b="1" dirty="0">
                <a:solidFill>
                  <a:srgbClr val="FF0000"/>
                </a:solidFill>
              </a:rPr>
              <a:t>по математике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1-го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2-го уровня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зачисляются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без вступительных испытаний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все специальности и направления подготовки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 профильным предметом «математика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Победители и </a:t>
            </a:r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ризеры 2-ой степени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олимпиад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школьников </a:t>
            </a:r>
            <a:r>
              <a:rPr lang="ru-RU" b="1" dirty="0">
                <a:solidFill>
                  <a:srgbClr val="FF0000"/>
                </a:solidFill>
              </a:rPr>
              <a:t>по </a:t>
            </a:r>
            <a:r>
              <a:rPr lang="ru-RU" b="1" dirty="0" smtClean="0">
                <a:solidFill>
                  <a:srgbClr val="FF0000"/>
                </a:solidFill>
              </a:rPr>
              <a:t>математике или по физике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1-го и 2-го уровня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зачисляются </a:t>
            </a:r>
            <a:r>
              <a:rPr lang="ru-RU" b="1" dirty="0">
                <a:solidFill>
                  <a:srgbClr val="FF0000"/>
                </a:solidFill>
              </a:rPr>
              <a:t>без вступительных испытаний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все специальности и направления подготовки факультетов </a:t>
            </a:r>
            <a:r>
              <a:rPr lang="ru-RU" dirty="0">
                <a:solidFill>
                  <a:srgbClr val="FF0000"/>
                </a:solidFill>
              </a:rPr>
              <a:t>"А</a:t>
            </a:r>
            <a:r>
              <a:rPr lang="ru-RU" dirty="0" smtClean="0">
                <a:solidFill>
                  <a:srgbClr val="FF0000"/>
                </a:solidFill>
              </a:rPr>
              <a:t>", </a:t>
            </a:r>
            <a:r>
              <a:rPr lang="ru-RU" dirty="0">
                <a:solidFill>
                  <a:srgbClr val="FF0000"/>
                </a:solidFill>
              </a:rPr>
              <a:t>"Т" </a:t>
            </a:r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ru-RU" dirty="0">
                <a:solidFill>
                  <a:srgbClr val="FF0000"/>
                </a:solidFill>
              </a:rPr>
              <a:t>"Ф</a:t>
            </a:r>
            <a:r>
              <a:rPr lang="ru-RU" dirty="0" smtClean="0">
                <a:solidFill>
                  <a:srgbClr val="FF0000"/>
                </a:solidFill>
              </a:rPr>
              <a:t>"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rgbClr val="FF0000"/>
                </a:solidFill>
              </a:rPr>
              <a:t>Победители и призеры (2-ой и 3-ей степени)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олимпиад школьников </a:t>
            </a:r>
            <a:r>
              <a:rPr lang="ru-RU" b="1" dirty="0">
                <a:solidFill>
                  <a:srgbClr val="FF0000"/>
                </a:solidFill>
              </a:rPr>
              <a:t>по математике и физике 1-го, 2-го и 3-го уровней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приравниваются к лицам, набравшим </a:t>
            </a:r>
            <a:r>
              <a:rPr lang="ru-RU" b="1" dirty="0" smtClean="0">
                <a:solidFill>
                  <a:srgbClr val="FF0000"/>
                </a:solidFill>
              </a:rPr>
              <a:t>100 баллов по ЕГЭ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общеобразовательному предмету, соответствующему профилю олимпиады,  при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условии, что они не попадают под действие пунктов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1-2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настоящего перечня.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18322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387254"/>
            <a:ext cx="7648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Есть ли льготы при поступлении у победителей и призеров олимпиад школьников?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66725" y="6165304"/>
            <a:ext cx="8434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Число призеров и победителей олимпиад, зачисленных в НИЯУ МИФИ  в 2011 году, составило </a:t>
            </a:r>
            <a:r>
              <a:rPr lang="ru-RU" b="1" dirty="0">
                <a:solidFill>
                  <a:srgbClr val="FF0000"/>
                </a:solidFill>
              </a:rPr>
              <a:t>467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абитуриентов. </a:t>
            </a:r>
          </a:p>
        </p:txBody>
      </p:sp>
    </p:spTree>
    <p:extLst>
      <p:ext uri="{BB962C8B-B14F-4D97-AF65-F5344CB8AC3E}">
        <p14:creationId xmlns:p14="http://schemas.microsoft.com/office/powerpoint/2010/main" val="19066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65439" y="839886"/>
            <a:ext cx="6280690" cy="5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Дает ли поступление в НИЯУ МИФИ отсрочку от армии?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8259" y="1484784"/>
            <a:ext cx="893286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Статья 3 Федерального закона от 24.10.2007 г. № 232-ФЗ: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rgbClr val="4D8E72"/>
                </a:solidFill>
              </a:rPr>
              <a:t>     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  Право на отсрочку от призыва на военную службу имеют граждане, обучающиеся по очной форме обучения в имеющих </a:t>
            </a:r>
            <a:r>
              <a:rPr lang="ru-RU" sz="1800" dirty="0" smtClean="0">
                <a:solidFill>
                  <a:srgbClr val="FF0000"/>
                </a:solidFill>
              </a:rPr>
              <a:t>государственную аккредитацию по соответствующим направлениям подготовки (специальностям)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образовательных учреждениях высшего профессионального образования по: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программам </a:t>
            </a:r>
            <a:r>
              <a:rPr lang="ru-RU" sz="1800" dirty="0" err="1" smtClean="0">
                <a:solidFill>
                  <a:srgbClr val="FF0000"/>
                </a:solidFill>
              </a:rPr>
              <a:t>бакалавриата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, если они не имеют диплом бакалавра, диплом специалиста или диплом магистра, - на время обучения, но не свыше нормативных сроков освоения основных образовательных программ;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программам подготовки специалиста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, если они не имеют диплом бакалавра, диплом специалиста или диплом магистра, - на время обучения, но не свыше нормативных сроков освоения основных образовательных программ;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программам магистратуры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, если они не имеют диплом специалиста или диплом магистра и </a:t>
            </a:r>
            <a:r>
              <a:rPr lang="ru-RU" sz="1800" dirty="0" smtClean="0">
                <a:solidFill>
                  <a:srgbClr val="FF0000"/>
                </a:solidFill>
              </a:rPr>
              <a:t>поступили</a:t>
            </a:r>
            <a:r>
              <a:rPr lang="ru-RU" sz="1800" dirty="0" smtClean="0">
                <a:solidFill>
                  <a:srgbClr val="4D8E72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в указанные образовательные учреждения в год получения квалификации (степени) "бакалавр",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- на время обучения, но не свыше нормативных сроков освоения основных образовательных программ.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118322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752" y="5933396"/>
            <a:ext cx="890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 направления (специальности) обучения в НИЯУ МИФИ аккредитованы.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8376" y="1360942"/>
            <a:ext cx="6923112" cy="3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Что дает военная кафедра НИЯУ МИФИ?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13320" y="1844824"/>
            <a:ext cx="86330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sz="1800" b="1" i="1" dirty="0" smtClean="0">
                <a:solidFill>
                  <a:srgbClr val="FF0000"/>
                </a:solidFill>
                <a:latin typeface="Calibri" pitchFamily="34" charset="0"/>
              </a:rPr>
              <a:t>Отсрочка от призыва предоставляется всем поступившим на очную форму обучения не зависимо от того, проходит студент подготовку на военной кафедре или нет, для всех обучающихся как на бюджетной, так и на платной основе. </a:t>
            </a:r>
          </a:p>
          <a:p>
            <a:pPr algn="just">
              <a:spcBef>
                <a:spcPts val="0"/>
              </a:spcBef>
            </a:pPr>
            <a:r>
              <a:rPr lang="ru-RU" sz="1700" dirty="0" smtClean="0">
                <a:solidFill>
                  <a:srgbClr val="FF0000"/>
                </a:solidFill>
                <a:latin typeface="Calibri" pitchFamily="34" charset="0"/>
              </a:rPr>
              <a:t>Военная кафедра при НИЯУ МИФИ предназначена для подготовки </a:t>
            </a:r>
            <a:r>
              <a:rPr lang="ru-RU" sz="1700" b="1" dirty="0" smtClean="0">
                <a:solidFill>
                  <a:srgbClr val="FF0000"/>
                </a:solidFill>
                <a:latin typeface="Calibri" pitchFamily="34" charset="0"/>
              </a:rPr>
              <a:t>офицеров запаса </a:t>
            </a:r>
            <a:r>
              <a:rPr lang="ru-RU" sz="1700" dirty="0" smtClean="0">
                <a:solidFill>
                  <a:srgbClr val="FF0000"/>
                </a:solidFill>
                <a:latin typeface="Calibri" pitchFamily="34" charset="0"/>
              </a:rPr>
              <a:t>Вооруженных Сил РФ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из числа граждан РФ, обучающихся в НИЯУ МИФИ по очной форме по основным образовательным программам высшего профессионального образования. </a:t>
            </a:r>
          </a:p>
          <a:p>
            <a:pPr algn="just"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Студенты НИЯУ МИФИ, изъявившие желание пройти военную подготовку в процессе обучения по основной образовательной программе, </a:t>
            </a:r>
            <a:r>
              <a:rPr lang="ru-RU" sz="1700" dirty="0" smtClean="0">
                <a:solidFill>
                  <a:srgbClr val="FF0000"/>
                </a:solidFill>
                <a:latin typeface="Calibri" pitchFamily="34" charset="0"/>
              </a:rPr>
              <a:t>проходят отбор на конкурсной основе. </a:t>
            </a:r>
          </a:p>
          <a:p>
            <a:pPr algn="just"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Прием документов для участия в конкурсном отборе для допуска к военной подготовке в НИЯУ МИФИ </a:t>
            </a:r>
            <a:r>
              <a:rPr lang="ru-RU" sz="1700" dirty="0" smtClean="0">
                <a:solidFill>
                  <a:srgbClr val="FF0000"/>
                </a:solidFill>
                <a:latin typeface="Calibri" pitchFamily="34" charset="0"/>
              </a:rPr>
              <a:t>проводится для студентов 2 курса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. Конкурсный отбор организуется конкурсной комиссией Министерства обороны на базе военной кафедры при НИЯУ МИФИ в период март-июль четвертого учебного семестра (2 курс обучения в НИЯУ МИФИ, весенний семестр).  </a:t>
            </a:r>
            <a:r>
              <a:rPr lang="ru-RU" sz="1700" dirty="0" smtClean="0">
                <a:solidFill>
                  <a:srgbClr val="FF0000"/>
                </a:solidFill>
                <a:latin typeface="Calibri" pitchFamily="34" charset="0"/>
              </a:rPr>
              <a:t>Начало обучения на военной кафедре  - 1 сентября с 3 курса. </a:t>
            </a:r>
          </a:p>
          <a:p>
            <a:pPr algn="just">
              <a:spcBef>
                <a:spcPts val="0"/>
              </a:spcBef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Студентам, проходящим военную подготовку на военной кафедре, </a:t>
            </a:r>
            <a:r>
              <a:rPr lang="ru-RU" sz="1700" dirty="0" smtClean="0">
                <a:solidFill>
                  <a:srgbClr val="FF0000"/>
                </a:solidFill>
                <a:latin typeface="Calibri" pitchFamily="34" charset="0"/>
              </a:rPr>
              <a:t>выплачивается дополнительная стипендия</a:t>
            </a:r>
            <a:r>
              <a:rPr lang="ru-RU" sz="17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 размере и в порядке, установленном Правительством Российской Федерации.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118322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720" y="3861048"/>
            <a:ext cx="88077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Поступление школьников на 1-ый курс вузов только по результатам ЕГЭ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2 «волны» </a:t>
            </a:r>
            <a:r>
              <a:rPr lang="ru-RU" b="1" i="1" dirty="0">
                <a:solidFill>
                  <a:srgbClr val="0070C0"/>
                </a:solidFill>
                <a:latin typeface="Calibri" pitchFamily="34" charset="0"/>
              </a:rPr>
              <a:t>зачисления: </a:t>
            </a:r>
            <a:endParaRPr lang="ru-RU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1252538" indent="-12525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с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30 июля по 5 августа </a:t>
            </a:r>
          </a:p>
          <a:p>
            <a:pPr marL="1252538" indent="-12525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с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6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по 10 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августа </a:t>
            </a:r>
            <a:endParaRPr lang="ru-RU" b="1" i="1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Ограничение </a:t>
            </a:r>
            <a:r>
              <a:rPr lang="ru-RU" b="1" i="1" dirty="0">
                <a:solidFill>
                  <a:srgbClr val="0070C0"/>
                </a:solidFill>
                <a:latin typeface="Calibri" pitchFamily="34" charset="0"/>
              </a:rPr>
              <a:t>на количество подаваемых заявлений в вузы</a:t>
            </a:r>
            <a:r>
              <a:rPr lang="ru-RU" i="1" dirty="0">
                <a:solidFill>
                  <a:srgbClr val="0070C0"/>
                </a:solidFill>
                <a:latin typeface="Calibri" pitchFamily="34" charset="0"/>
              </a:rPr>
              <a:t> :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абитуриент имеет право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</a:rPr>
              <a:t>подать заявление на 1 курс и участвовать в конкурсах одновременно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i="1" u="sng" dirty="0">
                <a:solidFill>
                  <a:srgbClr val="FF0000"/>
                </a:solidFill>
                <a:latin typeface="Times New Roman" pitchFamily="18" charset="0"/>
              </a:rPr>
              <a:t>не более чем в 5 вузах, по 3 направлениям подготовки (специальностям), группам направлений подготовки (специальностей) или факультетам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</a:rPr>
              <a:t>в одном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вузе.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34858"/>
            <a:ext cx="82089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Об утверждении Порядка приема граждан в образовательные учреждения </a:t>
            </a:r>
            <a:r>
              <a:rPr lang="ru-RU" sz="1600" b="1" dirty="0" smtClean="0">
                <a:solidFill>
                  <a:srgbClr val="0070C0"/>
                </a:solidFill>
              </a:rPr>
              <a:t>высшего </a:t>
            </a:r>
            <a:r>
              <a:rPr lang="ru-RU" sz="1600" b="1" dirty="0">
                <a:solidFill>
                  <a:srgbClr val="0070C0"/>
                </a:solidFill>
              </a:rPr>
              <a:t>профессионального </a:t>
            </a:r>
            <a:r>
              <a:rPr lang="ru-RU" sz="1600" b="1" dirty="0" smtClean="0">
                <a:solidFill>
                  <a:srgbClr val="0070C0"/>
                </a:solidFill>
              </a:rPr>
              <a:t>образования</a:t>
            </a:r>
          </a:p>
          <a:p>
            <a:pPr algn="ctr"/>
            <a:endParaRPr lang="ru-RU" sz="1600" dirty="0">
              <a:solidFill>
                <a:srgbClr val="0070C0"/>
              </a:solidFill>
            </a:endParaRPr>
          </a:p>
          <a:p>
            <a:pPr lvl="0" indent="444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Зарегистрирован  Минюстом России  24 января 2012 г.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                    Регистрационный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№ 23011</a:t>
            </a:r>
            <a:endParaRPr lang="ru-RU" sz="600" dirty="0">
              <a:solidFill>
                <a:srgbClr val="0070C0"/>
              </a:solidFill>
              <a:latin typeface="Arial" pitchFamily="34" charset="0"/>
            </a:endParaRPr>
          </a:p>
          <a:p>
            <a:pPr lvl="0" indent="444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МИНИСТЕРСТВО </a:t>
            </a:r>
            <a:r>
              <a:rPr lang="ru-RU" sz="12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ОБРАЗОВАНИЯ И НАУКИ</a:t>
            </a:r>
            <a:br>
              <a:rPr lang="ru-RU" sz="12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2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РОССИЙСКОЙ ФЕДЕРАЦИИ</a:t>
            </a:r>
            <a:endParaRPr lang="ru-RU" sz="600" dirty="0">
              <a:solidFill>
                <a:srgbClr val="0070C0"/>
              </a:solidFill>
              <a:latin typeface="Arial" pitchFamily="34" charset="0"/>
            </a:endParaRPr>
          </a:p>
          <a:p>
            <a:pPr lvl="0" indent="444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П Р И К А З </a:t>
            </a:r>
            <a:endParaRPr lang="ru-RU" sz="600" dirty="0">
              <a:solidFill>
                <a:srgbClr val="0070C0"/>
              </a:solidFill>
              <a:latin typeface="Arial" pitchFamily="34" charset="0"/>
            </a:endParaRPr>
          </a:p>
          <a:p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118322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96" y="1360942"/>
            <a:ext cx="686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Что главное осталось в порядке приема в вузы?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62926"/>
              </p:ext>
            </p:extLst>
          </p:nvPr>
        </p:nvGraphicFramePr>
        <p:xfrm>
          <a:off x="783583" y="3153011"/>
          <a:ext cx="767685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9741"/>
                <a:gridCol w="1704211"/>
                <a:gridCol w="2932898"/>
              </a:tblGrid>
              <a:tr h="41021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    28   декабря 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20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11 г.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indent="4508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70C0"/>
                          </a:solidFill>
                          <a:effectLst/>
                        </a:rPr>
                        <a:t>Москва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№</a:t>
                      </a:r>
                      <a:r>
                        <a:rPr lang="ru-RU" sz="1300" dirty="0">
                          <a:solidFill>
                            <a:srgbClr val="0070C0"/>
                          </a:solidFill>
                          <a:effectLst/>
                        </a:rPr>
                        <a:t>  2895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904474" y="-104075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47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7" y="680471"/>
            <a:ext cx="647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Какие изменения в порядке приема в вузы в 2012 году?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08" y="1102578"/>
            <a:ext cx="90364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26.1 Лица, имеющие право на поступление без вступительных испытаний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 конкурса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могут воспользоваться предоставленным им правом, подав заявление о приеме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одно из имеющих государственную аккредитацию образовательных учреждений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высшего профессионального образования соответственно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одно направление подготовки (специальность)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выбору поступающего лица.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34. Лица, поступающие на целевые места, а также лица,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указанные в п.26.1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подаче заявления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приеме в вуз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предоставляют оригинал документа государственного образца об образовании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66. Количество мест целевого приема на каждое направление подготовки (специальность) определяется не позднее чем за месяц до начала приема документов и не должно превышать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15 %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общего количества бюджетных мест.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июля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объявление и размещение на официальном сайте вуза и на информационном стенде приемной комиссии: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приказа о зачислении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сентября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лиц, указанных в подпункте 26.1 пункта 26 настоящего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лиц, поступающих на места, выделенные для целевого приема;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74.1. Зачисление лиц для обучения по программам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программам подготовки специалиста по договорам с оплатой стоимости обучения осуществляется в сроки, определяемые ежегодными правилами приема, и должно заканчиваться не позднее чем за 10 дней до начала учебных занятий.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79.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(приказы)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зачислении на места по целевому приему дополнительно должен содержать информацию об органах государственной власти или органах местного самоуправления, направивших абитуриента для поступления в государственный или муниципальный вуз по целевому приему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 указанием на наличие договора вуза с указанными органами…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118322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70501"/>
              </p:ext>
            </p:extLst>
          </p:nvPr>
        </p:nvGraphicFramePr>
        <p:xfrm>
          <a:off x="194400" y="1411131"/>
          <a:ext cx="8626072" cy="4791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848"/>
                <a:gridCol w="3427663"/>
                <a:gridCol w="1348776"/>
                <a:gridCol w="1277028"/>
                <a:gridCol w="1631757"/>
              </a:tblGrid>
              <a:tr h="3494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07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010400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Прикладная математика и 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10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(ЕГЭ)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Аттестационное собеседование по специальности</a:t>
                      </a:r>
                    </a:p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01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010900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Прикладные математика и физика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3507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011200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01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140700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Ядерная энергетика и теплофизика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Ядерные физика и технологии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01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140801</a:t>
                      </a:r>
                      <a:endParaRPr lang="ru-RU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Электроника и автоматика физических установок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141401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Ядерные реакторы и материалы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141403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Атомные станции: проектирование, эксплуатация и инжиниринг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01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141405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Атомные станции: проектирование, эксплуатация и инжиниринг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150100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разделения изотопов и ядерное топливо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5656" y="1008638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П</a:t>
            </a:r>
            <a:r>
              <a:rPr lang="ru-RU" sz="1600" b="1" dirty="0" smtClean="0">
                <a:solidFill>
                  <a:srgbClr val="FF0000"/>
                </a:solidFill>
              </a:rPr>
              <a:t>еречень вступительных испытаний на факультеты А, Т, Ф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832" y="633750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* Профильный предмет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-550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690783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Какие вступительные испытания?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03048"/>
              </p:ext>
            </p:extLst>
          </p:nvPr>
        </p:nvGraphicFramePr>
        <p:xfrm>
          <a:off x="179512" y="1382481"/>
          <a:ext cx="8784976" cy="503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8180"/>
                <a:gridCol w="4298404"/>
                <a:gridCol w="1008112"/>
                <a:gridCol w="1080120"/>
                <a:gridCol w="1440160"/>
              </a:tblGrid>
              <a:tr h="257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999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010400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Прикладная математика и 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10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Математика*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(ЕГЭ)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Аттестационное собеседование по специальности</a:t>
                      </a: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20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090303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 автоматизированных систем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20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090305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Информационно-аналитические системы безопасности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323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090900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090915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информационных технологий в правоохранительной  сфере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91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вычислительная техника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5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и эксплуатация автоматизированных систем специального назначения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</a:t>
                      </a:r>
                      <a:r>
                        <a:rPr lang="en-US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lang="ru-RU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en-US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ционные системы и технологии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Прикладная 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Прикладная математика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0362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080101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 безопасность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</a:t>
                      </a: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(ЕГЭ)</a:t>
                      </a:r>
                      <a:endParaRPr lang="ru-RU" sz="14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47072" y="1002292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П</a:t>
            </a:r>
            <a:r>
              <a:rPr lang="ru-RU" sz="1600" b="1" dirty="0" smtClean="0">
                <a:solidFill>
                  <a:srgbClr val="FF0000"/>
                </a:solidFill>
              </a:rPr>
              <a:t>еречень вступительных испытаний на факультет </a:t>
            </a:r>
            <a:r>
              <a:rPr lang="ru-RU" sz="1600" b="1" dirty="0" err="1" smtClean="0">
                <a:solidFill>
                  <a:srgbClr val="FF0000"/>
                </a:solidFill>
              </a:rPr>
              <a:t>КиБ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6482728"/>
            <a:ext cx="387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* Профильный предмет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-550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690783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Какие вступительные испытания?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53332" y="1085250"/>
            <a:ext cx="631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Перечень вступительных испытаний на </a:t>
            </a:r>
            <a:r>
              <a:rPr lang="ru-RU" b="1" dirty="0" smtClean="0">
                <a:solidFill>
                  <a:srgbClr val="FF0000"/>
                </a:solidFill>
              </a:rPr>
              <a:t>факультет 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544" y="6511492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* Профильный предмет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-550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70899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Какие вступительные испытания?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898507"/>
              </p:ext>
            </p:extLst>
          </p:nvPr>
        </p:nvGraphicFramePr>
        <p:xfrm>
          <a:off x="235521" y="1454582"/>
          <a:ext cx="8755200" cy="5084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932"/>
                <a:gridCol w="3478973"/>
                <a:gridCol w="1368967"/>
                <a:gridCol w="1296144"/>
                <a:gridCol w="1656184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856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080100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</a:t>
                      </a:r>
                      <a:r>
                        <a:rPr lang="ru-RU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Аттестационное собеседование по специальности</a:t>
                      </a: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672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080101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 безопасность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33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080200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74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080500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Бизнес-информатика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856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031900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Международные отношения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язык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96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Системный анализ и управление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algn="ctr"/>
                      <a:r>
                        <a:rPr kumimoji="0" lang="ru-RU" sz="16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Прикладная 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030900</a:t>
                      </a:r>
                      <a:endParaRPr lang="ru-RU" sz="16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Юриспруденция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496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030901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Правовое обеспечение национальной безопасности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5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47664" y="680471"/>
            <a:ext cx="2184844" cy="5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Когда сдавать ЕГЭ?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118322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</a:t>
            </a:r>
            <a:r>
              <a:rPr lang="ru-RU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88787"/>
              </p:ext>
            </p:extLst>
          </p:nvPr>
        </p:nvGraphicFramePr>
        <p:xfrm>
          <a:off x="495363" y="1241360"/>
          <a:ext cx="8011244" cy="2524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7274"/>
                <a:gridCol w="4403970"/>
              </a:tblGrid>
              <a:tr h="614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Проект расписания </a:t>
                      </a:r>
                      <a:r>
                        <a:rPr lang="ru-RU" sz="18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ЕГЭ в 2012 году </a:t>
                      </a:r>
                      <a:r>
                        <a:rPr lang="ru-RU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для школьников</a:t>
                      </a:r>
                      <a:endParaRPr lang="ru-RU" sz="1800" b="1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28 мая (</a:t>
                      </a:r>
                      <a:r>
                        <a:rPr lang="ru-RU" sz="1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пн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история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72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31</a:t>
                      </a:r>
                      <a:r>
                        <a:rPr lang="ru-RU" sz="2000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мая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(</a:t>
                      </a:r>
                      <a:r>
                        <a:rPr lang="ru-RU" sz="2000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чт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русский язык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</a:tr>
              <a:tr h="144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04 июня (</a:t>
                      </a:r>
                      <a:r>
                        <a:rPr lang="ru-RU" sz="1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пн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иностранные языки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72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07</a:t>
                      </a:r>
                      <a:r>
                        <a:rPr lang="ru-RU" sz="2000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июня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(</a:t>
                      </a:r>
                      <a:r>
                        <a:rPr lang="ru-RU" sz="2000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чт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математика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8000"/>
                      </a:srgbClr>
                    </a:solidFill>
                  </a:tcPr>
                </a:tc>
              </a:tr>
              <a:tr h="51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13 июня (ср)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обществознание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72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13 июня (ср)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физика 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3000"/>
                      </a:srgbClr>
                    </a:solidFill>
                  </a:tcPr>
                </a:tc>
              </a:tr>
              <a:tr h="72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18 июня 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(ср)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резерв: обществознание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</a:tr>
              <a:tr h="72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19 июня (</a:t>
                      </a:r>
                      <a:r>
                        <a:rPr lang="ru-RU" sz="20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вт</a:t>
                      </a:r>
                      <a:r>
                        <a:rPr lang="ru-RU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резерв: физика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3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4766"/>
              </p:ext>
            </p:extLst>
          </p:nvPr>
        </p:nvGraphicFramePr>
        <p:xfrm>
          <a:off x="179512" y="3789040"/>
          <a:ext cx="8712967" cy="2940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3244"/>
                <a:gridCol w="4789723"/>
              </a:tblGrid>
              <a:tr h="9235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Для выпускников прошлых лет, выпускников СПО, граждан, имеющих среднее (полное) общее образование, полученное в образовательных учреждениях иностранных государств, а также участников ЕГЭ, не сдававших ЕГЭ по уважительным причинам в основном потоке:</a:t>
                      </a:r>
                      <a:endParaRPr lang="ru-RU" sz="1400" b="1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07 июля (</a:t>
                      </a:r>
                      <a:r>
                        <a:rPr lang="ru-RU" sz="2000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сб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русский язык</a:t>
                      </a:r>
                      <a:endParaRPr lang="ru-RU" sz="2000" b="0" i="0" u="none" strike="noStrike" dirty="0" smtClean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10 июля (</a:t>
                      </a:r>
                      <a:r>
                        <a:rPr lang="ru-RU" sz="1400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вт</a:t>
                      </a:r>
                      <a:r>
                        <a:rPr lang="ru-RU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1400" u="none" strike="noStrike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иностранные языки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91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10 июля (</a:t>
                      </a:r>
                      <a:r>
                        <a:rPr lang="ru-RU" sz="2000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вт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математика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8000"/>
                      </a:srgbClr>
                    </a:solidFill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12 июля (</a:t>
                      </a:r>
                      <a:r>
                        <a:rPr lang="ru-RU" sz="1400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чт</a:t>
                      </a:r>
                      <a:r>
                        <a:rPr lang="ru-RU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1400" u="none" strike="noStrike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обществознание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91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12 июля (</a:t>
                      </a:r>
                      <a:r>
                        <a:rPr lang="ru-RU" sz="2000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чт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физика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3000"/>
                      </a:srgbClr>
                    </a:solidFill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14 июля (</a:t>
                      </a:r>
                      <a:r>
                        <a:rPr lang="ru-RU" sz="1600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сб</a:t>
                      </a:r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история, биология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16 июля (</a:t>
                      </a:r>
                      <a:r>
                        <a:rPr lang="ru-RU" sz="2000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чт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резерв: по всем предметам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2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1164" y="1556792"/>
            <a:ext cx="7682056" cy="5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Какой минимальный балл можно набрать по ЕГЭ для того, чтобы засчитать его за результат вступительного испытания в вуз?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118322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67707"/>
              </p:ext>
            </p:extLst>
          </p:nvPr>
        </p:nvGraphicFramePr>
        <p:xfrm>
          <a:off x="774711" y="4149079"/>
          <a:ext cx="7882609" cy="2298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9353"/>
                <a:gridCol w="4333256"/>
              </a:tblGrid>
              <a:tr h="3495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Минимальные</a:t>
                      </a:r>
                      <a:r>
                        <a:rPr lang="ru-RU" sz="180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баллы </a:t>
                      </a:r>
                      <a:r>
                        <a:rPr lang="ru-RU" sz="1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ЕГЭ в 2012 году</a:t>
                      </a:r>
                      <a:endParaRPr lang="ru-RU" sz="18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9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математика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24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(Распоряжение </a:t>
                      </a:r>
                      <a:r>
                        <a:rPr lang="ru-RU" sz="1400" b="0" i="0" u="none" strike="noStrike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Рособрнадзора</a:t>
                      </a: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от 30.08.2011 №2844-10)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русский язык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(Распоряжение </a:t>
                      </a:r>
                      <a:r>
                        <a:rPr lang="ru-RU" sz="1400" b="0" i="0" u="none" strike="noStrike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Рособрнадзора</a:t>
                      </a: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от 30.08.2011 №2843-10)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физика 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?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(в 2011 году было 33)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164" y="2348880"/>
            <a:ext cx="8114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НИЯУ МИФИ устанавливает минимальное количество баллов по результатам ЕГЭ, подтверждающее успешное прохождение вступительных испытаний по общеобразовательным предметам, </a:t>
            </a:r>
            <a:r>
              <a:rPr lang="ru-RU" dirty="0">
                <a:solidFill>
                  <a:srgbClr val="FF0000"/>
                </a:solidFill>
              </a:rPr>
              <a:t>равное устанавливаемому Федеральной службой по надзору в сфере образования и науки минимальному количеству баллов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подтверждающее освоение общеобразовательной программы среднего (полного)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7550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03648" y="117063"/>
            <a:ext cx="6436766" cy="52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92" tIns="41596" rIns="83192" bIns="41596">
            <a:spAutoFit/>
          </a:bodyPr>
          <a:lstStyle/>
          <a:p>
            <a:pPr algn="ctr" defTabSz="831850" fontAlgn="b">
              <a:lnSpc>
                <a:spcPct val="90000"/>
              </a:lnSpc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Итоги приема 2011 г</a:t>
            </a:r>
            <a:endParaRPr lang="ru-RU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27070" name="Прямоугольник 8"/>
          <p:cNvSpPr>
            <a:spLocks noChangeArrowheads="1"/>
          </p:cNvSpPr>
          <p:nvPr/>
        </p:nvSpPr>
        <p:spPr bwMode="auto">
          <a:xfrm>
            <a:off x="1484423" y="6223929"/>
            <a:ext cx="1296144" cy="5272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83192" tIns="41596" rIns="83192" bIns="41596">
            <a:spAutoFit/>
          </a:bodyPr>
          <a:lstStyle/>
          <a:p>
            <a:pPr algn="ctr" defTabSz="831850">
              <a:lnSpc>
                <a:spcPct val="80000"/>
              </a:lnSpc>
            </a:pPr>
            <a:r>
              <a:rPr lang="ru-RU" sz="1200" b="1" dirty="0">
                <a:solidFill>
                  <a:srgbClr val="000000"/>
                </a:solidFill>
                <a:latin typeface="Arial Narrow" pitchFamily="34" charset="0"/>
              </a:rPr>
              <a:t>Физико-математические</a:t>
            </a:r>
          </a:p>
          <a:p>
            <a:pPr algn="ctr" defTabSz="831850">
              <a:lnSpc>
                <a:spcPct val="80000"/>
              </a:lnSpc>
            </a:pPr>
            <a:r>
              <a:rPr lang="ru-RU" sz="1200" b="1" dirty="0">
                <a:solidFill>
                  <a:srgbClr val="000000"/>
                </a:solidFill>
                <a:latin typeface="Arial Narrow" pitchFamily="34" charset="0"/>
              </a:rPr>
              <a:t>науки</a:t>
            </a:r>
          </a:p>
        </p:txBody>
      </p:sp>
      <p:sp>
        <p:nvSpPr>
          <p:cNvPr id="727072" name="Прямоугольник 10"/>
          <p:cNvSpPr>
            <a:spLocks noChangeArrowheads="1"/>
          </p:cNvSpPr>
          <p:nvPr/>
        </p:nvSpPr>
        <p:spPr bwMode="auto">
          <a:xfrm>
            <a:off x="4245837" y="6223928"/>
            <a:ext cx="1296293" cy="5272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83192" tIns="41596" rIns="83192" bIns="41596">
            <a:spAutoFit/>
          </a:bodyPr>
          <a:lstStyle/>
          <a:p>
            <a:pPr algn="ctr" defTabSz="831850">
              <a:lnSpc>
                <a:spcPct val="80000"/>
              </a:lnSpc>
            </a:pPr>
            <a:r>
              <a:rPr lang="ru-RU" sz="1200" b="1" dirty="0">
                <a:solidFill>
                  <a:srgbClr val="000000"/>
                </a:solidFill>
                <a:latin typeface="Arial Narrow" pitchFamily="34" charset="0"/>
              </a:rPr>
              <a:t>Информатика и </a:t>
            </a:r>
          </a:p>
          <a:p>
            <a:pPr algn="ctr" defTabSz="831850">
              <a:lnSpc>
                <a:spcPct val="80000"/>
              </a:lnSpc>
            </a:pPr>
            <a:r>
              <a:rPr lang="ru-RU" sz="1200" b="1" dirty="0">
                <a:solidFill>
                  <a:srgbClr val="000000"/>
                </a:solidFill>
                <a:latin typeface="Arial Narrow" pitchFamily="34" charset="0"/>
              </a:rPr>
              <a:t>вычислительная техника</a:t>
            </a:r>
          </a:p>
        </p:txBody>
      </p:sp>
      <p:sp>
        <p:nvSpPr>
          <p:cNvPr id="727071" name="Прямоугольник 9"/>
          <p:cNvSpPr>
            <a:spLocks noChangeArrowheads="1"/>
          </p:cNvSpPr>
          <p:nvPr/>
        </p:nvSpPr>
        <p:spPr bwMode="auto">
          <a:xfrm>
            <a:off x="2838986" y="6084195"/>
            <a:ext cx="1368151" cy="6749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3192" tIns="41596" rIns="83192" bIns="41596">
            <a:spAutoFit/>
          </a:bodyPr>
          <a:lstStyle/>
          <a:p>
            <a:pPr algn="ctr" defTabSz="831850">
              <a:lnSpc>
                <a:spcPct val="80000"/>
              </a:lnSpc>
            </a:pPr>
            <a:r>
              <a:rPr lang="ru-RU" sz="1200" b="1" dirty="0">
                <a:solidFill>
                  <a:srgbClr val="000000"/>
                </a:solidFill>
                <a:latin typeface="Arial Narrow" pitchFamily="34" charset="0"/>
              </a:rPr>
              <a:t>Энергетика, энергетическое </a:t>
            </a:r>
          </a:p>
          <a:p>
            <a:pPr algn="ctr" defTabSz="831850">
              <a:lnSpc>
                <a:spcPct val="80000"/>
              </a:lnSpc>
            </a:pPr>
            <a:r>
              <a:rPr lang="ru-RU" sz="1200" b="1" dirty="0">
                <a:solidFill>
                  <a:srgbClr val="000000"/>
                </a:solidFill>
                <a:latin typeface="Arial Narrow" pitchFamily="34" charset="0"/>
              </a:rPr>
              <a:t>машиностроение и электротехника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>
          <a:xfrm>
            <a:off x="8604448" y="6525344"/>
            <a:ext cx="539552" cy="332656"/>
          </a:xfrm>
        </p:spPr>
        <p:txBody>
          <a:bodyPr/>
          <a:lstStyle/>
          <a:p>
            <a:pPr>
              <a:defRPr/>
            </a:pPr>
            <a:fld id="{0A6500FB-05B3-470F-87B4-E29DCF3025E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38786" y="3392629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Рост числа студентов, принятых на профильные специальности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38018"/>
              </p:ext>
            </p:extLst>
          </p:nvPr>
        </p:nvGraphicFramePr>
        <p:xfrm>
          <a:off x="1059338" y="3700406"/>
          <a:ext cx="5184576" cy="247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 descr="SHANDESIGN_rosAtom.jpg"/>
          <p:cNvPicPr>
            <a:picLocks noChangeAspect="1"/>
          </p:cNvPicPr>
          <p:nvPr/>
        </p:nvPicPr>
        <p:blipFill rotWithShape="1">
          <a:blip r:embed="rId4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6588224" y="1789984"/>
            <a:ext cx="2360170" cy="458965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Приоритетные группы направлений и специальностей:</a:t>
            </a:r>
          </a:p>
          <a:p>
            <a:endParaRPr lang="ru-RU" sz="1400" b="1" i="1" dirty="0" smtClean="0">
              <a:solidFill>
                <a:srgbClr val="C00000"/>
              </a:solidFill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 Физико-математические науки 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 Энергетика, энергетическое машиностроение и электротехника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</a:rPr>
              <a:t>Металлургия, машиностроение и </a:t>
            </a:r>
            <a:r>
              <a:rPr lang="ru-RU" sz="1400" b="1" dirty="0" err="1" smtClean="0">
                <a:solidFill>
                  <a:schemeClr val="tx1"/>
                </a:solidFill>
              </a:rPr>
              <a:t>материалообработка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  Информатика и вычислительная техника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</a:rPr>
              <a:t>Химические и биотехнологии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403648" y="684466"/>
            <a:ext cx="6590784" cy="610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</a:rPr>
              <a:t>Повышение привлекательности инженерного образования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42904" y="1437574"/>
            <a:ext cx="3691131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697401"/>
              </p:ext>
            </p:extLst>
          </p:nvPr>
        </p:nvGraphicFramePr>
        <p:xfrm>
          <a:off x="1807663" y="1753613"/>
          <a:ext cx="3527925" cy="17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32495" y="1420652"/>
            <a:ext cx="2911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Увеличение КЦП (ВПО)</a:t>
            </a:r>
          </a:p>
        </p:txBody>
      </p:sp>
    </p:spTree>
    <p:extLst>
      <p:ext uri="{BB962C8B-B14F-4D97-AF65-F5344CB8AC3E}">
        <p14:creationId xmlns:p14="http://schemas.microsoft.com/office/powerpoint/2010/main" val="123461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679211"/>
            <a:ext cx="4752528" cy="5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Когда можно узнать план приема?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118322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35696" y="1360942"/>
            <a:ext cx="5574346" cy="3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rgbClr val="FF0000"/>
                </a:solidFill>
              </a:rPr>
              <a:t>Основные этапы приемной кампании 2012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705400"/>
            <a:ext cx="88569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июня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вузы объявляют: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общее количество мест для приема на первый курс по каждому направлению подготовки (специальности);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количество бюджетных мест для приема на первый курс по каждому направлению подготовки (специальности);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количество бюджетных мест, выделенных для целевого приема по каждому направлению подготовки (специальности);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перечень предоставленных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правила подачи и рассмотрения апелляций по результатам дополнительных вступительных испытаний, - информацию о наличии общежитий и мест в них, а также образец договора для поступающих на платной основе.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мая-20 июня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основные сроки проведения ЕГЭ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вузы: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объявляют минимальное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баллов, подтверждающее успешное прохождение вступительных испытаний по каждому из предметов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информируют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расписании вступительных испытаний (в том числе дополнительных вступительных испытаний, вступительных испытаний на программы магистратуры)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679211"/>
            <a:ext cx="3461556" cy="5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Когда подавать документы?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118322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35696" y="1360942"/>
            <a:ext cx="5574346" cy="3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rgbClr val="FF0000"/>
                </a:solidFill>
              </a:rPr>
              <a:t>Основные этапы приемной кампании 2012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700808"/>
            <a:ext cx="88569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20-30 </a:t>
            </a:r>
            <a:r>
              <a:rPr lang="ru-RU" b="1" dirty="0">
                <a:solidFill>
                  <a:srgbClr val="FF0000"/>
                </a:solidFill>
              </a:rPr>
              <a:t>июня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школы выдают аттестаты и свидетельства о сдаче ЕГЭ.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20 </a:t>
            </a:r>
            <a:r>
              <a:rPr lang="ru-RU" b="1" dirty="0">
                <a:solidFill>
                  <a:srgbClr val="FF0000"/>
                </a:solidFill>
              </a:rPr>
              <a:t>июня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начало приема документов у абитуриентов, поступающих на первый курс.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5 </a:t>
            </a:r>
            <a:r>
              <a:rPr lang="ru-RU" b="1" dirty="0">
                <a:solidFill>
                  <a:srgbClr val="FF0000"/>
                </a:solidFill>
              </a:rPr>
              <a:t>июля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завершается приём документов на регистрацию для сдачи ЕГЭ от абитуриентов, не имеющих результатов ЕГЭ (выпускники прошлых лет, служащие в армии и др.)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10 </a:t>
            </a:r>
            <a:r>
              <a:rPr lang="ru-RU" b="1" dirty="0">
                <a:solidFill>
                  <a:srgbClr val="FF0000"/>
                </a:solidFill>
              </a:rPr>
              <a:t>июля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завершается приём документов (в том числе по почте) на направления подготовки (специальностям), по которым проводится дополнительное вступительное испытание профильной направленности,  </a:t>
            </a:r>
            <a:r>
              <a:rPr lang="ru-RU" b="1" dirty="0">
                <a:solidFill>
                  <a:srgbClr val="FF0000"/>
                </a:solidFill>
              </a:rPr>
              <a:t>а так же у абитуриентов, поступающих по результатам вступительных испытаний установленных вузом самостоятельно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ru-RU" b="1" dirty="0">
                <a:solidFill>
                  <a:srgbClr val="FF0000"/>
                </a:solidFill>
              </a:rPr>
              <a:t>8-18 июля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сдают ЕГЭ те, кто по уважительным причинам не смог это сделать в основные сроки </a:t>
            </a:r>
          </a:p>
          <a:p>
            <a:r>
              <a:rPr lang="ru-RU" b="1" dirty="0">
                <a:solidFill>
                  <a:srgbClr val="FF0000"/>
                </a:solidFill>
              </a:rPr>
              <a:t>25 июля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завершается прием документов в вузах у абитуриентов, </a:t>
            </a:r>
            <a:r>
              <a:rPr lang="ru-RU" b="1" dirty="0">
                <a:solidFill>
                  <a:srgbClr val="FF0000"/>
                </a:solidFill>
              </a:rPr>
              <a:t>поступающих только по результатам ЕГЭ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25 </a:t>
            </a:r>
            <a:r>
              <a:rPr lang="ru-RU" b="1" dirty="0">
                <a:solidFill>
                  <a:srgbClr val="FF0000"/>
                </a:solidFill>
              </a:rPr>
              <a:t>июля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завершаются все вступительные испытания, проводимые вузом самостоятельно при приеме на первый курс, включая дополнительные вступительные испытания. 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00832" y="550371"/>
            <a:ext cx="5112568" cy="5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Когда можно узнать о своем зачислении?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118322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21990" y="1071427"/>
            <a:ext cx="5574346" cy="3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rgbClr val="FF0000"/>
                </a:solidFill>
              </a:rPr>
              <a:t>Основные этапы приемной кампании 2012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980" y="1411293"/>
            <a:ext cx="885698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июля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объявляется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полный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пофамильный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перечень лиц с указанием суммы набранных баллов по всем вступительным испытаниям, которые могут рассматриваться к зачислению: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на прием без вступительных испытаний, а также вне конкурса;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 прошедших вступительные испытания на места, выделенные для целевого приема;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 прошедших вступительные испытания, ранжированные по мере убывания количества набранных баллов.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июля по 5 августа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вузы проводят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этап зачисления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первый курс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(первая волна зачисления) 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июля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объявляется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размещается на официальном сайте вуза и на информационном стенде приемной комиссии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приказ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 зачислении с 1 сентября лиц, имеющих право на прием без вступительных испытаний, вне конкурса, а также на места, выделенные для целевого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приема;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пофамильный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перечень лиц, рекомендованных приемной комиссией 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зачислению.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завершается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представление оригинала документа государственного образца об образовании лицами, рекомендованными приемной комиссией 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зачислению.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объявляется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размещается на официальном сайте образовательного учреждения и на информационном стенде приемной комиссии приказ о зачислении с 1 сентября лиц, рекомендованных к зачислению и представивших оригинал документа государственного образца об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образовании.</a:t>
            </a:r>
          </a:p>
          <a:p>
            <a:pPr lvl="0"/>
            <a:r>
              <a:rPr lang="ru-RU" sz="1400" b="1" i="1" dirty="0">
                <a:solidFill>
                  <a:srgbClr val="FF0000"/>
                </a:solidFill>
              </a:rPr>
              <a:t>Лица, включенные в список рекомендованных к зачислению и не представившие (забравшие) оригинал документа государственного образца об образовании в установленные сроки, выбывают из конкурса и рассматриваются как отказавшиеся от зачисления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679211"/>
            <a:ext cx="5112568" cy="5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Когда можно узнать о своем зачислении?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118322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28843" y="1217041"/>
            <a:ext cx="5574346" cy="3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rgbClr val="FF0000"/>
                </a:solidFill>
              </a:rPr>
              <a:t>Основные этапы приемной кампании 2012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556907"/>
            <a:ext cx="8856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10 августа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вузы проводят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этап зачисления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первый курс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(вторая волна зачисления)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наличии вакантных мест дальнейшее зачисление осуществляется из числа лиц, включенных в полный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пофамильный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перечень лиц,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полного заполнения вакантных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мест</a:t>
            </a:r>
          </a:p>
          <a:p>
            <a:pPr lvl="0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объявляется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размещается на официальном сайте вуза и на информационном стенде приемной комиссии утвержденный председателем приемной комиссии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пофамильный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перечень лиц, рекомендованных приемной комиссией к зачислению с учетом оставшегося количества бюджетных мест или мест по договорам с оплатой стоимости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обучения;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завершается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представление оригинала документа государственного образца об образовании лицами, рекомендованных приемной комиссией 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зачислению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объявляется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размещается на официальном сайте вуза и на информационном стенде приемной комиссии приказ о зачислении с 1 сентября лиц, успешно прошедших вступительные испытания и представивших оригинал документа государственного образца об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образовании.</a:t>
            </a:r>
          </a:p>
          <a:p>
            <a:pPr lvl="0"/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Зачисление 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на платное обучение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проводится после завершения вступительных испытаний, в том числе дополнительных, и заканчивается не позднее, чем за 10 дней до начала учебных занятий.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15616" y="6525343"/>
            <a:ext cx="7245350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за внимание!</a:t>
            </a:r>
          </a:p>
          <a:p>
            <a:pPr>
              <a:lnSpc>
                <a:spcPct val="70000"/>
              </a:lnSpc>
              <a:defRPr/>
            </a:pPr>
            <a:endParaRPr lang="ru-RU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 descr="http://www.i-f.mephi.ru/Archive/Number1-2-2011/fa1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573561" cy="54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59571" y="232595"/>
            <a:ext cx="6436766" cy="52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92" tIns="41596" rIns="83192" bIns="41596">
            <a:spAutoFit/>
          </a:bodyPr>
          <a:lstStyle/>
          <a:p>
            <a:pPr algn="ctr" defTabSz="831850" fontAlgn="b">
              <a:lnSpc>
                <a:spcPct val="90000"/>
              </a:lnSpc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Итоги приема 2011 г</a:t>
            </a:r>
            <a:endParaRPr lang="ru-RU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643434"/>
              </p:ext>
            </p:extLst>
          </p:nvPr>
        </p:nvGraphicFramePr>
        <p:xfrm>
          <a:off x="194956" y="4941168"/>
          <a:ext cx="4248472" cy="14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0233" y="458664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 среднего балла ЕГЭ поступивших в НИЯУ МИФИ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>
          <a:xfrm>
            <a:off x="8604448" y="6525344"/>
            <a:ext cx="539552" cy="332656"/>
          </a:xfrm>
        </p:spPr>
        <p:txBody>
          <a:bodyPr/>
          <a:lstStyle/>
          <a:p>
            <a:pPr>
              <a:defRPr/>
            </a:pPr>
            <a:fld id="{0A6500FB-05B3-470F-87B4-E29DCF3025E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48921"/>
              </p:ext>
            </p:extLst>
          </p:nvPr>
        </p:nvGraphicFramePr>
        <p:xfrm>
          <a:off x="4490929" y="3429000"/>
          <a:ext cx="4511278" cy="3293673"/>
        </p:xfrm>
        <a:graphic>
          <a:graphicData uri="http://schemas.openxmlformats.org/drawingml/2006/table">
            <a:tbl>
              <a:tblPr firstRow="1" firstCol="1">
                <a:tableStyleId>{284E427A-3D55-4303-BF80-6455036E1DE7}</a:tableStyleId>
              </a:tblPr>
              <a:tblGrid>
                <a:gridCol w="1582676"/>
                <a:gridCol w="789167"/>
                <a:gridCol w="710251"/>
                <a:gridCol w="1429184"/>
              </a:tblGrid>
              <a:tr h="4516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Направление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Средний балл ЕГЭ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Место в </a:t>
                      </a:r>
                      <a:r>
                        <a:rPr lang="ru-RU" sz="1200" u="none" strike="noStrike" dirty="0" smtClean="0">
                          <a:effectLst/>
                          <a:latin typeface="Arial Narrow" pitchFamily="34" charset="0"/>
                        </a:rPr>
                        <a:t>рейтинге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Arial Narrow" pitchFamily="34" charset="0"/>
                        </a:rPr>
                        <a:t>Вузы с более высоким </a:t>
                      </a:r>
                      <a:r>
                        <a:rPr lang="ru-RU" sz="1200" b="1" u="none" strike="noStrike" baseline="0" dirty="0" smtClean="0">
                          <a:effectLst/>
                          <a:latin typeface="Arial Narrow" pitchFamily="34" charset="0"/>
                        </a:rPr>
                        <a:t>рейтингом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ctr"/>
                </a:tc>
              </a:tr>
              <a:tr h="363578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Информационная безопасность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94,2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</a:tr>
              <a:tr h="268196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Физика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87, 1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Narrow" pitchFamily="34" charset="0"/>
                        </a:rPr>
                        <a:t>МФТИ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</a:tr>
              <a:tr h="271718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Материалы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70,4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1" u="none" strike="noStrike" dirty="0">
                          <a:effectLst/>
                          <a:latin typeface="Arial Narrow" pitchFamily="34" charset="0"/>
                        </a:rPr>
                        <a:t>МГУ, МГТУ им. Баумана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</a:tr>
              <a:tr h="539668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Энергетика и энергетическое машиностроение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77,5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1" u="none" strike="noStrike" dirty="0" smtClean="0">
                          <a:effectLst/>
                          <a:latin typeface="Arial Narrow" pitchFamily="34" charset="0"/>
                        </a:rPr>
                        <a:t>МГТУ им. Баумана, </a:t>
                      </a:r>
                      <a:r>
                        <a:rPr lang="ru-RU" sz="1100" b="1" u="none" strike="noStrike" dirty="0">
                          <a:effectLst/>
                          <a:latin typeface="Arial Narrow" pitchFamily="34" charset="0"/>
                        </a:rPr>
                        <a:t>Уфимский </a:t>
                      </a:r>
                      <a:r>
                        <a:rPr lang="ru-RU" sz="1100" b="1" u="none" strike="noStrike" dirty="0" err="1">
                          <a:effectLst/>
                          <a:latin typeface="Arial Narrow" pitchFamily="34" charset="0"/>
                        </a:rPr>
                        <a:t>ГНТУ,СПбГПУ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</a:tr>
              <a:tr h="539668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Информатика и вычислительная техника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83,6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1" u="none" strike="noStrike" dirty="0">
                          <a:effectLst/>
                          <a:latin typeface="Arial Narrow" pitchFamily="34" charset="0"/>
                        </a:rPr>
                        <a:t>ВШЭ, Новосибирский ГУ, Воронежский ГУ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</a:tr>
              <a:tr h="495645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Arial Narrow" pitchFamily="34" charset="0"/>
                        </a:rPr>
                        <a:t>Математика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80,2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1" u="none" strike="noStrike" dirty="0">
                          <a:effectLst/>
                          <a:latin typeface="Arial Narrow" pitchFamily="34" charset="0"/>
                        </a:rPr>
                        <a:t>МФТИ, МГУ, ВШЭ, ФУ при Прав-</a:t>
                      </a:r>
                      <a:r>
                        <a:rPr lang="ru-RU" sz="1100" b="1" u="none" strike="noStrike" dirty="0" err="1">
                          <a:effectLst/>
                          <a:latin typeface="Arial Narrow" pitchFamily="34" charset="0"/>
                        </a:rPr>
                        <a:t>ве</a:t>
                      </a:r>
                      <a:r>
                        <a:rPr lang="ru-RU" sz="1100" b="1" u="none" strike="noStrike" dirty="0">
                          <a:effectLst/>
                          <a:latin typeface="Arial Narrow" pitchFamily="34" charset="0"/>
                        </a:rPr>
                        <a:t> РФ</a:t>
                      </a:r>
                      <a:r>
                        <a:rPr lang="ru-RU" sz="1100" b="1" u="none" strike="noStrike" dirty="0" smtClean="0">
                          <a:effectLst/>
                          <a:latin typeface="Arial Narrow" pitchFamily="34" charset="0"/>
                        </a:rPr>
                        <a:t>,</a:t>
                      </a:r>
                      <a:r>
                        <a:rPr lang="en-US" sz="1100" b="1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  <a:latin typeface="Arial Narrow" pitchFamily="34" charset="0"/>
                        </a:rPr>
                        <a:t>СПбГУ</a:t>
                      </a:r>
                      <a:r>
                        <a:rPr lang="ru-RU" sz="1100" b="1" u="none" strike="noStrike" dirty="0">
                          <a:effectLst/>
                          <a:latin typeface="Arial Narrow" pitchFamily="34" charset="0"/>
                        </a:rPr>
                        <a:t>, СПбГУ ИТМО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</a:tr>
              <a:tr h="363578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Международные отношения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88,8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Narrow" pitchFamily="34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1" u="none" strike="noStrike" dirty="0">
                          <a:effectLst/>
                          <a:latin typeface="Arial Narrow" pitchFamily="34" charset="0"/>
                        </a:rPr>
                        <a:t>МГУ, ВШЭ, МГИМО, РУДН, СПбГУ, </a:t>
                      </a:r>
                      <a:r>
                        <a:rPr lang="ru-RU" sz="1100" b="1" u="none" strike="noStrike" dirty="0" err="1" smtClean="0">
                          <a:effectLst/>
                          <a:latin typeface="Arial Narrow" pitchFamily="34" charset="0"/>
                        </a:rPr>
                        <a:t>РАНХиГС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469" marR="9469" marT="9469" marB="0" anchor="b"/>
                </a:tc>
              </a:tr>
            </a:tbl>
          </a:graphicData>
        </a:graphic>
      </p:graphicFrame>
      <p:pic>
        <p:nvPicPr>
          <p:cNvPr id="21" name="Рисунок 20" descr="SHANDESIGN_rosAtom.jpg"/>
          <p:cNvPicPr>
            <a:picLocks noChangeAspect="1"/>
          </p:cNvPicPr>
          <p:nvPr/>
        </p:nvPicPr>
        <p:blipFill rotWithShape="1">
          <a:blip r:embed="rId4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89522" y="138839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50" dirty="0" smtClean="0">
                <a:ln w="11430"/>
                <a:solidFill>
                  <a:srgbClr val="FF0000"/>
                </a:solidFill>
                <a:latin typeface="Arial" pitchFamily="34" charset="0"/>
              </a:rPr>
              <a:t>Увеличение конкурса </a:t>
            </a:r>
            <a:r>
              <a:rPr lang="ru-RU" sz="1200" b="1" spc="50" dirty="0">
                <a:ln w="11430"/>
                <a:solidFill>
                  <a:srgbClr val="FF0000"/>
                </a:solidFill>
                <a:latin typeface="Arial" pitchFamily="34" charset="0"/>
              </a:rPr>
              <a:t>на приоритетные </a:t>
            </a:r>
            <a:r>
              <a:rPr lang="ru-RU" sz="1200" b="1" spc="50" dirty="0" smtClean="0">
                <a:ln w="11430"/>
                <a:solidFill>
                  <a:srgbClr val="FF0000"/>
                </a:solidFill>
                <a:latin typeface="Arial" pitchFamily="34" charset="0"/>
              </a:rPr>
              <a:t>направления</a:t>
            </a:r>
            <a:r>
              <a:rPr lang="en-US" sz="1200" b="1" spc="50" dirty="0" smtClean="0">
                <a:ln w="11430"/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ru-RU" sz="1200" b="1" spc="50" dirty="0" smtClean="0">
                <a:ln w="11430"/>
                <a:solidFill>
                  <a:srgbClr val="FF0000"/>
                </a:solidFill>
                <a:latin typeface="Arial" pitchFamily="34" charset="0"/>
              </a:rPr>
              <a:t>специальности в </a:t>
            </a:r>
            <a:r>
              <a:rPr lang="ru-RU" sz="1200" b="1" spc="50" dirty="0">
                <a:ln w="11430"/>
                <a:solidFill>
                  <a:srgbClr val="FF0000"/>
                </a:solidFill>
                <a:latin typeface="Arial" pitchFamily="34" charset="0"/>
              </a:rPr>
              <a:t>2-5 </a:t>
            </a:r>
            <a:r>
              <a:rPr lang="ru-RU" sz="1200" b="1" spc="50" dirty="0" smtClean="0">
                <a:ln w="11430"/>
                <a:solidFill>
                  <a:srgbClr val="FF0000"/>
                </a:solidFill>
                <a:latin typeface="Arial" pitchFamily="34" charset="0"/>
              </a:rPr>
              <a:t>раз</a:t>
            </a:r>
            <a:endParaRPr lang="ru-RU" sz="1200" b="1" spc="50" dirty="0">
              <a:ln w="11430"/>
              <a:solidFill>
                <a:srgbClr val="FF0000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32004"/>
              </p:ext>
            </p:extLst>
          </p:nvPr>
        </p:nvGraphicFramePr>
        <p:xfrm>
          <a:off x="395536" y="1988839"/>
          <a:ext cx="3942985" cy="2312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5915"/>
                <a:gridCol w="673535"/>
                <a:gridCol w="673535"/>
              </a:tblGrid>
              <a:tr h="3058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Название УГС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№ УГС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Конкурс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22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Физико - математические науки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7,89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336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Информационная безопасность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9,83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376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Энергетика, энергетическое машиностроение и электротехника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3,08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561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Металлургия, машиностроение и </a:t>
                      </a:r>
                      <a:r>
                        <a:rPr lang="ru-RU" sz="1200" b="1" u="none" strike="noStrike" dirty="0" err="1">
                          <a:effectLst/>
                        </a:rPr>
                        <a:t>материалообработка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2,76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561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Информатика и вычислительная техника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j-lt"/>
                        </a:rPr>
                        <a:t>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5,53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9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4825616" y="2131820"/>
            <a:ext cx="3888432" cy="11521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4976" y="1412228"/>
            <a:ext cx="388843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4976" y="4509120"/>
            <a:ext cx="397898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21204" y="1401491"/>
            <a:ext cx="36724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17180" y="1426903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50" dirty="0">
                <a:ln w="11430"/>
                <a:solidFill>
                  <a:srgbClr val="FF0000"/>
                </a:solidFill>
                <a:latin typeface="Arial" pitchFamily="34" charset="0"/>
              </a:rPr>
              <a:t>Выход на лидирующие позиции по качеству абитуриентов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971786" y="2132856"/>
            <a:ext cx="3645794" cy="104644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НИЯУ МИФИ в рейтинге вузов по среднему баллу ЕГЭ среди 525 государственных вузов </a:t>
            </a:r>
          </a:p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подготовлен </a:t>
            </a:r>
            <a:r>
              <a:rPr lang="ru-RU" sz="1000" b="1" dirty="0">
                <a:solidFill>
                  <a:srgbClr val="FF0000"/>
                </a:solidFill>
              </a:rPr>
              <a:t>Высшей школой экономики (НИУ-ВШЭ) и РИА </a:t>
            </a:r>
            <a:r>
              <a:rPr lang="ru-RU" sz="1000" b="1" dirty="0" smtClean="0">
                <a:solidFill>
                  <a:srgbClr val="FF0000"/>
                </a:solidFill>
              </a:rPr>
              <a:t>Новости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096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01100" y="5949280"/>
            <a:ext cx="2220071" cy="756668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ДИТИ</a:t>
            </a:r>
            <a:r>
              <a:rPr lang="en-US" sz="1400" dirty="0" smtClean="0">
                <a:solidFill>
                  <a:srgbClr val="002060"/>
                </a:solidFill>
              </a:rPr>
              <a:t> (</a:t>
            </a:r>
            <a:r>
              <a:rPr lang="ru-RU" sz="1400" dirty="0" smtClean="0">
                <a:solidFill>
                  <a:srgbClr val="002060"/>
                </a:solidFill>
              </a:rPr>
              <a:t>базовая подготовка)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2627783" y="6547357"/>
            <a:ext cx="2707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995669" y="5949280"/>
            <a:ext cx="1690876" cy="75666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ИАТЭ (углубленная базовая </a:t>
            </a:r>
            <a:r>
              <a:rPr lang="ru-RU" sz="1200" dirty="0">
                <a:solidFill>
                  <a:srgbClr val="002060"/>
                </a:solidFill>
              </a:rPr>
              <a:t>подготовка)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09171" y="5949280"/>
            <a:ext cx="1620180" cy="756668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МИФИ </a:t>
            </a:r>
            <a:r>
              <a:rPr lang="ru-RU" sz="1400" dirty="0" smtClean="0">
                <a:solidFill>
                  <a:srgbClr val="002060"/>
                </a:solidFill>
              </a:rPr>
              <a:t>(УИР)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17916" y="5949280"/>
            <a:ext cx="1512168" cy="79208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ДИТИ (дипломное проектирование)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58" name="Диаграмма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38529"/>
              </p:ext>
            </p:extLst>
          </p:nvPr>
        </p:nvGraphicFramePr>
        <p:xfrm>
          <a:off x="5553852" y="972453"/>
          <a:ext cx="3338627" cy="281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2" name="Прямая со стрелкой 61"/>
          <p:cNvCxnSpPr/>
          <p:nvPr/>
        </p:nvCxnSpPr>
        <p:spPr>
          <a:xfrm>
            <a:off x="4819979" y="6509629"/>
            <a:ext cx="2707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916198" y="6509629"/>
            <a:ext cx="2707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5726715" y="692696"/>
            <a:ext cx="20448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defRPr>
            </a:pPr>
            <a:r>
              <a:rPr lang="ru-RU" sz="1050" b="1" dirty="0" smtClean="0">
                <a:solidFill>
                  <a:srgbClr val="FF0000"/>
                </a:solidFill>
                <a:latin typeface="Calibri" pitchFamily="34" charset="0"/>
              </a:rPr>
              <a:t>Структура набора ВПО по уровням подготовки</a:t>
            </a:r>
            <a:endParaRPr lang="ru-RU" sz="105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38764" y="3958160"/>
            <a:ext cx="2945555" cy="1278237"/>
          </a:xfrm>
          <a:prstGeom prst="roundRect">
            <a:avLst/>
          </a:prstGeom>
          <a:solidFill>
            <a:schemeClr val="bg1">
              <a:alpha val="1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spc="50" dirty="0">
                <a:ln w="11430"/>
                <a:solidFill>
                  <a:srgbClr val="FF0000"/>
                </a:solidFill>
                <a:latin typeface="Arial" pitchFamily="34" charset="0"/>
              </a:rPr>
              <a:t>Формирование сетевых образовательных программ академической мобильности студентов</a:t>
            </a:r>
            <a:endParaRPr lang="ru-RU" sz="14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40143" y="2782080"/>
            <a:ext cx="2856904" cy="855519"/>
          </a:xfrm>
          <a:prstGeom prst="roundRect">
            <a:avLst/>
          </a:prstGeom>
          <a:solidFill>
            <a:schemeClr val="bg1">
              <a:alpha val="1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spc="50" dirty="0">
                <a:ln w="11430"/>
                <a:solidFill>
                  <a:srgbClr val="FF0000"/>
                </a:solidFill>
                <a:latin typeface="Arial" pitchFamily="34" charset="0"/>
              </a:rPr>
              <a:t>Развитие программ непрерывного образования</a:t>
            </a:r>
            <a:endParaRPr lang="ru-RU" sz="14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48393" y="1412776"/>
            <a:ext cx="2945555" cy="855519"/>
          </a:xfrm>
          <a:prstGeom prst="roundRect">
            <a:avLst/>
          </a:prstGeom>
          <a:solidFill>
            <a:schemeClr val="bg1">
              <a:alpha val="1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spc="50" dirty="0">
                <a:ln w="11430"/>
                <a:solidFill>
                  <a:srgbClr val="FF0000"/>
                </a:solidFill>
                <a:latin typeface="Arial" pitchFamily="34" charset="0"/>
              </a:rPr>
              <a:t>Переход на ФГОС3</a:t>
            </a:r>
            <a:endParaRPr lang="ru-RU" sz="1400" b="1" spc="50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</a:rPr>
              <a:t>Изменение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</a:rPr>
              <a:t>структуры подготовки под заказ отрасли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691" y="5313753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Пример мобильной образовательной траектории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14547" y="3861048"/>
            <a:ext cx="3024336" cy="7362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35996" y="3870095"/>
            <a:ext cx="255106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Прием на непрерывные программы обучения СПО – ВПО в НИЯУ МИФИ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095805740"/>
              </p:ext>
            </p:extLst>
          </p:nvPr>
        </p:nvGraphicFramePr>
        <p:xfrm>
          <a:off x="4376097" y="4702757"/>
          <a:ext cx="2880320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4252467" y="1674516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руговая стрелка 3"/>
          <p:cNvSpPr/>
          <p:nvPr/>
        </p:nvSpPr>
        <p:spPr>
          <a:xfrm>
            <a:off x="3421986" y="2996952"/>
            <a:ext cx="1668723" cy="14401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483304"/>
              <a:gd name="adj5" fmla="val 223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руговая стрелка 24"/>
          <p:cNvSpPr/>
          <p:nvPr/>
        </p:nvSpPr>
        <p:spPr>
          <a:xfrm>
            <a:off x="2627783" y="4478573"/>
            <a:ext cx="1668723" cy="14401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483304"/>
              <a:gd name="adj5" fmla="val 223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403648" y="117063"/>
            <a:ext cx="6436766" cy="52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92" tIns="41596" rIns="83192" bIns="41596">
            <a:spAutoFit/>
          </a:bodyPr>
          <a:lstStyle/>
          <a:p>
            <a:pPr algn="ctr" defTabSz="831850" fontAlgn="b">
              <a:lnSpc>
                <a:spcPct val="90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Особенности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приема 2011 г</a:t>
            </a:r>
            <a:endParaRPr lang="ru-RU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7" name="Рисунок 26" descr="SHANDESIGN_rosAtom.jpg"/>
          <p:cNvPicPr>
            <a:picLocks noChangeAspect="1"/>
          </p:cNvPicPr>
          <p:nvPr/>
        </p:nvPicPr>
        <p:blipFill rotWithShape="1">
          <a:blip r:embed="rId4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25791"/>
              </p:ext>
            </p:extLst>
          </p:nvPr>
        </p:nvGraphicFramePr>
        <p:xfrm>
          <a:off x="89755" y="1267278"/>
          <a:ext cx="8964489" cy="1517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174"/>
                <a:gridCol w="866733"/>
                <a:gridCol w="3157647"/>
                <a:gridCol w="919435"/>
                <a:gridCol w="1149294"/>
                <a:gridCol w="1149294"/>
                <a:gridCol w="1225912"/>
              </a:tblGrid>
              <a:tr h="227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Ф-т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6000"/>
                      </a:srgbClr>
                    </a:solidFill>
                  </a:tcPr>
                </a:tc>
              </a:tr>
              <a:tr h="14377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Ядерные физика и технологии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719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140801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Электроника и автоматика физических установок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719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141403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Атомные станции: проектирование, эксплуатация и инжиниринг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43141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92208" y="897946"/>
            <a:ext cx="66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FF0000"/>
                </a:solidFill>
              </a:rPr>
              <a:t>Проект контрольных цифр </a:t>
            </a:r>
            <a:r>
              <a:rPr lang="ru-RU" dirty="0">
                <a:solidFill>
                  <a:srgbClr val="FF0000"/>
                </a:solidFill>
              </a:rPr>
              <a:t>приема </a:t>
            </a:r>
            <a:r>
              <a:rPr lang="ru-RU" dirty="0" smtClean="0">
                <a:solidFill>
                  <a:srgbClr val="FF0000"/>
                </a:solidFill>
              </a:rPr>
              <a:t>в 2012 году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-550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034991"/>
              </p:ext>
            </p:extLst>
          </p:nvPr>
        </p:nvGraphicFramePr>
        <p:xfrm>
          <a:off x="107504" y="2860218"/>
          <a:ext cx="8928992" cy="3888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967"/>
                <a:gridCol w="678425"/>
                <a:gridCol w="4898264"/>
                <a:gridCol w="640648"/>
                <a:gridCol w="792088"/>
                <a:gridCol w="792088"/>
                <a:gridCol w="799512"/>
              </a:tblGrid>
              <a:tr h="255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Ф-т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6000"/>
                      </a:srgbClr>
                    </a:solidFill>
                  </a:tcPr>
                </a:tc>
              </a:tr>
              <a:tr h="275028">
                <a:tc rowSpan="1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КиБ</a:t>
                      </a:r>
                      <a:endParaRPr lang="ru-RU" sz="12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Прикладная математика и 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5729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 безопасность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5729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90303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 автоматизированных систем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5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90305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Информационно-аналитические системы безопасности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5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5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информационных технологий в правоохранительной  сфере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5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вычислительная техника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5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вычислительная техника (сокр.)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5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и эксплуатация автоматизированных систем специального назначения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5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</a:t>
                      </a:r>
                      <a:r>
                        <a:rPr lang="en-US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en-US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ционные системы и технологии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5729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Прикладная 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65729"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Прикладная математика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324739"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0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68730"/>
              </p:ext>
            </p:extLst>
          </p:nvPr>
        </p:nvGraphicFramePr>
        <p:xfrm>
          <a:off x="200656" y="1360942"/>
          <a:ext cx="8742687" cy="2504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897"/>
                <a:gridCol w="845288"/>
                <a:gridCol w="3042158"/>
                <a:gridCol w="934048"/>
                <a:gridCol w="1120858"/>
                <a:gridCol w="1120858"/>
                <a:gridCol w="1195580"/>
              </a:tblGrid>
              <a:tr h="267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Ф-т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</a:tr>
              <a:tr h="42714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Прикладная математика и 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17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Прикладные математика и физика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307168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307168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80100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29159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Ядерные физика и технологии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396692"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141403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Атомные станции: проектирование, эксплуатация и инжиниринг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29159"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91680" y="-550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2208" y="897946"/>
            <a:ext cx="66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FF0000"/>
                </a:solidFill>
              </a:rPr>
              <a:t>Проект контрольных цифр </a:t>
            </a:r>
            <a:r>
              <a:rPr lang="ru-RU" dirty="0">
                <a:solidFill>
                  <a:srgbClr val="FF0000"/>
                </a:solidFill>
              </a:rPr>
              <a:t>приема </a:t>
            </a:r>
            <a:r>
              <a:rPr lang="ru-RU" dirty="0" smtClean="0">
                <a:solidFill>
                  <a:srgbClr val="FF0000"/>
                </a:solidFill>
              </a:rPr>
              <a:t>в 2012 году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17260"/>
              </p:ext>
            </p:extLst>
          </p:nvPr>
        </p:nvGraphicFramePr>
        <p:xfrm>
          <a:off x="215516" y="4149080"/>
          <a:ext cx="8712967" cy="2337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82"/>
                <a:gridCol w="853564"/>
                <a:gridCol w="3040134"/>
                <a:gridCol w="966877"/>
                <a:gridCol w="1117047"/>
                <a:gridCol w="1117047"/>
                <a:gridCol w="1191516"/>
              </a:tblGrid>
              <a:tr h="29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Ф-т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9000"/>
                      </a:srgbClr>
                    </a:solidFill>
                  </a:tcPr>
                </a:tc>
              </a:tr>
              <a:tr h="211898">
                <a:tc rowSpan="6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</a:p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Ядерная энергетика и теплофизика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335371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Ядерные физика и технологии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335371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141401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Ядерные реакторы и материалы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335371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141405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разделения изотопов и ядерное топливо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335371"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150100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Материаловедение и технология материалов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50199"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2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272"/>
              </p:ext>
            </p:extLst>
          </p:nvPr>
        </p:nvGraphicFramePr>
        <p:xfrm>
          <a:off x="89755" y="1327799"/>
          <a:ext cx="8964489" cy="2890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174"/>
                <a:gridCol w="866733"/>
                <a:gridCol w="3157647"/>
                <a:gridCol w="919435"/>
                <a:gridCol w="1149294"/>
                <a:gridCol w="1149294"/>
                <a:gridCol w="1225912"/>
              </a:tblGrid>
              <a:tr h="2867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Ф-т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3000"/>
                      </a:srgbClr>
                    </a:solidFill>
                  </a:tcPr>
                </a:tc>
              </a:tr>
              <a:tr h="202190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Юриспруденция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395740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30901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Правовое обеспечение национальной безопасности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14660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Международные отношения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45986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80100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45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80101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 безопасность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45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45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0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80500</a:t>
                      </a:r>
                      <a:endParaRPr lang="ru-RU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Бизнес-информатика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45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Системный анализ и управление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45986"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Прикладная 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45986"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91680" y="-550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58387"/>
              </p:ext>
            </p:extLst>
          </p:nvPr>
        </p:nvGraphicFramePr>
        <p:xfrm>
          <a:off x="928419" y="4581128"/>
          <a:ext cx="7601582" cy="1847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  <a:gridCol w="1728192"/>
                <a:gridCol w="1368152"/>
                <a:gridCol w="1224136"/>
                <a:gridCol w="1336886"/>
              </a:tblGrid>
              <a:tr h="2153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3000"/>
                      </a:srgbClr>
                    </a:solidFill>
                  </a:tcPr>
                </a:tc>
              </a:tr>
              <a:tr h="167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3275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КиБ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67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84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84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8471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0" marR="9050" marT="90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92208" y="897946"/>
            <a:ext cx="66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FF0000"/>
                </a:solidFill>
              </a:rPr>
              <a:t>Проект контрольных цифр </a:t>
            </a:r>
            <a:r>
              <a:rPr lang="ru-RU" dirty="0">
                <a:solidFill>
                  <a:srgbClr val="FF0000"/>
                </a:solidFill>
              </a:rPr>
              <a:t>приема </a:t>
            </a:r>
            <a:r>
              <a:rPr lang="ru-RU" dirty="0" smtClean="0">
                <a:solidFill>
                  <a:srgbClr val="FF0000"/>
                </a:solidFill>
              </a:rPr>
              <a:t>в 2012 году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776204" y="96551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15664"/>
              </p:ext>
            </p:extLst>
          </p:nvPr>
        </p:nvGraphicFramePr>
        <p:xfrm>
          <a:off x="357840" y="2007273"/>
          <a:ext cx="5182972" cy="4569840"/>
        </p:xfrm>
        <a:graphic>
          <a:graphicData uri="http://schemas.openxmlformats.org/drawingml/2006/table">
            <a:tbl>
              <a:tblPr/>
              <a:tblGrid>
                <a:gridCol w="2664296"/>
                <a:gridCol w="2518676"/>
              </a:tblGrid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Факультеты НИЯУ МИФИ (Москва)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Количество мест в общежитии для приема на 1 курс в 2011 году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Автоматики и Электроники (А)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150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3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Кибернетики и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Информационной безопасности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КиБ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115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Экспериментальной и теоретической физики (Т)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200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Физико-технический факультет (Ф)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195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Факультет управления и экономики высоких технологий (У)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ИТОГО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700</a:t>
                      </a:r>
                    </a:p>
                  </a:txBody>
                  <a:tcPr marL="5824" marR="5824" marT="5824" marB="0" anchor="ctr" horzOverflow="overflow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1716" y="899277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По результатам городского конкурса 2011 года общежитие НИЯУ МИФИ в г. Москве признано лучшим общежитием в городе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MG_4761-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93096"/>
            <a:ext cx="3312170" cy="229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G_4730-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007273"/>
            <a:ext cx="2199721" cy="180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4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NDESIGN_rosAtom.jpg"/>
          <p:cNvPicPr>
            <a:picLocks noChangeAspect="1"/>
          </p:cNvPicPr>
          <p:nvPr/>
        </p:nvPicPr>
        <p:blipFill rotWithShape="1">
          <a:blip r:embed="rId2" cstate="print"/>
          <a:srcRect l="16667" t="14549" r="13194" b="9700"/>
          <a:stretch/>
        </p:blipFill>
        <p:spPr>
          <a:xfrm>
            <a:off x="7899954" y="0"/>
            <a:ext cx="1260094" cy="13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63"/>
            <a:ext cx="920110" cy="112429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68047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ru-RU" kern="0" dirty="0">
                <a:solidFill>
                  <a:srgbClr val="FF0000"/>
                </a:solidFill>
              </a:rPr>
              <a:t>Переход на ФГОС третьего поколения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1680" y="-550"/>
            <a:ext cx="57606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рием в НИЯУ МИФИ в 2012 г.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917" y="11762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Что такое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бакалавриат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42088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Бакалавриат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 — первый уровень </a:t>
            </a:r>
            <a:r>
              <a:rPr lang="ru-RU" b="1" dirty="0">
                <a:solidFill>
                  <a:srgbClr val="FF0000"/>
                </a:solidFill>
              </a:rPr>
              <a:t>высшего образования</a:t>
            </a:r>
            <a:r>
              <a:rPr lang="ru-RU" dirty="0"/>
              <a:t>, который является базовым. Этот уровень высшего образования является  широкопрофильным, имеет </a:t>
            </a:r>
            <a:r>
              <a:rPr lang="ru-RU" i="1" dirty="0"/>
              <a:t>обще</a:t>
            </a:r>
            <a:r>
              <a:rPr lang="ru-RU" dirty="0"/>
              <a:t>научный и </a:t>
            </a:r>
            <a:r>
              <a:rPr lang="ru-RU" i="1" dirty="0"/>
              <a:t>обще</a:t>
            </a:r>
            <a:r>
              <a:rPr lang="ru-RU" dirty="0"/>
              <a:t>профессиональный характер.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Магистратура </a:t>
            </a:r>
            <a:r>
              <a:rPr lang="ru-RU" dirty="0"/>
              <a:t>-  второй уровень двухуровневой системы высшего образования. В магистратуре продолжают обучение выпускники бакалаврских программ и дипломированные специалисты, которые  получают глубокую узкопрофильную  подготовку,  как правило,  для научной или педагогической работы. </a:t>
            </a:r>
            <a:endParaRPr lang="en-US" dirty="0"/>
          </a:p>
          <a:p>
            <a:r>
              <a:rPr lang="ru-RU" b="1" dirty="0" err="1">
                <a:solidFill>
                  <a:srgbClr val="FF0000"/>
                </a:solidFill>
              </a:rPr>
              <a:t>Специалитет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сохраняется по отдельным направлениям подготовки, связанные с безопасностью государства </a:t>
            </a:r>
            <a:r>
              <a:rPr lang="en-US" dirty="0"/>
              <a:t>(</a:t>
            </a:r>
            <a:r>
              <a:rPr lang="ru-RU" dirty="0"/>
              <a:t> ядерно-энергетический комплекс, оборонный комплекс, космос),  медицина.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7361" y="5188147"/>
            <a:ext cx="8820150" cy="646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Нормативные сроки  освоения основных образовательных программ высшего профессионального образования по очной форме </a:t>
            </a:r>
            <a:r>
              <a:rPr lang="ru-RU" dirty="0" smtClean="0">
                <a:solidFill>
                  <a:srgbClr val="0070C0"/>
                </a:solidFill>
              </a:rPr>
              <a:t>обучения</a:t>
            </a:r>
            <a:r>
              <a:rPr lang="ru-RU" dirty="0">
                <a:solidFill>
                  <a:srgbClr val="0070C0"/>
                </a:solidFill>
              </a:rPr>
              <a:t> для получения 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7241" y="5840345"/>
            <a:ext cx="5418566" cy="83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7" rIns="92075" bIns="46037">
            <a:spAutoFit/>
          </a:bodyPr>
          <a:lstStyle/>
          <a:p>
            <a:pPr marL="182563" indent="-182563"/>
            <a:r>
              <a:rPr lang="ru-RU" sz="1600" dirty="0"/>
              <a:t> - </a:t>
            </a:r>
            <a:r>
              <a:rPr lang="ru-RU" sz="1600" b="1" dirty="0" smtClean="0"/>
              <a:t>степени </a:t>
            </a:r>
            <a:r>
              <a:rPr lang="ru-RU" sz="1600" b="1" dirty="0">
                <a:solidFill>
                  <a:srgbClr val="C00000"/>
                </a:solidFill>
              </a:rPr>
              <a:t>"бакалавр" - 4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года;</a:t>
            </a:r>
          </a:p>
          <a:p>
            <a:pPr marL="182563" indent="-182563"/>
            <a:r>
              <a:rPr lang="ru-RU" sz="1600" b="1" dirty="0"/>
              <a:t> - </a:t>
            </a:r>
            <a:r>
              <a:rPr lang="ru-RU" sz="1600" b="1" dirty="0" smtClean="0"/>
              <a:t>квалификации </a:t>
            </a:r>
            <a:r>
              <a:rPr lang="ru-RU" sz="1600" b="1" dirty="0" smtClean="0">
                <a:solidFill>
                  <a:srgbClr val="C00000"/>
                </a:solidFill>
              </a:rPr>
              <a:t>"специалист</a:t>
            </a:r>
            <a:r>
              <a:rPr lang="ru-RU" sz="1600" b="1" dirty="0">
                <a:solidFill>
                  <a:srgbClr val="C00000"/>
                </a:solidFill>
              </a:rPr>
              <a:t>" - не менее 5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лет;</a:t>
            </a:r>
          </a:p>
          <a:p>
            <a:pPr marL="182563" indent="-182563"/>
            <a:r>
              <a:rPr lang="ru-RU" sz="1600" b="1" dirty="0"/>
              <a:t> - </a:t>
            </a:r>
            <a:r>
              <a:rPr lang="ru-RU" sz="1600" b="1" dirty="0" smtClean="0"/>
              <a:t>степени </a:t>
            </a:r>
            <a:r>
              <a:rPr lang="ru-RU" sz="1600" b="1" dirty="0">
                <a:solidFill>
                  <a:srgbClr val="C00000"/>
                </a:solidFill>
              </a:rPr>
              <a:t>"магистр" - 2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года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00192" y="5843001"/>
            <a:ext cx="2592288" cy="83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7" rIns="92075" bIns="46037">
            <a:spAutoFit/>
          </a:bodyPr>
          <a:lstStyle>
            <a:lvl1pPr marL="182563" indent="-1825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ru-RU" sz="1600" b="1" dirty="0">
                <a:solidFill>
                  <a:srgbClr val="C00000"/>
                </a:solidFill>
              </a:rPr>
              <a:t>диплом бакалавра;</a:t>
            </a:r>
          </a:p>
          <a:p>
            <a:pPr marL="0" indent="0" eaLnBrk="1" hangingPunct="1"/>
            <a:r>
              <a:rPr lang="ru-RU" sz="1600" b="1" dirty="0">
                <a:solidFill>
                  <a:srgbClr val="C00000"/>
                </a:solidFill>
              </a:rPr>
              <a:t>диплом специалиста;</a:t>
            </a:r>
          </a:p>
          <a:p>
            <a:pPr marL="0" indent="0" eaLnBrk="1" hangingPunct="1"/>
            <a:r>
              <a:rPr lang="ru-RU" sz="1600" b="1" dirty="0">
                <a:solidFill>
                  <a:srgbClr val="C00000"/>
                </a:solidFill>
              </a:rPr>
              <a:t>диплом магистра.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675926" y="6258819"/>
            <a:ext cx="4802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237241" y="1589891"/>
            <a:ext cx="8615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  <a:t>«…..бакалавр имеет право на занятие должности, для которой квалификационными требованиями предусмотрено высшее профессиональное образование» (Федеральный закон). </a:t>
            </a:r>
          </a:p>
        </p:txBody>
      </p:sp>
    </p:spTree>
    <p:extLst>
      <p:ext uri="{BB962C8B-B14F-4D97-AF65-F5344CB8AC3E}">
        <p14:creationId xmlns:p14="http://schemas.microsoft.com/office/powerpoint/2010/main" val="42154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Слайд по ИТО</Template>
  <TotalTime>1291</TotalTime>
  <Words>2898</Words>
  <Application>Microsoft Office PowerPoint</Application>
  <PresentationFormat>Экран (4:3)</PresentationFormat>
  <Paragraphs>740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Прием в НИЯУ МИФИ в 2012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202</cp:revision>
  <dcterms:modified xsi:type="dcterms:W3CDTF">2012-04-11T13:25:58Z</dcterms:modified>
</cp:coreProperties>
</file>