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avi" ContentType="video/avi"/>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2" r:id="rId2"/>
    <p:sldMasterId id="2147483724" r:id="rId3"/>
    <p:sldMasterId id="2147483736" r:id="rId4"/>
    <p:sldMasterId id="2147483748" r:id="rId5"/>
    <p:sldMasterId id="2147483760" r:id="rId6"/>
    <p:sldMasterId id="2147483774" r:id="rId7"/>
  </p:sldMasterIdLst>
  <p:notesMasterIdLst>
    <p:notesMasterId r:id="rId65"/>
  </p:notesMasterIdLst>
  <p:handoutMasterIdLst>
    <p:handoutMasterId r:id="rId66"/>
  </p:handoutMasterIdLst>
  <p:sldIdLst>
    <p:sldId id="461" r:id="rId8"/>
    <p:sldId id="476" r:id="rId9"/>
    <p:sldId id="474" r:id="rId10"/>
    <p:sldId id="486" r:id="rId11"/>
    <p:sldId id="464" r:id="rId12"/>
    <p:sldId id="477" r:id="rId13"/>
    <p:sldId id="468" r:id="rId14"/>
    <p:sldId id="469" r:id="rId15"/>
    <p:sldId id="470" r:id="rId16"/>
    <p:sldId id="471" r:id="rId17"/>
    <p:sldId id="472" r:id="rId18"/>
    <p:sldId id="473" r:id="rId19"/>
    <p:sldId id="481" r:id="rId20"/>
    <p:sldId id="480" r:id="rId21"/>
    <p:sldId id="482" r:id="rId22"/>
    <p:sldId id="462" r:id="rId23"/>
    <p:sldId id="455" r:id="rId24"/>
    <p:sldId id="483" r:id="rId25"/>
    <p:sldId id="484" r:id="rId26"/>
    <p:sldId id="485" r:id="rId27"/>
    <p:sldId id="498" r:id="rId28"/>
    <p:sldId id="451" r:id="rId29"/>
    <p:sldId id="487" r:id="rId30"/>
    <p:sldId id="488" r:id="rId31"/>
    <p:sldId id="452" r:id="rId32"/>
    <p:sldId id="489" r:id="rId33"/>
    <p:sldId id="453" r:id="rId34"/>
    <p:sldId id="454" r:id="rId35"/>
    <p:sldId id="456" r:id="rId36"/>
    <p:sldId id="495" r:id="rId37"/>
    <p:sldId id="496" r:id="rId38"/>
    <p:sldId id="497" r:id="rId39"/>
    <p:sldId id="460" r:id="rId40"/>
    <p:sldId id="491" r:id="rId41"/>
    <p:sldId id="492" r:id="rId42"/>
    <p:sldId id="493" r:id="rId43"/>
    <p:sldId id="435" r:id="rId44"/>
    <p:sldId id="438" r:id="rId45"/>
    <p:sldId id="426" r:id="rId46"/>
    <p:sldId id="439" r:id="rId47"/>
    <p:sldId id="398" r:id="rId48"/>
    <p:sldId id="410" r:id="rId49"/>
    <p:sldId id="401" r:id="rId50"/>
    <p:sldId id="427" r:id="rId51"/>
    <p:sldId id="440" r:id="rId52"/>
    <p:sldId id="441" r:id="rId53"/>
    <p:sldId id="385" r:id="rId54"/>
    <p:sldId id="382" r:id="rId55"/>
    <p:sldId id="414" r:id="rId56"/>
    <p:sldId id="415" r:id="rId57"/>
    <p:sldId id="436" r:id="rId58"/>
    <p:sldId id="420" r:id="rId59"/>
    <p:sldId id="444" r:id="rId60"/>
    <p:sldId id="424" r:id="rId61"/>
    <p:sldId id="449" r:id="rId62"/>
    <p:sldId id="450" r:id="rId63"/>
    <p:sldId id="393" r:id="rId64"/>
  </p:sldIdLst>
  <p:sldSz cx="9144000" cy="6858000" type="screen4x3"/>
  <p:notesSz cx="6985000" cy="9283700"/>
  <p:defaultTextStyle>
    <a:defPPr>
      <a:defRPr lang="en-US"/>
    </a:defPPr>
    <a:lvl1pPr algn="l" rtl="0" fontAlgn="base">
      <a:spcBef>
        <a:spcPct val="0"/>
      </a:spcBef>
      <a:spcAft>
        <a:spcPct val="0"/>
      </a:spcAft>
      <a:defRPr sz="2000" kern="1200">
        <a:solidFill>
          <a:srgbClr val="000066"/>
        </a:solidFill>
        <a:latin typeface="Comic Sans MS" pitchFamily="66" charset="0"/>
        <a:ea typeface="+mn-ea"/>
        <a:cs typeface="+mn-cs"/>
      </a:defRPr>
    </a:lvl1pPr>
    <a:lvl2pPr marL="457200" algn="l" rtl="0" fontAlgn="base">
      <a:spcBef>
        <a:spcPct val="0"/>
      </a:spcBef>
      <a:spcAft>
        <a:spcPct val="0"/>
      </a:spcAft>
      <a:defRPr sz="2000" kern="1200">
        <a:solidFill>
          <a:srgbClr val="000066"/>
        </a:solidFill>
        <a:latin typeface="Comic Sans MS" pitchFamily="66" charset="0"/>
        <a:ea typeface="+mn-ea"/>
        <a:cs typeface="+mn-cs"/>
      </a:defRPr>
    </a:lvl2pPr>
    <a:lvl3pPr marL="914400" algn="l" rtl="0" fontAlgn="base">
      <a:spcBef>
        <a:spcPct val="0"/>
      </a:spcBef>
      <a:spcAft>
        <a:spcPct val="0"/>
      </a:spcAft>
      <a:defRPr sz="2000" kern="1200">
        <a:solidFill>
          <a:srgbClr val="000066"/>
        </a:solidFill>
        <a:latin typeface="Comic Sans MS" pitchFamily="66" charset="0"/>
        <a:ea typeface="+mn-ea"/>
        <a:cs typeface="+mn-cs"/>
      </a:defRPr>
    </a:lvl3pPr>
    <a:lvl4pPr marL="1371600" algn="l" rtl="0" fontAlgn="base">
      <a:spcBef>
        <a:spcPct val="0"/>
      </a:spcBef>
      <a:spcAft>
        <a:spcPct val="0"/>
      </a:spcAft>
      <a:defRPr sz="2000" kern="1200">
        <a:solidFill>
          <a:srgbClr val="000066"/>
        </a:solidFill>
        <a:latin typeface="Comic Sans MS" pitchFamily="66" charset="0"/>
        <a:ea typeface="+mn-ea"/>
        <a:cs typeface="+mn-cs"/>
      </a:defRPr>
    </a:lvl4pPr>
    <a:lvl5pPr marL="1828800" algn="l" rtl="0" fontAlgn="base">
      <a:spcBef>
        <a:spcPct val="0"/>
      </a:spcBef>
      <a:spcAft>
        <a:spcPct val="0"/>
      </a:spcAft>
      <a:defRPr sz="2000" kern="1200">
        <a:solidFill>
          <a:srgbClr val="000066"/>
        </a:solidFill>
        <a:latin typeface="Comic Sans MS" pitchFamily="66" charset="0"/>
        <a:ea typeface="+mn-ea"/>
        <a:cs typeface="+mn-cs"/>
      </a:defRPr>
    </a:lvl5pPr>
    <a:lvl6pPr marL="2286000" algn="l" defTabSz="914400" rtl="0" eaLnBrk="1" latinLnBrk="0" hangingPunct="1">
      <a:defRPr sz="2000" kern="1200">
        <a:solidFill>
          <a:srgbClr val="000066"/>
        </a:solidFill>
        <a:latin typeface="Comic Sans MS" pitchFamily="66" charset="0"/>
        <a:ea typeface="+mn-ea"/>
        <a:cs typeface="+mn-cs"/>
      </a:defRPr>
    </a:lvl6pPr>
    <a:lvl7pPr marL="2743200" algn="l" defTabSz="914400" rtl="0" eaLnBrk="1" latinLnBrk="0" hangingPunct="1">
      <a:defRPr sz="2000" kern="1200">
        <a:solidFill>
          <a:srgbClr val="000066"/>
        </a:solidFill>
        <a:latin typeface="Comic Sans MS" pitchFamily="66" charset="0"/>
        <a:ea typeface="+mn-ea"/>
        <a:cs typeface="+mn-cs"/>
      </a:defRPr>
    </a:lvl7pPr>
    <a:lvl8pPr marL="3200400" algn="l" defTabSz="914400" rtl="0" eaLnBrk="1" latinLnBrk="0" hangingPunct="1">
      <a:defRPr sz="2000" kern="1200">
        <a:solidFill>
          <a:srgbClr val="000066"/>
        </a:solidFill>
        <a:latin typeface="Comic Sans MS" pitchFamily="66" charset="0"/>
        <a:ea typeface="+mn-ea"/>
        <a:cs typeface="+mn-cs"/>
      </a:defRPr>
    </a:lvl8pPr>
    <a:lvl9pPr marL="3657600" algn="l" defTabSz="914400" rtl="0" eaLnBrk="1" latinLnBrk="0" hangingPunct="1">
      <a:defRPr sz="2000" kern="1200">
        <a:solidFill>
          <a:srgbClr val="000066"/>
        </a:solidFill>
        <a:latin typeface="Comic Sans MS" pitchFamily="66"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stin" initials="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CC"/>
    <a:srgbClr val="660033"/>
    <a:srgbClr val="FF0066"/>
    <a:srgbClr val="EAEAEA"/>
    <a:srgbClr val="DDDDDD"/>
    <a:srgbClr val="F8F8F8"/>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3957" autoAdjust="0"/>
  </p:normalViewPr>
  <p:slideViewPr>
    <p:cSldViewPr snapToGrid="0">
      <p:cViewPr>
        <p:scale>
          <a:sx n="75" d="100"/>
          <a:sy n="75" d="100"/>
        </p:scale>
        <p:origin x="-1998" y="-3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1344" y="-84"/>
      </p:cViewPr>
      <p:guideLst>
        <p:guide orient="horz" pos="2924"/>
        <p:guide pos="2200"/>
      </p:guideLst>
    </p:cSldViewPr>
  </p:notesViewPr>
  <p:gridSpacing cx="75895" cy="75895"/>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s>
</file>

<file path=ppt/activeX/activeX1.xml><?xml version="1.0" encoding="utf-8"?>
<ax:ocx xmlns:ax="http://schemas.microsoft.com/office/2006/activeX" xmlns:r="http://schemas.openxmlformats.org/officeDocument/2006/relationships" ax:classid="{D27CDB6E-AE6D-11CF-96B8-444553540000}" ax:persistence="persistPropertyBag">
  <ax:ocxPr ax:name="_cx" ax:value="19200"/>
  <ax:ocxPr ax:name="_cy" ax:value="16197"/>
  <ax:ocxPr ax:name="FlashVars" ax:value=""/>
  <ax:ocxPr ax:name="Movie" ax:value="http://research.physics.illinois.edu/QI/Photonics/movies/bb84.swf"/>
  <ax:ocxPr ax:name="Src" ax:value="http://research.physics.illinois.edu/QI/Photonics/movies/bb84.swf"/>
  <ax:ocxPr ax:name="WMode" ax:value="Window"/>
  <ax:ocxPr ax:name="Play" ax:value="-1"/>
  <ax:ocxPr ax:name="Loop" ax:value="-1"/>
  <ax:ocxPr ax:name="Quality" ax:value="High"/>
  <ax:ocxPr ax:name="SAlign" ax:value=""/>
  <ax:ocxPr ax:name="Menu" ax:value="-1"/>
  <ax:ocxPr ax:name="Base" ax:value=""/>
  <ax:ocxPr ax:name="AllowScriptAccess" ax:value=""/>
  <ax:ocxPr ax:name="Scale" ax:value="ShowAll"/>
  <ax:ocxPr ax:name="DeviceFont" ax:value="0"/>
  <ax:ocxPr ax:name="EmbedMovie" ax:value="-1"/>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bwMode="auto">
          <a:xfrm>
            <a:off x="0" y="0"/>
            <a:ext cx="30273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Arial" pitchFamily="34" charset="0"/>
              </a:defRPr>
            </a:lvl1pPr>
          </a:lstStyle>
          <a:p>
            <a:pPr>
              <a:defRPr/>
            </a:pPr>
            <a:endParaRPr lang="en-US"/>
          </a:p>
        </p:txBody>
      </p:sp>
      <p:sp>
        <p:nvSpPr>
          <p:cNvPr id="210947" name="Rectangle 3"/>
          <p:cNvSpPr>
            <a:spLocks noGrp="1" noChangeArrowheads="1"/>
          </p:cNvSpPr>
          <p:nvPr>
            <p:ph type="dt" sz="quarter" idx="1"/>
          </p:nvPr>
        </p:nvSpPr>
        <p:spPr bwMode="auto">
          <a:xfrm>
            <a:off x="3956050" y="0"/>
            <a:ext cx="30273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pitchFamily="34" charset="0"/>
              </a:defRPr>
            </a:lvl1pPr>
          </a:lstStyle>
          <a:p>
            <a:pPr>
              <a:defRPr/>
            </a:pPr>
            <a:endParaRPr lang="en-US"/>
          </a:p>
        </p:txBody>
      </p:sp>
      <p:sp>
        <p:nvSpPr>
          <p:cNvPr id="210949" name="Rectangle 5"/>
          <p:cNvSpPr>
            <a:spLocks noGrp="1" noChangeArrowheads="1"/>
          </p:cNvSpPr>
          <p:nvPr>
            <p:ph type="sldNum" sz="quarter" idx="3"/>
          </p:nvPr>
        </p:nvSpPr>
        <p:spPr bwMode="auto">
          <a:xfrm>
            <a:off x="3956050" y="8818563"/>
            <a:ext cx="30273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itchFamily="34" charset="0"/>
              </a:defRPr>
            </a:lvl1pPr>
          </a:lstStyle>
          <a:p>
            <a:pPr>
              <a:defRPr/>
            </a:pPr>
            <a:fld id="{33A8DAFC-3A67-496D-B18B-5F7ADF75029C}" type="slidenum">
              <a:rPr lang="en-US"/>
              <a:pPr>
                <a:defRPr/>
              </a:pPr>
              <a:t>‹#›</a:t>
            </a:fld>
            <a:endParaRPr lang="en-US"/>
          </a:p>
        </p:txBody>
      </p:sp>
    </p:spTree>
    <p:extLst>
      <p:ext uri="{BB962C8B-B14F-4D97-AF65-F5344CB8AC3E}">
        <p14:creationId xmlns:p14="http://schemas.microsoft.com/office/powerpoint/2010/main" val="2216596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273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3" tIns="46477" rIns="92953" bIns="46477" numCol="1" anchor="t" anchorCtr="0" compatLnSpc="1">
            <a:prstTxWarp prst="textNoShape">
              <a:avLst/>
            </a:prstTxWarp>
          </a:bodyPr>
          <a:lstStyle>
            <a:lvl1pPr defTabSz="930275">
              <a:defRPr sz="1200">
                <a:solidFill>
                  <a:schemeClr val="tx1"/>
                </a:solidFill>
                <a:latin typeface="Arial" pitchFamily="34" charset="0"/>
              </a:defRPr>
            </a:lvl1pPr>
          </a:lstStyle>
          <a:p>
            <a:pPr>
              <a:defRPr/>
            </a:pPr>
            <a:endParaRPr lang="en-US"/>
          </a:p>
        </p:txBody>
      </p:sp>
      <p:sp>
        <p:nvSpPr>
          <p:cNvPr id="4099" name="Rectangle 3"/>
          <p:cNvSpPr>
            <a:spLocks noGrp="1" noChangeArrowheads="1"/>
          </p:cNvSpPr>
          <p:nvPr>
            <p:ph type="dt" idx="1"/>
          </p:nvPr>
        </p:nvSpPr>
        <p:spPr bwMode="auto">
          <a:xfrm>
            <a:off x="3956050" y="0"/>
            <a:ext cx="30273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3" tIns="46477" rIns="92953" bIns="46477" numCol="1" anchor="t" anchorCtr="0" compatLnSpc="1">
            <a:prstTxWarp prst="textNoShape">
              <a:avLst/>
            </a:prstTxWarp>
          </a:bodyPr>
          <a:lstStyle>
            <a:lvl1pPr algn="r" defTabSz="930275">
              <a:defRPr sz="1200">
                <a:solidFill>
                  <a:schemeClr val="tx1"/>
                </a:solidFill>
                <a:latin typeface="Arial" pitchFamily="34" charset="0"/>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71575" y="695325"/>
            <a:ext cx="4641850" cy="34813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98500" y="4410075"/>
            <a:ext cx="55880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3" tIns="46477" rIns="92953" bIns="4647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3" name="Rectangle 7"/>
          <p:cNvSpPr>
            <a:spLocks noGrp="1" noChangeArrowheads="1"/>
          </p:cNvSpPr>
          <p:nvPr>
            <p:ph type="sldNum" sz="quarter" idx="5"/>
          </p:nvPr>
        </p:nvSpPr>
        <p:spPr bwMode="auto">
          <a:xfrm>
            <a:off x="3956050" y="8816975"/>
            <a:ext cx="30273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3" tIns="46477" rIns="92953" bIns="46477" numCol="1" anchor="b" anchorCtr="0" compatLnSpc="1">
            <a:prstTxWarp prst="textNoShape">
              <a:avLst/>
            </a:prstTxWarp>
          </a:bodyPr>
          <a:lstStyle>
            <a:lvl1pPr algn="r" defTabSz="930275">
              <a:defRPr sz="1200">
                <a:solidFill>
                  <a:schemeClr val="tx1"/>
                </a:solidFill>
                <a:latin typeface="Arial" pitchFamily="34" charset="0"/>
              </a:defRPr>
            </a:lvl1pPr>
          </a:lstStyle>
          <a:p>
            <a:pPr>
              <a:defRPr/>
            </a:pPr>
            <a:fld id="{E5AE9E6D-31CF-47A2-AF1F-63085C7D0AC1}" type="slidenum">
              <a:rPr lang="en-US"/>
              <a:pPr>
                <a:defRPr/>
              </a:pPr>
              <a:t>‹#›</a:t>
            </a:fld>
            <a:endParaRPr lang="en-US"/>
          </a:p>
        </p:txBody>
      </p:sp>
    </p:spTree>
    <p:extLst>
      <p:ext uri="{BB962C8B-B14F-4D97-AF65-F5344CB8AC3E}">
        <p14:creationId xmlns:p14="http://schemas.microsoft.com/office/powerpoint/2010/main" val="29269718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30275" eaLnBrk="0" hangingPunct="0">
              <a:defRPr sz="2000">
                <a:solidFill>
                  <a:srgbClr val="000066"/>
                </a:solidFill>
                <a:latin typeface="Comic Sans MS" pitchFamily="66" charset="0"/>
              </a:defRPr>
            </a:lvl1pPr>
            <a:lvl2pPr marL="742950" indent="-285750" defTabSz="930275" eaLnBrk="0" hangingPunct="0">
              <a:defRPr sz="2000">
                <a:solidFill>
                  <a:srgbClr val="000066"/>
                </a:solidFill>
                <a:latin typeface="Comic Sans MS" pitchFamily="66" charset="0"/>
              </a:defRPr>
            </a:lvl2pPr>
            <a:lvl3pPr marL="1143000" indent="-228600" defTabSz="930275" eaLnBrk="0" hangingPunct="0">
              <a:defRPr sz="2000">
                <a:solidFill>
                  <a:srgbClr val="000066"/>
                </a:solidFill>
                <a:latin typeface="Comic Sans MS" pitchFamily="66" charset="0"/>
              </a:defRPr>
            </a:lvl3pPr>
            <a:lvl4pPr marL="1600200" indent="-228600" defTabSz="930275" eaLnBrk="0" hangingPunct="0">
              <a:defRPr sz="2000">
                <a:solidFill>
                  <a:srgbClr val="000066"/>
                </a:solidFill>
                <a:latin typeface="Comic Sans MS" pitchFamily="66" charset="0"/>
              </a:defRPr>
            </a:lvl4pPr>
            <a:lvl5pPr marL="2057400" indent="-228600" defTabSz="930275" eaLnBrk="0" hangingPunct="0">
              <a:defRPr sz="2000">
                <a:solidFill>
                  <a:srgbClr val="000066"/>
                </a:solidFill>
                <a:latin typeface="Comic Sans MS" pitchFamily="66" charset="0"/>
              </a:defRPr>
            </a:lvl5pPr>
            <a:lvl6pPr marL="2514600" indent="-228600" defTabSz="930275" eaLnBrk="0" fontAlgn="base" hangingPunct="0">
              <a:spcBef>
                <a:spcPct val="0"/>
              </a:spcBef>
              <a:spcAft>
                <a:spcPct val="0"/>
              </a:spcAft>
              <a:defRPr sz="2000">
                <a:solidFill>
                  <a:srgbClr val="000066"/>
                </a:solidFill>
                <a:latin typeface="Comic Sans MS" pitchFamily="66" charset="0"/>
              </a:defRPr>
            </a:lvl6pPr>
            <a:lvl7pPr marL="2971800" indent="-228600" defTabSz="930275" eaLnBrk="0" fontAlgn="base" hangingPunct="0">
              <a:spcBef>
                <a:spcPct val="0"/>
              </a:spcBef>
              <a:spcAft>
                <a:spcPct val="0"/>
              </a:spcAft>
              <a:defRPr sz="2000">
                <a:solidFill>
                  <a:srgbClr val="000066"/>
                </a:solidFill>
                <a:latin typeface="Comic Sans MS" pitchFamily="66" charset="0"/>
              </a:defRPr>
            </a:lvl7pPr>
            <a:lvl8pPr marL="3429000" indent="-228600" defTabSz="930275" eaLnBrk="0" fontAlgn="base" hangingPunct="0">
              <a:spcBef>
                <a:spcPct val="0"/>
              </a:spcBef>
              <a:spcAft>
                <a:spcPct val="0"/>
              </a:spcAft>
              <a:defRPr sz="2000">
                <a:solidFill>
                  <a:srgbClr val="000066"/>
                </a:solidFill>
                <a:latin typeface="Comic Sans MS" pitchFamily="66" charset="0"/>
              </a:defRPr>
            </a:lvl8pPr>
            <a:lvl9pPr marL="3886200" indent="-228600" defTabSz="930275" eaLnBrk="0" fontAlgn="base" hangingPunct="0">
              <a:spcBef>
                <a:spcPct val="0"/>
              </a:spcBef>
              <a:spcAft>
                <a:spcPct val="0"/>
              </a:spcAft>
              <a:defRPr sz="2000">
                <a:solidFill>
                  <a:srgbClr val="000066"/>
                </a:solidFill>
                <a:latin typeface="Comic Sans MS" pitchFamily="66" charset="0"/>
              </a:defRPr>
            </a:lvl9pPr>
          </a:lstStyle>
          <a:p>
            <a:pPr eaLnBrk="1" hangingPunct="1"/>
            <a:fld id="{975BC1DB-751B-467C-9F82-30F0E3A9D914}" type="slidenum">
              <a:rPr lang="en-US" sz="1200" smtClean="0">
                <a:solidFill>
                  <a:schemeClr val="tx1"/>
                </a:solidFill>
                <a:latin typeface="Arial" charset="0"/>
              </a:rPr>
              <a:pPr eaLnBrk="1" hangingPunct="1"/>
              <a:t>1</a:t>
            </a:fld>
            <a:endParaRPr lang="en-US" sz="1200" smtClean="0">
              <a:solidFill>
                <a:schemeClr val="tx1"/>
              </a:solidFill>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defTabSz="928229">
              <a:defRPr sz="2400">
                <a:solidFill>
                  <a:schemeClr val="tx1"/>
                </a:solidFill>
                <a:latin typeface="Symbol" pitchFamily="18" charset="2"/>
              </a:defRPr>
            </a:lvl1pPr>
            <a:lvl2pPr marL="755866" indent="-290961" defTabSz="928229">
              <a:defRPr sz="2400">
                <a:solidFill>
                  <a:schemeClr val="tx1"/>
                </a:solidFill>
                <a:latin typeface="Symbol" pitchFamily="18" charset="2"/>
              </a:defRPr>
            </a:lvl2pPr>
            <a:lvl3pPr marL="1163843" indent="-232453" defTabSz="928229">
              <a:defRPr sz="2400">
                <a:solidFill>
                  <a:schemeClr val="tx1"/>
                </a:solidFill>
                <a:latin typeface="Symbol" pitchFamily="18" charset="2"/>
              </a:defRPr>
            </a:lvl3pPr>
            <a:lvl4pPr marL="1628748" indent="-232453" defTabSz="928229">
              <a:defRPr sz="2400">
                <a:solidFill>
                  <a:schemeClr val="tx1"/>
                </a:solidFill>
                <a:latin typeface="Symbol" pitchFamily="18" charset="2"/>
              </a:defRPr>
            </a:lvl4pPr>
            <a:lvl5pPr marL="2093653" indent="-232453" defTabSz="928229">
              <a:defRPr sz="2400">
                <a:solidFill>
                  <a:schemeClr val="tx1"/>
                </a:solidFill>
                <a:latin typeface="Symbol" pitchFamily="18" charset="2"/>
              </a:defRPr>
            </a:lvl5pPr>
            <a:lvl6pPr marL="2549070" indent="-232453" defTabSz="928229" eaLnBrk="0" fontAlgn="base" hangingPunct="0">
              <a:spcBef>
                <a:spcPct val="0"/>
              </a:spcBef>
              <a:spcAft>
                <a:spcPct val="0"/>
              </a:spcAft>
              <a:defRPr sz="2400">
                <a:solidFill>
                  <a:schemeClr val="tx1"/>
                </a:solidFill>
                <a:latin typeface="Symbol" pitchFamily="18" charset="2"/>
              </a:defRPr>
            </a:lvl6pPr>
            <a:lvl7pPr marL="3004487" indent="-232453" defTabSz="928229" eaLnBrk="0" fontAlgn="base" hangingPunct="0">
              <a:spcBef>
                <a:spcPct val="0"/>
              </a:spcBef>
              <a:spcAft>
                <a:spcPct val="0"/>
              </a:spcAft>
              <a:defRPr sz="2400">
                <a:solidFill>
                  <a:schemeClr val="tx1"/>
                </a:solidFill>
                <a:latin typeface="Symbol" pitchFamily="18" charset="2"/>
              </a:defRPr>
            </a:lvl7pPr>
            <a:lvl8pPr marL="3459904" indent="-232453" defTabSz="928229" eaLnBrk="0" fontAlgn="base" hangingPunct="0">
              <a:spcBef>
                <a:spcPct val="0"/>
              </a:spcBef>
              <a:spcAft>
                <a:spcPct val="0"/>
              </a:spcAft>
              <a:defRPr sz="2400">
                <a:solidFill>
                  <a:schemeClr val="tx1"/>
                </a:solidFill>
                <a:latin typeface="Symbol" pitchFamily="18" charset="2"/>
              </a:defRPr>
            </a:lvl8pPr>
            <a:lvl9pPr marL="3915320" indent="-232453" defTabSz="928229" eaLnBrk="0" fontAlgn="base" hangingPunct="0">
              <a:spcBef>
                <a:spcPct val="0"/>
              </a:spcBef>
              <a:spcAft>
                <a:spcPct val="0"/>
              </a:spcAft>
              <a:defRPr sz="2400">
                <a:solidFill>
                  <a:schemeClr val="tx1"/>
                </a:solidFill>
                <a:latin typeface="Symbol" pitchFamily="18" charset="2"/>
              </a:defRPr>
            </a:lvl9pPr>
          </a:lstStyle>
          <a:p>
            <a:fld id="{F2A7E91C-3571-4B36-83B8-8E720A4AD518}" type="slidenum">
              <a:rPr lang="en-US" altLang="en-US" sz="1200">
                <a:latin typeface="Times New Roman" pitchFamily="18" charset="0"/>
              </a:rPr>
              <a:pPr/>
              <a:t>36</a:t>
            </a:fld>
            <a:endParaRPr lang="en-US" altLang="en-US" sz="1200">
              <a:latin typeface="Times New Roman" pitchFamily="18" charset="0"/>
            </a:endParaRPr>
          </a:p>
        </p:txBody>
      </p:sp>
      <p:sp>
        <p:nvSpPr>
          <p:cNvPr id="95235" name="Rectangle 2"/>
          <p:cNvSpPr>
            <a:spLocks noRo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Talk about laser stats? 76 MHz  repetition rate, ~6 ps pulsed-laser excitation at 532 nm, cw  514 nm argon ion laser, cw 975 nm diode laser, and cw 633 nm He-Ne laser.</a:t>
            </a:r>
          </a:p>
        </p:txBody>
      </p:sp>
      <p:sp>
        <p:nvSpPr>
          <p:cNvPr id="235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5283" indent="-290493">
              <a:defRPr>
                <a:solidFill>
                  <a:schemeClr val="tx1"/>
                </a:solidFill>
                <a:latin typeface="Calibri" pitchFamily="34" charset="0"/>
              </a:defRPr>
            </a:lvl2pPr>
            <a:lvl3pPr marL="1161974" indent="-232395">
              <a:defRPr>
                <a:solidFill>
                  <a:schemeClr val="tx1"/>
                </a:solidFill>
                <a:latin typeface="Calibri" pitchFamily="34" charset="0"/>
              </a:defRPr>
            </a:lvl3pPr>
            <a:lvl4pPr marL="1626763" indent="-232395">
              <a:defRPr>
                <a:solidFill>
                  <a:schemeClr val="tx1"/>
                </a:solidFill>
                <a:latin typeface="Calibri" pitchFamily="34" charset="0"/>
              </a:defRPr>
            </a:lvl4pPr>
            <a:lvl5pPr marL="2091553" indent="-232395">
              <a:defRPr>
                <a:solidFill>
                  <a:schemeClr val="tx1"/>
                </a:solidFill>
                <a:latin typeface="Calibri" pitchFamily="34" charset="0"/>
              </a:defRPr>
            </a:lvl5pPr>
            <a:lvl6pPr marL="2556342" indent="-232395" fontAlgn="base">
              <a:spcBef>
                <a:spcPct val="0"/>
              </a:spcBef>
              <a:spcAft>
                <a:spcPct val="0"/>
              </a:spcAft>
              <a:defRPr>
                <a:solidFill>
                  <a:schemeClr val="tx1"/>
                </a:solidFill>
                <a:latin typeface="Calibri" pitchFamily="34" charset="0"/>
              </a:defRPr>
            </a:lvl6pPr>
            <a:lvl7pPr marL="3021132" indent="-232395" fontAlgn="base">
              <a:spcBef>
                <a:spcPct val="0"/>
              </a:spcBef>
              <a:spcAft>
                <a:spcPct val="0"/>
              </a:spcAft>
              <a:defRPr>
                <a:solidFill>
                  <a:schemeClr val="tx1"/>
                </a:solidFill>
                <a:latin typeface="Calibri" pitchFamily="34" charset="0"/>
              </a:defRPr>
            </a:lvl7pPr>
            <a:lvl8pPr marL="3485921" indent="-232395" fontAlgn="base">
              <a:spcBef>
                <a:spcPct val="0"/>
              </a:spcBef>
              <a:spcAft>
                <a:spcPct val="0"/>
              </a:spcAft>
              <a:defRPr>
                <a:solidFill>
                  <a:schemeClr val="tx1"/>
                </a:solidFill>
                <a:latin typeface="Calibri" pitchFamily="34" charset="0"/>
              </a:defRPr>
            </a:lvl8pPr>
            <a:lvl9pPr marL="3950711" indent="-232395" fontAlgn="base">
              <a:spcBef>
                <a:spcPct val="0"/>
              </a:spcBef>
              <a:spcAft>
                <a:spcPct val="0"/>
              </a:spcAft>
              <a:defRPr>
                <a:solidFill>
                  <a:schemeClr val="tx1"/>
                </a:solidFill>
                <a:latin typeface="Calibri" pitchFamily="34" charset="0"/>
              </a:defRPr>
            </a:lvl9pPr>
          </a:lstStyle>
          <a:p>
            <a:pPr>
              <a:defRPr/>
            </a:pPr>
            <a:fld id="{737B45B1-6B80-40C5-9DB5-5867E0620356}" type="slidenum">
              <a:rPr lang="en-US" smtClean="0">
                <a:solidFill>
                  <a:prstClr val="black"/>
                </a:solidFill>
              </a:rPr>
              <a:pPr>
                <a:defRPr/>
              </a:pPr>
              <a:t>38</a:t>
            </a:fld>
            <a:endParaRPr lang="en-US"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Elaboration of left figure should include mentioning the CLC refers to chiral molecules that form a helical structure, and planar alignment leaves a well ordered and periodic structure, which is why you get a chiral photonic bandgap.</a:t>
            </a:r>
          </a:p>
        </p:txBody>
      </p:sp>
      <p:sp>
        <p:nvSpPr>
          <p:cNvPr id="194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5283" indent="-290493">
              <a:defRPr>
                <a:solidFill>
                  <a:schemeClr val="tx1"/>
                </a:solidFill>
                <a:latin typeface="Calibri" pitchFamily="34" charset="0"/>
              </a:defRPr>
            </a:lvl2pPr>
            <a:lvl3pPr marL="1161974" indent="-232395">
              <a:defRPr>
                <a:solidFill>
                  <a:schemeClr val="tx1"/>
                </a:solidFill>
                <a:latin typeface="Calibri" pitchFamily="34" charset="0"/>
              </a:defRPr>
            </a:lvl3pPr>
            <a:lvl4pPr marL="1626763" indent="-232395">
              <a:defRPr>
                <a:solidFill>
                  <a:schemeClr val="tx1"/>
                </a:solidFill>
                <a:latin typeface="Calibri" pitchFamily="34" charset="0"/>
              </a:defRPr>
            </a:lvl4pPr>
            <a:lvl5pPr marL="2091553" indent="-232395">
              <a:defRPr>
                <a:solidFill>
                  <a:schemeClr val="tx1"/>
                </a:solidFill>
                <a:latin typeface="Calibri" pitchFamily="34" charset="0"/>
              </a:defRPr>
            </a:lvl5pPr>
            <a:lvl6pPr marL="2556342" indent="-232395" fontAlgn="base">
              <a:spcBef>
                <a:spcPct val="0"/>
              </a:spcBef>
              <a:spcAft>
                <a:spcPct val="0"/>
              </a:spcAft>
              <a:defRPr>
                <a:solidFill>
                  <a:schemeClr val="tx1"/>
                </a:solidFill>
                <a:latin typeface="Calibri" pitchFamily="34" charset="0"/>
              </a:defRPr>
            </a:lvl6pPr>
            <a:lvl7pPr marL="3021132" indent="-232395" fontAlgn="base">
              <a:spcBef>
                <a:spcPct val="0"/>
              </a:spcBef>
              <a:spcAft>
                <a:spcPct val="0"/>
              </a:spcAft>
              <a:defRPr>
                <a:solidFill>
                  <a:schemeClr val="tx1"/>
                </a:solidFill>
                <a:latin typeface="Calibri" pitchFamily="34" charset="0"/>
              </a:defRPr>
            </a:lvl7pPr>
            <a:lvl8pPr marL="3485921" indent="-232395" fontAlgn="base">
              <a:spcBef>
                <a:spcPct val="0"/>
              </a:spcBef>
              <a:spcAft>
                <a:spcPct val="0"/>
              </a:spcAft>
              <a:defRPr>
                <a:solidFill>
                  <a:schemeClr val="tx1"/>
                </a:solidFill>
                <a:latin typeface="Calibri" pitchFamily="34" charset="0"/>
              </a:defRPr>
            </a:lvl8pPr>
            <a:lvl9pPr marL="3950711" indent="-23239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1F28F01-4977-4AFB-A036-0C84A0647096}" type="slidenum">
              <a:rPr lang="en-US" smtClean="0"/>
              <a:pPr fontAlgn="base">
                <a:spcBef>
                  <a:spcPct val="0"/>
                </a:spcBef>
                <a:spcAft>
                  <a:spcPct val="0"/>
                </a:spcAft>
                <a:defRPr/>
              </a:pPr>
              <a:t>39</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Mention that top right figure has samples with different </a:t>
            </a:r>
            <a:r>
              <a:rPr lang="en-US" dirty="0" err="1" smtClean="0"/>
              <a:t>stopbands</a:t>
            </a:r>
            <a:r>
              <a:rPr lang="en-US" dirty="0" smtClean="0"/>
              <a:t>.  In top right figure, left 2 samples are monomeric, and rest are oligomeric.  Bottom left figure is dye based.  Bottom right figure is quantum dots in monomeric CLC.  Give better context for talking about CLC laser. Make</a:t>
            </a:r>
            <a:r>
              <a:rPr lang="en-US" baseline="0" dirty="0" smtClean="0"/>
              <a:t> sure to mention important of polarized SPS.</a:t>
            </a:r>
            <a:endParaRPr lang="en-US" dirty="0" smtClean="0"/>
          </a:p>
        </p:txBody>
      </p:sp>
      <p:sp>
        <p:nvSpPr>
          <p:cNvPr id="4" name="Slide Number Placeholder 3"/>
          <p:cNvSpPr>
            <a:spLocks noGrp="1"/>
          </p:cNvSpPr>
          <p:nvPr>
            <p:ph type="sldNum" sz="quarter" idx="5"/>
          </p:nvPr>
        </p:nvSpPr>
        <p:spPr/>
        <p:txBody>
          <a:bodyPr/>
          <a:lstStyle/>
          <a:p>
            <a:pPr>
              <a:defRPr/>
            </a:pPr>
            <a:fld id="{32A9AB59-2509-4813-B742-D2F7587538D7}" type="slidenum">
              <a:rPr lang="en-US" smtClean="0">
                <a:solidFill>
                  <a:prstClr val="black"/>
                </a:solidFill>
              </a:rPr>
              <a:pPr>
                <a:defRPr/>
              </a:pPr>
              <a:t>41</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SPS efficiency?</a:t>
            </a:r>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5283" indent="-290493">
              <a:defRPr>
                <a:solidFill>
                  <a:schemeClr val="tx1"/>
                </a:solidFill>
                <a:latin typeface="Calibri" pitchFamily="34" charset="0"/>
              </a:defRPr>
            </a:lvl2pPr>
            <a:lvl3pPr marL="1161974" indent="-232395">
              <a:defRPr>
                <a:solidFill>
                  <a:schemeClr val="tx1"/>
                </a:solidFill>
                <a:latin typeface="Calibri" pitchFamily="34" charset="0"/>
              </a:defRPr>
            </a:lvl3pPr>
            <a:lvl4pPr marL="1626763" indent="-232395">
              <a:defRPr>
                <a:solidFill>
                  <a:schemeClr val="tx1"/>
                </a:solidFill>
                <a:latin typeface="Calibri" pitchFamily="34" charset="0"/>
              </a:defRPr>
            </a:lvl4pPr>
            <a:lvl5pPr marL="2091553" indent="-232395">
              <a:defRPr>
                <a:solidFill>
                  <a:schemeClr val="tx1"/>
                </a:solidFill>
                <a:latin typeface="Calibri" pitchFamily="34" charset="0"/>
              </a:defRPr>
            </a:lvl5pPr>
            <a:lvl6pPr marL="2556342" indent="-232395" fontAlgn="base">
              <a:spcBef>
                <a:spcPct val="0"/>
              </a:spcBef>
              <a:spcAft>
                <a:spcPct val="0"/>
              </a:spcAft>
              <a:defRPr>
                <a:solidFill>
                  <a:schemeClr val="tx1"/>
                </a:solidFill>
                <a:latin typeface="Calibri" pitchFamily="34" charset="0"/>
              </a:defRPr>
            </a:lvl6pPr>
            <a:lvl7pPr marL="3021132" indent="-232395" fontAlgn="base">
              <a:spcBef>
                <a:spcPct val="0"/>
              </a:spcBef>
              <a:spcAft>
                <a:spcPct val="0"/>
              </a:spcAft>
              <a:defRPr>
                <a:solidFill>
                  <a:schemeClr val="tx1"/>
                </a:solidFill>
                <a:latin typeface="Calibri" pitchFamily="34" charset="0"/>
              </a:defRPr>
            </a:lvl7pPr>
            <a:lvl8pPr marL="3485921" indent="-232395" fontAlgn="base">
              <a:spcBef>
                <a:spcPct val="0"/>
              </a:spcBef>
              <a:spcAft>
                <a:spcPct val="0"/>
              </a:spcAft>
              <a:defRPr>
                <a:solidFill>
                  <a:schemeClr val="tx1"/>
                </a:solidFill>
                <a:latin typeface="Calibri" pitchFamily="34" charset="0"/>
              </a:defRPr>
            </a:lvl8pPr>
            <a:lvl9pPr marL="3950711" indent="-232395" fontAlgn="base">
              <a:spcBef>
                <a:spcPct val="0"/>
              </a:spcBef>
              <a:spcAft>
                <a:spcPct val="0"/>
              </a:spcAft>
              <a:defRPr>
                <a:solidFill>
                  <a:schemeClr val="tx1"/>
                </a:solidFill>
                <a:latin typeface="Calibri" pitchFamily="34" charset="0"/>
              </a:defRPr>
            </a:lvl9pPr>
          </a:lstStyle>
          <a:p>
            <a:pPr>
              <a:defRPr/>
            </a:pPr>
            <a:fld id="{40CF3CD6-1ED5-44A9-AD9B-4BA01C52A05E}" type="slidenum">
              <a:rPr lang="en-US" smtClean="0">
                <a:solidFill>
                  <a:prstClr val="black"/>
                </a:solidFill>
              </a:rPr>
              <a:pPr>
                <a:defRPr/>
              </a:pPr>
              <a:t>43</a:t>
            </a:fld>
            <a:endParaRPr lang="en-US" smtClean="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30275" eaLnBrk="0" hangingPunct="0">
              <a:defRPr sz="2000">
                <a:solidFill>
                  <a:srgbClr val="000066"/>
                </a:solidFill>
                <a:latin typeface="Comic Sans MS" pitchFamily="66" charset="0"/>
              </a:defRPr>
            </a:lvl1pPr>
            <a:lvl2pPr marL="742950" indent="-285750" defTabSz="930275" eaLnBrk="0" hangingPunct="0">
              <a:defRPr sz="2000">
                <a:solidFill>
                  <a:srgbClr val="000066"/>
                </a:solidFill>
                <a:latin typeface="Comic Sans MS" pitchFamily="66" charset="0"/>
              </a:defRPr>
            </a:lvl2pPr>
            <a:lvl3pPr marL="1143000" indent="-228600" defTabSz="930275" eaLnBrk="0" hangingPunct="0">
              <a:defRPr sz="2000">
                <a:solidFill>
                  <a:srgbClr val="000066"/>
                </a:solidFill>
                <a:latin typeface="Comic Sans MS" pitchFamily="66" charset="0"/>
              </a:defRPr>
            </a:lvl3pPr>
            <a:lvl4pPr marL="1600200" indent="-228600" defTabSz="930275" eaLnBrk="0" hangingPunct="0">
              <a:defRPr sz="2000">
                <a:solidFill>
                  <a:srgbClr val="000066"/>
                </a:solidFill>
                <a:latin typeface="Comic Sans MS" pitchFamily="66" charset="0"/>
              </a:defRPr>
            </a:lvl4pPr>
            <a:lvl5pPr marL="2057400" indent="-228600" defTabSz="930275" eaLnBrk="0" hangingPunct="0">
              <a:defRPr sz="2000">
                <a:solidFill>
                  <a:srgbClr val="000066"/>
                </a:solidFill>
                <a:latin typeface="Comic Sans MS" pitchFamily="66" charset="0"/>
              </a:defRPr>
            </a:lvl5pPr>
            <a:lvl6pPr marL="2514600" indent="-228600" defTabSz="930275" eaLnBrk="0" fontAlgn="base" hangingPunct="0">
              <a:spcBef>
                <a:spcPct val="0"/>
              </a:spcBef>
              <a:spcAft>
                <a:spcPct val="0"/>
              </a:spcAft>
              <a:defRPr sz="2000">
                <a:solidFill>
                  <a:srgbClr val="000066"/>
                </a:solidFill>
                <a:latin typeface="Comic Sans MS" pitchFamily="66" charset="0"/>
              </a:defRPr>
            </a:lvl6pPr>
            <a:lvl7pPr marL="2971800" indent="-228600" defTabSz="930275" eaLnBrk="0" fontAlgn="base" hangingPunct="0">
              <a:spcBef>
                <a:spcPct val="0"/>
              </a:spcBef>
              <a:spcAft>
                <a:spcPct val="0"/>
              </a:spcAft>
              <a:defRPr sz="2000">
                <a:solidFill>
                  <a:srgbClr val="000066"/>
                </a:solidFill>
                <a:latin typeface="Comic Sans MS" pitchFamily="66" charset="0"/>
              </a:defRPr>
            </a:lvl7pPr>
            <a:lvl8pPr marL="3429000" indent="-228600" defTabSz="930275" eaLnBrk="0" fontAlgn="base" hangingPunct="0">
              <a:spcBef>
                <a:spcPct val="0"/>
              </a:spcBef>
              <a:spcAft>
                <a:spcPct val="0"/>
              </a:spcAft>
              <a:defRPr sz="2000">
                <a:solidFill>
                  <a:srgbClr val="000066"/>
                </a:solidFill>
                <a:latin typeface="Comic Sans MS" pitchFamily="66" charset="0"/>
              </a:defRPr>
            </a:lvl8pPr>
            <a:lvl9pPr marL="3886200" indent="-228600" defTabSz="930275" eaLnBrk="0" fontAlgn="base" hangingPunct="0">
              <a:spcBef>
                <a:spcPct val="0"/>
              </a:spcBef>
              <a:spcAft>
                <a:spcPct val="0"/>
              </a:spcAft>
              <a:defRPr sz="2000">
                <a:solidFill>
                  <a:srgbClr val="000066"/>
                </a:solidFill>
                <a:latin typeface="Comic Sans MS" pitchFamily="66" charset="0"/>
              </a:defRPr>
            </a:lvl9pPr>
          </a:lstStyle>
          <a:p>
            <a:pPr eaLnBrk="1" hangingPunct="1"/>
            <a:fld id="{24E3373C-2CF8-45D7-882E-9E5483653FEA}" type="slidenum">
              <a:rPr lang="en-US" sz="1200" smtClean="0">
                <a:solidFill>
                  <a:prstClr val="black"/>
                </a:solidFill>
                <a:latin typeface="Arial" charset="0"/>
              </a:rPr>
              <a:pPr eaLnBrk="1" hangingPunct="1"/>
              <a:t>44</a:t>
            </a:fld>
            <a:endParaRPr lang="en-US" sz="1200" smtClean="0">
              <a:solidFill>
                <a:prstClr val="black"/>
              </a:solidFill>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30275" eaLnBrk="0" hangingPunct="0">
              <a:defRPr sz="2000">
                <a:solidFill>
                  <a:srgbClr val="000066"/>
                </a:solidFill>
                <a:latin typeface="Comic Sans MS" pitchFamily="66" charset="0"/>
              </a:defRPr>
            </a:lvl1pPr>
            <a:lvl2pPr marL="742950" indent="-285750" defTabSz="930275" eaLnBrk="0" hangingPunct="0">
              <a:defRPr sz="2000">
                <a:solidFill>
                  <a:srgbClr val="000066"/>
                </a:solidFill>
                <a:latin typeface="Comic Sans MS" pitchFamily="66" charset="0"/>
              </a:defRPr>
            </a:lvl2pPr>
            <a:lvl3pPr marL="1143000" indent="-228600" defTabSz="930275" eaLnBrk="0" hangingPunct="0">
              <a:defRPr sz="2000">
                <a:solidFill>
                  <a:srgbClr val="000066"/>
                </a:solidFill>
                <a:latin typeface="Comic Sans MS" pitchFamily="66" charset="0"/>
              </a:defRPr>
            </a:lvl3pPr>
            <a:lvl4pPr marL="1600200" indent="-228600" defTabSz="930275" eaLnBrk="0" hangingPunct="0">
              <a:defRPr sz="2000">
                <a:solidFill>
                  <a:srgbClr val="000066"/>
                </a:solidFill>
                <a:latin typeface="Comic Sans MS" pitchFamily="66" charset="0"/>
              </a:defRPr>
            </a:lvl4pPr>
            <a:lvl5pPr marL="2057400" indent="-228600" defTabSz="930275" eaLnBrk="0" hangingPunct="0">
              <a:defRPr sz="2000">
                <a:solidFill>
                  <a:srgbClr val="000066"/>
                </a:solidFill>
                <a:latin typeface="Comic Sans MS" pitchFamily="66" charset="0"/>
              </a:defRPr>
            </a:lvl5pPr>
            <a:lvl6pPr marL="2514600" indent="-228600" defTabSz="930275" eaLnBrk="0" fontAlgn="base" hangingPunct="0">
              <a:spcBef>
                <a:spcPct val="0"/>
              </a:spcBef>
              <a:spcAft>
                <a:spcPct val="0"/>
              </a:spcAft>
              <a:defRPr sz="2000">
                <a:solidFill>
                  <a:srgbClr val="000066"/>
                </a:solidFill>
                <a:latin typeface="Comic Sans MS" pitchFamily="66" charset="0"/>
              </a:defRPr>
            </a:lvl6pPr>
            <a:lvl7pPr marL="2971800" indent="-228600" defTabSz="930275" eaLnBrk="0" fontAlgn="base" hangingPunct="0">
              <a:spcBef>
                <a:spcPct val="0"/>
              </a:spcBef>
              <a:spcAft>
                <a:spcPct val="0"/>
              </a:spcAft>
              <a:defRPr sz="2000">
                <a:solidFill>
                  <a:srgbClr val="000066"/>
                </a:solidFill>
                <a:latin typeface="Comic Sans MS" pitchFamily="66" charset="0"/>
              </a:defRPr>
            </a:lvl7pPr>
            <a:lvl8pPr marL="3429000" indent="-228600" defTabSz="930275" eaLnBrk="0" fontAlgn="base" hangingPunct="0">
              <a:spcBef>
                <a:spcPct val="0"/>
              </a:spcBef>
              <a:spcAft>
                <a:spcPct val="0"/>
              </a:spcAft>
              <a:defRPr sz="2000">
                <a:solidFill>
                  <a:srgbClr val="000066"/>
                </a:solidFill>
                <a:latin typeface="Comic Sans MS" pitchFamily="66" charset="0"/>
              </a:defRPr>
            </a:lvl8pPr>
            <a:lvl9pPr marL="3886200" indent="-228600" defTabSz="930275" eaLnBrk="0" fontAlgn="base" hangingPunct="0">
              <a:spcBef>
                <a:spcPct val="0"/>
              </a:spcBef>
              <a:spcAft>
                <a:spcPct val="0"/>
              </a:spcAft>
              <a:defRPr sz="2000">
                <a:solidFill>
                  <a:srgbClr val="000066"/>
                </a:solidFill>
                <a:latin typeface="Comic Sans MS" pitchFamily="66" charset="0"/>
              </a:defRPr>
            </a:lvl9pPr>
          </a:lstStyle>
          <a:p>
            <a:pPr eaLnBrk="1" hangingPunct="1"/>
            <a:fld id="{4AB65C19-B8F5-40C8-917D-7732BC8D4E6F}" type="slidenum">
              <a:rPr lang="en-US" sz="1200" smtClean="0">
                <a:solidFill>
                  <a:schemeClr val="tx1"/>
                </a:solidFill>
                <a:latin typeface="Arial" charset="0"/>
              </a:rPr>
              <a:pPr eaLnBrk="1" hangingPunct="1"/>
              <a:t>47</a:t>
            </a:fld>
            <a:endParaRPr lang="en-US" sz="1200" smtClean="0">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1171575" y="696913"/>
            <a:ext cx="4641850" cy="3481387"/>
          </a:xfrm>
          <a:ln/>
        </p:spPr>
      </p:sp>
      <p:sp>
        <p:nvSpPr>
          <p:cNvPr id="50180" name="Rectangle 3"/>
          <p:cNvSpPr>
            <a:spLocks noGrp="1" noChangeArrowheads="1"/>
          </p:cNvSpPr>
          <p:nvPr>
            <p:ph type="body" idx="1"/>
          </p:nvPr>
        </p:nvSpPr>
        <p:spPr>
          <a:xfrm>
            <a:off x="698500" y="4408488"/>
            <a:ext cx="5588000" cy="4178300"/>
          </a:xfrm>
          <a:noFill/>
        </p:spPr>
        <p:txBody>
          <a:bodyPr/>
          <a:lstStyle/>
          <a:p>
            <a:pPr eaLnBrk="1" hangingPunct="1"/>
            <a:r>
              <a:rPr lang="en-US" dirty="0" smtClean="0">
                <a:latin typeface="Arial" charset="0"/>
              </a:rPr>
              <a:t>also observed </a:t>
            </a:r>
            <a:r>
              <a:rPr lang="en-US" dirty="0" err="1" smtClean="0">
                <a:latin typeface="Arial" charset="0"/>
              </a:rPr>
              <a:t>ge</a:t>
            </a:r>
            <a:r>
              <a:rPr lang="en-US" dirty="0" smtClean="0">
                <a:latin typeface="Arial" charset="0"/>
              </a:rPr>
              <a:t> = -.77 from </a:t>
            </a:r>
            <a:r>
              <a:rPr lang="en-US" dirty="0" err="1" smtClean="0">
                <a:latin typeface="Arial" charset="0"/>
              </a:rPr>
              <a:t>Er</a:t>
            </a:r>
            <a:r>
              <a:rPr lang="en-US" dirty="0" smtClean="0">
                <a:latin typeface="Arial" charset="0"/>
              </a:rPr>
              <a:t> doped in </a:t>
            </a:r>
            <a:r>
              <a:rPr lang="en-US" dirty="0" err="1" smtClean="0">
                <a:latin typeface="Arial" charset="0"/>
              </a:rPr>
              <a:t>clc</a:t>
            </a:r>
            <a:r>
              <a:rPr lang="en-US" dirty="0" smtClean="0">
                <a:latin typeface="Arial" charset="0"/>
              </a:rPr>
              <a:t>; here is the selective transmission curve, and the PL spectrum of the </a:t>
            </a:r>
            <a:r>
              <a:rPr lang="en-US" dirty="0" err="1" smtClean="0">
                <a:latin typeface="Arial" charset="0"/>
              </a:rPr>
              <a:t>Er</a:t>
            </a:r>
            <a:r>
              <a:rPr lang="en-US" dirty="0" smtClean="0">
                <a:latin typeface="Arial" charset="0"/>
              </a:rPr>
              <a:t> ions. The visible PL of the </a:t>
            </a:r>
            <a:r>
              <a:rPr lang="en-US" dirty="0" err="1" smtClean="0">
                <a:latin typeface="Arial" charset="0"/>
              </a:rPr>
              <a:t>Er</a:t>
            </a:r>
            <a:r>
              <a:rPr lang="en-US" dirty="0" smtClean="0">
                <a:latin typeface="Arial" charset="0"/>
              </a:rPr>
              <a:t> ions is due to a fluorescence </a:t>
            </a:r>
            <a:r>
              <a:rPr lang="en-US" dirty="0" err="1" smtClean="0">
                <a:latin typeface="Arial" charset="0"/>
              </a:rPr>
              <a:t>upconversion</a:t>
            </a:r>
            <a:r>
              <a:rPr lang="en-US" dirty="0" smtClean="0">
                <a:latin typeface="Arial" charset="0"/>
              </a:rPr>
              <a:t> (two photon process). The </a:t>
            </a:r>
            <a:r>
              <a:rPr lang="en-US" dirty="0" err="1" smtClean="0">
                <a:latin typeface="Arial" charset="0"/>
              </a:rPr>
              <a:t>Yb</a:t>
            </a:r>
            <a:r>
              <a:rPr lang="en-US" dirty="0" smtClean="0">
                <a:latin typeface="Arial" charset="0"/>
              </a:rPr>
              <a:t> ion can transfer energy to the </a:t>
            </a:r>
            <a:r>
              <a:rPr lang="en-US" dirty="0" err="1" smtClean="0">
                <a:latin typeface="Arial" charset="0"/>
              </a:rPr>
              <a:t>Er</a:t>
            </a:r>
            <a:r>
              <a:rPr lang="en-US" dirty="0" smtClean="0">
                <a:latin typeface="Arial" charset="0"/>
              </a:rPr>
              <a:t> ion, which can then PL in the green or the red (point) depending on the excitation path followed. </a:t>
            </a:r>
          </a:p>
          <a:p>
            <a:pPr eaLnBrk="1" hangingPunct="1"/>
            <a:endParaRPr lang="en-US" dirty="0" smtClean="0">
              <a:latin typeface="Arial" charset="0"/>
            </a:endParaRPr>
          </a:p>
          <a:p>
            <a:pPr eaLnBrk="1" hangingPunct="1"/>
            <a:r>
              <a:rPr lang="en-US" dirty="0" smtClean="0">
                <a:latin typeface="Arial" charset="0"/>
              </a:rPr>
              <a:t>Q: what was the excitation power/intensity? </a:t>
            </a:r>
          </a:p>
          <a:p>
            <a:pPr eaLnBrk="1" hangingPunct="1"/>
            <a:r>
              <a:rPr lang="en-US" dirty="0" smtClean="0">
                <a:latin typeface="Arial" charset="0"/>
              </a:rPr>
              <a:t>Question: would you see </a:t>
            </a:r>
            <a:r>
              <a:rPr lang="en-US" dirty="0" err="1" smtClean="0">
                <a:latin typeface="Arial" charset="0"/>
              </a:rPr>
              <a:t>antibunching</a:t>
            </a:r>
            <a:r>
              <a:rPr lang="en-US" dirty="0" smtClean="0">
                <a:latin typeface="Arial" charset="0"/>
              </a:rPr>
              <a:t> from this system, given that it could fluoresce at two wavelengths. A: If there is only one </a:t>
            </a:r>
            <a:r>
              <a:rPr lang="en-US" dirty="0" err="1" smtClean="0">
                <a:latin typeface="Arial" charset="0"/>
              </a:rPr>
              <a:t>Yb</a:t>
            </a:r>
            <a:r>
              <a:rPr lang="en-US" dirty="0" smtClean="0">
                <a:latin typeface="Arial" charset="0"/>
              </a:rPr>
              <a:t> and one </a:t>
            </a:r>
            <a:r>
              <a:rPr lang="en-US" dirty="0" err="1" smtClean="0">
                <a:latin typeface="Arial" charset="0"/>
              </a:rPr>
              <a:t>Er</a:t>
            </a:r>
            <a:r>
              <a:rPr lang="en-US" dirty="0" smtClean="0">
                <a:latin typeface="Arial" charset="0"/>
              </a:rPr>
              <a:t> ion per </a:t>
            </a:r>
            <a:r>
              <a:rPr lang="en-US" dirty="0" err="1" smtClean="0">
                <a:latin typeface="Arial" charset="0"/>
              </a:rPr>
              <a:t>nanocrystal</a:t>
            </a:r>
            <a:r>
              <a:rPr lang="en-US" dirty="0" smtClean="0">
                <a:latin typeface="Arial" charset="0"/>
              </a:rPr>
              <a:t>, then yes, you could see </a:t>
            </a:r>
            <a:r>
              <a:rPr lang="en-US" dirty="0" err="1" smtClean="0">
                <a:latin typeface="Arial" charset="0"/>
              </a:rPr>
              <a:t>antibunching</a:t>
            </a:r>
            <a:r>
              <a:rPr lang="en-US" dirty="0" smtClean="0">
                <a:latin typeface="Arial" charset="0"/>
              </a:rPr>
              <a:t>, since you either get an excitation in one ion or the other.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AE9E6D-31CF-47A2-AF1F-63085C7D0AC1}" type="slidenum">
              <a:rPr lang="en-US" smtClean="0"/>
              <a:pPr>
                <a:defRPr/>
              </a:pPr>
              <a:t>51</a:t>
            </a:fld>
            <a:endParaRPr lang="en-US"/>
          </a:p>
        </p:txBody>
      </p:sp>
    </p:spTree>
    <p:extLst>
      <p:ext uri="{BB962C8B-B14F-4D97-AF65-F5344CB8AC3E}">
        <p14:creationId xmlns:p14="http://schemas.microsoft.com/office/powerpoint/2010/main" val="569849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defTabSz="930275" eaLnBrk="0" hangingPunct="0">
              <a:defRPr sz="1600" b="1">
                <a:solidFill>
                  <a:srgbClr val="660033"/>
                </a:solidFill>
                <a:latin typeface="Comic Sans MS" pitchFamily="66" charset="0"/>
              </a:defRPr>
            </a:lvl1pPr>
            <a:lvl2pPr marL="742950" indent="-285750" defTabSz="930275" eaLnBrk="0" hangingPunct="0">
              <a:defRPr sz="1600" b="1">
                <a:solidFill>
                  <a:srgbClr val="660033"/>
                </a:solidFill>
                <a:latin typeface="Comic Sans MS" pitchFamily="66" charset="0"/>
              </a:defRPr>
            </a:lvl2pPr>
            <a:lvl3pPr marL="1143000" indent="-228600" defTabSz="930275" eaLnBrk="0" hangingPunct="0">
              <a:defRPr sz="1600" b="1">
                <a:solidFill>
                  <a:srgbClr val="660033"/>
                </a:solidFill>
                <a:latin typeface="Comic Sans MS" pitchFamily="66" charset="0"/>
              </a:defRPr>
            </a:lvl3pPr>
            <a:lvl4pPr marL="1600200" indent="-228600" defTabSz="930275" eaLnBrk="0" hangingPunct="0">
              <a:defRPr sz="1600" b="1">
                <a:solidFill>
                  <a:srgbClr val="660033"/>
                </a:solidFill>
                <a:latin typeface="Comic Sans MS" pitchFamily="66" charset="0"/>
              </a:defRPr>
            </a:lvl4pPr>
            <a:lvl5pPr marL="2057400" indent="-228600" defTabSz="930275" eaLnBrk="0" hangingPunct="0">
              <a:defRPr sz="1600" b="1">
                <a:solidFill>
                  <a:srgbClr val="660033"/>
                </a:solidFill>
                <a:latin typeface="Comic Sans MS" pitchFamily="66" charset="0"/>
              </a:defRPr>
            </a:lvl5pPr>
            <a:lvl6pPr marL="2514600" indent="-228600" defTabSz="930275" eaLnBrk="0" fontAlgn="base" hangingPunct="0">
              <a:spcBef>
                <a:spcPct val="0"/>
              </a:spcBef>
              <a:spcAft>
                <a:spcPct val="0"/>
              </a:spcAft>
              <a:defRPr sz="1600" b="1">
                <a:solidFill>
                  <a:srgbClr val="660033"/>
                </a:solidFill>
                <a:latin typeface="Comic Sans MS" pitchFamily="66" charset="0"/>
              </a:defRPr>
            </a:lvl6pPr>
            <a:lvl7pPr marL="2971800" indent="-228600" defTabSz="930275" eaLnBrk="0" fontAlgn="base" hangingPunct="0">
              <a:spcBef>
                <a:spcPct val="0"/>
              </a:spcBef>
              <a:spcAft>
                <a:spcPct val="0"/>
              </a:spcAft>
              <a:defRPr sz="1600" b="1">
                <a:solidFill>
                  <a:srgbClr val="660033"/>
                </a:solidFill>
                <a:latin typeface="Comic Sans MS" pitchFamily="66" charset="0"/>
              </a:defRPr>
            </a:lvl7pPr>
            <a:lvl8pPr marL="3429000" indent="-228600" defTabSz="930275" eaLnBrk="0" fontAlgn="base" hangingPunct="0">
              <a:spcBef>
                <a:spcPct val="0"/>
              </a:spcBef>
              <a:spcAft>
                <a:spcPct val="0"/>
              </a:spcAft>
              <a:defRPr sz="1600" b="1">
                <a:solidFill>
                  <a:srgbClr val="660033"/>
                </a:solidFill>
                <a:latin typeface="Comic Sans MS" pitchFamily="66" charset="0"/>
              </a:defRPr>
            </a:lvl8pPr>
            <a:lvl9pPr marL="3886200" indent="-228600" defTabSz="930275" eaLnBrk="0" fontAlgn="base" hangingPunct="0">
              <a:spcBef>
                <a:spcPct val="0"/>
              </a:spcBef>
              <a:spcAft>
                <a:spcPct val="0"/>
              </a:spcAft>
              <a:defRPr sz="1600" b="1">
                <a:solidFill>
                  <a:srgbClr val="660033"/>
                </a:solidFill>
                <a:latin typeface="Comic Sans MS" pitchFamily="66" charset="0"/>
              </a:defRPr>
            </a:lvl9pPr>
          </a:lstStyle>
          <a:p>
            <a:pPr eaLnBrk="1" hangingPunct="1"/>
            <a:fld id="{898FFA2D-A544-4F88-8B5C-777A9C07633D}" type="slidenum">
              <a:rPr lang="en-US" altLang="en-US" sz="1200" b="0" smtClean="0">
                <a:solidFill>
                  <a:schemeClr val="tx1"/>
                </a:solidFill>
                <a:latin typeface="Arial" pitchFamily="34" charset="0"/>
              </a:rPr>
              <a:pPr eaLnBrk="1" hangingPunct="1"/>
              <a:t>56</a:t>
            </a:fld>
            <a:endParaRPr lang="en-US" altLang="en-US" sz="1200" b="0" smtClean="0">
              <a:solidFill>
                <a:schemeClr val="tx1"/>
              </a:solidFill>
              <a:latin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30275" eaLnBrk="0" hangingPunct="0">
              <a:defRPr sz="2000">
                <a:solidFill>
                  <a:srgbClr val="000066"/>
                </a:solidFill>
                <a:latin typeface="Comic Sans MS" pitchFamily="66" charset="0"/>
              </a:defRPr>
            </a:lvl1pPr>
            <a:lvl2pPr marL="742950" indent="-285750" defTabSz="930275" eaLnBrk="0" hangingPunct="0">
              <a:defRPr sz="2000">
                <a:solidFill>
                  <a:srgbClr val="000066"/>
                </a:solidFill>
                <a:latin typeface="Comic Sans MS" pitchFamily="66" charset="0"/>
              </a:defRPr>
            </a:lvl2pPr>
            <a:lvl3pPr marL="1143000" indent="-228600" defTabSz="930275" eaLnBrk="0" hangingPunct="0">
              <a:defRPr sz="2000">
                <a:solidFill>
                  <a:srgbClr val="000066"/>
                </a:solidFill>
                <a:latin typeface="Comic Sans MS" pitchFamily="66" charset="0"/>
              </a:defRPr>
            </a:lvl3pPr>
            <a:lvl4pPr marL="1600200" indent="-228600" defTabSz="930275" eaLnBrk="0" hangingPunct="0">
              <a:defRPr sz="2000">
                <a:solidFill>
                  <a:srgbClr val="000066"/>
                </a:solidFill>
                <a:latin typeface="Comic Sans MS" pitchFamily="66" charset="0"/>
              </a:defRPr>
            </a:lvl4pPr>
            <a:lvl5pPr marL="2057400" indent="-228600" defTabSz="930275" eaLnBrk="0" hangingPunct="0">
              <a:defRPr sz="2000">
                <a:solidFill>
                  <a:srgbClr val="000066"/>
                </a:solidFill>
                <a:latin typeface="Comic Sans MS" pitchFamily="66" charset="0"/>
              </a:defRPr>
            </a:lvl5pPr>
            <a:lvl6pPr marL="2514600" indent="-228600" defTabSz="930275" eaLnBrk="0" fontAlgn="base" hangingPunct="0">
              <a:spcBef>
                <a:spcPct val="0"/>
              </a:spcBef>
              <a:spcAft>
                <a:spcPct val="0"/>
              </a:spcAft>
              <a:defRPr sz="2000">
                <a:solidFill>
                  <a:srgbClr val="000066"/>
                </a:solidFill>
                <a:latin typeface="Comic Sans MS" pitchFamily="66" charset="0"/>
              </a:defRPr>
            </a:lvl6pPr>
            <a:lvl7pPr marL="2971800" indent="-228600" defTabSz="930275" eaLnBrk="0" fontAlgn="base" hangingPunct="0">
              <a:spcBef>
                <a:spcPct val="0"/>
              </a:spcBef>
              <a:spcAft>
                <a:spcPct val="0"/>
              </a:spcAft>
              <a:defRPr sz="2000">
                <a:solidFill>
                  <a:srgbClr val="000066"/>
                </a:solidFill>
                <a:latin typeface="Comic Sans MS" pitchFamily="66" charset="0"/>
              </a:defRPr>
            </a:lvl7pPr>
            <a:lvl8pPr marL="3429000" indent="-228600" defTabSz="930275" eaLnBrk="0" fontAlgn="base" hangingPunct="0">
              <a:spcBef>
                <a:spcPct val="0"/>
              </a:spcBef>
              <a:spcAft>
                <a:spcPct val="0"/>
              </a:spcAft>
              <a:defRPr sz="2000">
                <a:solidFill>
                  <a:srgbClr val="000066"/>
                </a:solidFill>
                <a:latin typeface="Comic Sans MS" pitchFamily="66" charset="0"/>
              </a:defRPr>
            </a:lvl8pPr>
            <a:lvl9pPr marL="3886200" indent="-228600" defTabSz="930275" eaLnBrk="0" fontAlgn="base" hangingPunct="0">
              <a:spcBef>
                <a:spcPct val="0"/>
              </a:spcBef>
              <a:spcAft>
                <a:spcPct val="0"/>
              </a:spcAft>
              <a:defRPr sz="2000">
                <a:solidFill>
                  <a:srgbClr val="000066"/>
                </a:solidFill>
                <a:latin typeface="Comic Sans MS" pitchFamily="66" charset="0"/>
              </a:defRPr>
            </a:lvl9pPr>
          </a:lstStyle>
          <a:p>
            <a:pPr eaLnBrk="1" hangingPunct="1"/>
            <a:fld id="{86411B87-351F-4435-AE72-15BA8F5B5A08}" type="slidenum">
              <a:rPr lang="en-US" sz="1200" smtClean="0">
                <a:solidFill>
                  <a:schemeClr val="tx1"/>
                </a:solidFill>
                <a:latin typeface="Arial" charset="0"/>
              </a:rPr>
              <a:pPr eaLnBrk="1" hangingPunct="1"/>
              <a:t>57</a:t>
            </a:fld>
            <a:endParaRPr lang="en-US" sz="1200" smtClean="0">
              <a:solidFill>
                <a:schemeClr val="tx1"/>
              </a:solidFill>
              <a:latin typeface="Arial" charset="0"/>
            </a:endParaRPr>
          </a:p>
        </p:txBody>
      </p:sp>
      <p:sp>
        <p:nvSpPr>
          <p:cNvPr id="59395" name="Slide Image Placeholder 1"/>
          <p:cNvSpPr>
            <a:spLocks noGrp="1" noRot="1" noChangeAspect="1" noTextEdit="1"/>
          </p:cNvSpPr>
          <p:nvPr>
            <p:ph type="sldImg"/>
          </p:nvPr>
        </p:nvSpPr>
        <p:spPr>
          <a:xfrm>
            <a:off x="1171575" y="696913"/>
            <a:ext cx="4641850" cy="3481387"/>
          </a:xfrm>
          <a:ln/>
        </p:spPr>
      </p:sp>
      <p:sp>
        <p:nvSpPr>
          <p:cNvPr id="59396" name="Notes Placeholder 2"/>
          <p:cNvSpPr>
            <a:spLocks noGrp="1"/>
          </p:cNvSpPr>
          <p:nvPr>
            <p:ph type="body" idx="1"/>
          </p:nvPr>
        </p:nvSpPr>
        <p:spPr>
          <a:xfrm>
            <a:off x="698500" y="4410075"/>
            <a:ext cx="5588000" cy="4176713"/>
          </a:xfrm>
          <a:noFill/>
        </p:spPr>
        <p:txBody>
          <a:bodyPr lIns="92958" tIns="46479" rIns="92958" bIns="46479"/>
          <a:lstStyle/>
          <a:p>
            <a:pPr eaLnBrk="1" hangingPunct="1"/>
            <a:endParaRPr lang="en-US" smtClean="0">
              <a:latin typeface="Arial" charset="0"/>
            </a:endParaRPr>
          </a:p>
        </p:txBody>
      </p:sp>
      <p:sp>
        <p:nvSpPr>
          <p:cNvPr id="59397"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defTabSz="930275" eaLnBrk="0" hangingPunct="0">
              <a:defRPr sz="2000">
                <a:solidFill>
                  <a:srgbClr val="000066"/>
                </a:solidFill>
                <a:latin typeface="Comic Sans MS" pitchFamily="66" charset="0"/>
              </a:defRPr>
            </a:lvl1pPr>
            <a:lvl2pPr marL="742950" indent="-285750" defTabSz="930275" eaLnBrk="0" hangingPunct="0">
              <a:defRPr sz="2000">
                <a:solidFill>
                  <a:srgbClr val="000066"/>
                </a:solidFill>
                <a:latin typeface="Comic Sans MS" pitchFamily="66" charset="0"/>
              </a:defRPr>
            </a:lvl2pPr>
            <a:lvl3pPr marL="1143000" indent="-228600" defTabSz="930275" eaLnBrk="0" hangingPunct="0">
              <a:defRPr sz="2000">
                <a:solidFill>
                  <a:srgbClr val="000066"/>
                </a:solidFill>
                <a:latin typeface="Comic Sans MS" pitchFamily="66" charset="0"/>
              </a:defRPr>
            </a:lvl3pPr>
            <a:lvl4pPr marL="1600200" indent="-228600" defTabSz="930275" eaLnBrk="0" hangingPunct="0">
              <a:defRPr sz="2000">
                <a:solidFill>
                  <a:srgbClr val="000066"/>
                </a:solidFill>
                <a:latin typeface="Comic Sans MS" pitchFamily="66" charset="0"/>
              </a:defRPr>
            </a:lvl4pPr>
            <a:lvl5pPr marL="2057400" indent="-228600" defTabSz="930275" eaLnBrk="0" hangingPunct="0">
              <a:defRPr sz="2000">
                <a:solidFill>
                  <a:srgbClr val="000066"/>
                </a:solidFill>
                <a:latin typeface="Comic Sans MS" pitchFamily="66" charset="0"/>
              </a:defRPr>
            </a:lvl5pPr>
            <a:lvl6pPr marL="2514600" indent="-228600" defTabSz="930275" eaLnBrk="0" fontAlgn="base" hangingPunct="0">
              <a:spcBef>
                <a:spcPct val="0"/>
              </a:spcBef>
              <a:spcAft>
                <a:spcPct val="0"/>
              </a:spcAft>
              <a:defRPr sz="2000">
                <a:solidFill>
                  <a:srgbClr val="000066"/>
                </a:solidFill>
                <a:latin typeface="Comic Sans MS" pitchFamily="66" charset="0"/>
              </a:defRPr>
            </a:lvl6pPr>
            <a:lvl7pPr marL="2971800" indent="-228600" defTabSz="930275" eaLnBrk="0" fontAlgn="base" hangingPunct="0">
              <a:spcBef>
                <a:spcPct val="0"/>
              </a:spcBef>
              <a:spcAft>
                <a:spcPct val="0"/>
              </a:spcAft>
              <a:defRPr sz="2000">
                <a:solidFill>
                  <a:srgbClr val="000066"/>
                </a:solidFill>
                <a:latin typeface="Comic Sans MS" pitchFamily="66" charset="0"/>
              </a:defRPr>
            </a:lvl7pPr>
            <a:lvl8pPr marL="3429000" indent="-228600" defTabSz="930275" eaLnBrk="0" fontAlgn="base" hangingPunct="0">
              <a:spcBef>
                <a:spcPct val="0"/>
              </a:spcBef>
              <a:spcAft>
                <a:spcPct val="0"/>
              </a:spcAft>
              <a:defRPr sz="2000">
                <a:solidFill>
                  <a:srgbClr val="000066"/>
                </a:solidFill>
                <a:latin typeface="Comic Sans MS" pitchFamily="66" charset="0"/>
              </a:defRPr>
            </a:lvl8pPr>
            <a:lvl9pPr marL="3886200" indent="-228600" defTabSz="930275" eaLnBrk="0" fontAlgn="base" hangingPunct="0">
              <a:spcBef>
                <a:spcPct val="0"/>
              </a:spcBef>
              <a:spcAft>
                <a:spcPct val="0"/>
              </a:spcAft>
              <a:defRPr sz="2000">
                <a:solidFill>
                  <a:srgbClr val="000066"/>
                </a:solidFill>
                <a:latin typeface="Comic Sans MS" pitchFamily="66" charset="0"/>
              </a:defRPr>
            </a:lvl9pPr>
          </a:lstStyle>
          <a:p>
            <a:pPr algn="r" eaLnBrk="1" hangingPunct="1"/>
            <a:fld id="{67328F52-3752-4C86-B0CC-BA641FB02F6E}" type="slidenum">
              <a:rPr lang="en-US" sz="1200">
                <a:solidFill>
                  <a:schemeClr val="tx1"/>
                </a:solidFill>
                <a:latin typeface="Calibri" pitchFamily="34" charset="0"/>
                <a:cs typeface="Arial" charset="0"/>
              </a:rPr>
              <a:pPr algn="r" eaLnBrk="1" hangingPunct="1"/>
              <a:t>57</a:t>
            </a:fld>
            <a:endParaRPr lang="en-US" sz="1200">
              <a:solidFill>
                <a:schemeClr val="tx1"/>
              </a:solidFill>
              <a:latin typeface="Calibri" pitchFamily="34"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defTabSz="929517">
              <a:defRPr sz="2400">
                <a:solidFill>
                  <a:schemeClr val="tx1"/>
                </a:solidFill>
                <a:latin typeface="Symbol" pitchFamily="18" charset="2"/>
              </a:defRPr>
            </a:lvl1pPr>
            <a:lvl2pPr marL="756546" indent="-290979" defTabSz="929517">
              <a:defRPr sz="2400">
                <a:solidFill>
                  <a:schemeClr val="tx1"/>
                </a:solidFill>
                <a:latin typeface="Symbol" pitchFamily="18" charset="2"/>
              </a:defRPr>
            </a:lvl2pPr>
            <a:lvl3pPr marL="1163917" indent="-232783" defTabSz="929517">
              <a:defRPr sz="2400">
                <a:solidFill>
                  <a:schemeClr val="tx1"/>
                </a:solidFill>
                <a:latin typeface="Symbol" pitchFamily="18" charset="2"/>
              </a:defRPr>
            </a:lvl3pPr>
            <a:lvl4pPr marL="1629484" indent="-232783" defTabSz="929517">
              <a:defRPr sz="2400">
                <a:solidFill>
                  <a:schemeClr val="tx1"/>
                </a:solidFill>
                <a:latin typeface="Symbol" pitchFamily="18" charset="2"/>
              </a:defRPr>
            </a:lvl4pPr>
            <a:lvl5pPr marL="2095050" indent="-232783" defTabSz="929517">
              <a:defRPr sz="2400">
                <a:solidFill>
                  <a:schemeClr val="tx1"/>
                </a:solidFill>
                <a:latin typeface="Symbol" pitchFamily="18" charset="2"/>
              </a:defRPr>
            </a:lvl5pPr>
            <a:lvl6pPr marL="2560617" indent="-232783" defTabSz="929517" eaLnBrk="0" fontAlgn="base" hangingPunct="0">
              <a:spcBef>
                <a:spcPct val="0"/>
              </a:spcBef>
              <a:spcAft>
                <a:spcPct val="0"/>
              </a:spcAft>
              <a:defRPr sz="2400">
                <a:solidFill>
                  <a:schemeClr val="tx1"/>
                </a:solidFill>
                <a:latin typeface="Symbol" pitchFamily="18" charset="2"/>
              </a:defRPr>
            </a:lvl6pPr>
            <a:lvl7pPr marL="3026184" indent="-232783" defTabSz="929517" eaLnBrk="0" fontAlgn="base" hangingPunct="0">
              <a:spcBef>
                <a:spcPct val="0"/>
              </a:spcBef>
              <a:spcAft>
                <a:spcPct val="0"/>
              </a:spcAft>
              <a:defRPr sz="2400">
                <a:solidFill>
                  <a:schemeClr val="tx1"/>
                </a:solidFill>
                <a:latin typeface="Symbol" pitchFamily="18" charset="2"/>
              </a:defRPr>
            </a:lvl7pPr>
            <a:lvl8pPr marL="3491751" indent="-232783" defTabSz="929517" eaLnBrk="0" fontAlgn="base" hangingPunct="0">
              <a:spcBef>
                <a:spcPct val="0"/>
              </a:spcBef>
              <a:spcAft>
                <a:spcPct val="0"/>
              </a:spcAft>
              <a:defRPr sz="2400">
                <a:solidFill>
                  <a:schemeClr val="tx1"/>
                </a:solidFill>
                <a:latin typeface="Symbol" pitchFamily="18" charset="2"/>
              </a:defRPr>
            </a:lvl8pPr>
            <a:lvl9pPr marL="3957317" indent="-232783" defTabSz="929517" eaLnBrk="0" fontAlgn="base" hangingPunct="0">
              <a:spcBef>
                <a:spcPct val="0"/>
              </a:spcBef>
              <a:spcAft>
                <a:spcPct val="0"/>
              </a:spcAft>
              <a:defRPr sz="2400">
                <a:solidFill>
                  <a:schemeClr val="tx1"/>
                </a:solidFill>
                <a:latin typeface="Symbol" pitchFamily="18" charset="2"/>
              </a:defRPr>
            </a:lvl9pPr>
          </a:lstStyle>
          <a:p>
            <a:fld id="{89B119CE-552C-4866-8012-38FDC8B61EE9}" type="slidenum">
              <a:rPr lang="en-US" altLang="en-US" sz="1200">
                <a:latin typeface="Times New Roman" pitchFamily="18" charset="0"/>
              </a:rPr>
              <a:pPr/>
              <a:t>2</a:t>
            </a:fld>
            <a:endParaRPr lang="en-US" altLang="en-US" sz="1200">
              <a:latin typeface="Times New Roman" pitchFamily="18"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endParaRPr lang="en-US" alt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defTabSz="929517">
              <a:defRPr sz="2400">
                <a:solidFill>
                  <a:schemeClr val="tx1"/>
                </a:solidFill>
                <a:latin typeface="Symbol" pitchFamily="18" charset="2"/>
              </a:defRPr>
            </a:lvl1pPr>
            <a:lvl2pPr marL="756546" indent="-290979" defTabSz="929517">
              <a:defRPr sz="2400">
                <a:solidFill>
                  <a:schemeClr val="tx1"/>
                </a:solidFill>
                <a:latin typeface="Symbol" pitchFamily="18" charset="2"/>
              </a:defRPr>
            </a:lvl2pPr>
            <a:lvl3pPr marL="1163917" indent="-232783" defTabSz="929517">
              <a:defRPr sz="2400">
                <a:solidFill>
                  <a:schemeClr val="tx1"/>
                </a:solidFill>
                <a:latin typeface="Symbol" pitchFamily="18" charset="2"/>
              </a:defRPr>
            </a:lvl3pPr>
            <a:lvl4pPr marL="1629484" indent="-232783" defTabSz="929517">
              <a:defRPr sz="2400">
                <a:solidFill>
                  <a:schemeClr val="tx1"/>
                </a:solidFill>
                <a:latin typeface="Symbol" pitchFamily="18" charset="2"/>
              </a:defRPr>
            </a:lvl4pPr>
            <a:lvl5pPr marL="2095050" indent="-232783" defTabSz="929517">
              <a:defRPr sz="2400">
                <a:solidFill>
                  <a:schemeClr val="tx1"/>
                </a:solidFill>
                <a:latin typeface="Symbol" pitchFamily="18" charset="2"/>
              </a:defRPr>
            </a:lvl5pPr>
            <a:lvl6pPr marL="2560617" indent="-232783" defTabSz="929517" eaLnBrk="0" fontAlgn="base" hangingPunct="0">
              <a:spcBef>
                <a:spcPct val="0"/>
              </a:spcBef>
              <a:spcAft>
                <a:spcPct val="0"/>
              </a:spcAft>
              <a:defRPr sz="2400">
                <a:solidFill>
                  <a:schemeClr val="tx1"/>
                </a:solidFill>
                <a:latin typeface="Symbol" pitchFamily="18" charset="2"/>
              </a:defRPr>
            </a:lvl6pPr>
            <a:lvl7pPr marL="3026184" indent="-232783" defTabSz="929517" eaLnBrk="0" fontAlgn="base" hangingPunct="0">
              <a:spcBef>
                <a:spcPct val="0"/>
              </a:spcBef>
              <a:spcAft>
                <a:spcPct val="0"/>
              </a:spcAft>
              <a:defRPr sz="2400">
                <a:solidFill>
                  <a:schemeClr val="tx1"/>
                </a:solidFill>
                <a:latin typeface="Symbol" pitchFamily="18" charset="2"/>
              </a:defRPr>
            </a:lvl7pPr>
            <a:lvl8pPr marL="3491751" indent="-232783" defTabSz="929517" eaLnBrk="0" fontAlgn="base" hangingPunct="0">
              <a:spcBef>
                <a:spcPct val="0"/>
              </a:spcBef>
              <a:spcAft>
                <a:spcPct val="0"/>
              </a:spcAft>
              <a:defRPr sz="2400">
                <a:solidFill>
                  <a:schemeClr val="tx1"/>
                </a:solidFill>
                <a:latin typeface="Symbol" pitchFamily="18" charset="2"/>
              </a:defRPr>
            </a:lvl8pPr>
            <a:lvl9pPr marL="3957317" indent="-232783" defTabSz="929517" eaLnBrk="0" fontAlgn="base" hangingPunct="0">
              <a:spcBef>
                <a:spcPct val="0"/>
              </a:spcBef>
              <a:spcAft>
                <a:spcPct val="0"/>
              </a:spcAft>
              <a:defRPr sz="2400">
                <a:solidFill>
                  <a:schemeClr val="tx1"/>
                </a:solidFill>
                <a:latin typeface="Symbol" pitchFamily="18" charset="2"/>
              </a:defRPr>
            </a:lvl9pPr>
          </a:lstStyle>
          <a:p>
            <a:fld id="{B0619230-B3FC-49B8-9C7D-132F17C4D854}" type="slidenum">
              <a:rPr lang="en-US" altLang="en-US" sz="1200">
                <a:latin typeface="Times New Roman" pitchFamily="18" charset="0"/>
              </a:rPr>
              <a:pPr/>
              <a:t>13</a:t>
            </a:fld>
            <a:endParaRPr lang="en-US" altLang="en-US" sz="1200">
              <a:latin typeface="Times New Roman" pitchFamily="18"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endParaRPr lang="en-US" alt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defTabSz="930275" eaLnBrk="0" hangingPunct="0">
              <a:defRPr sz="1600" b="1">
                <a:solidFill>
                  <a:srgbClr val="660033"/>
                </a:solidFill>
                <a:latin typeface="Comic Sans MS" pitchFamily="66" charset="0"/>
              </a:defRPr>
            </a:lvl1pPr>
            <a:lvl2pPr marL="742950" indent="-285750" defTabSz="930275" eaLnBrk="0" hangingPunct="0">
              <a:defRPr sz="1600" b="1">
                <a:solidFill>
                  <a:srgbClr val="660033"/>
                </a:solidFill>
                <a:latin typeface="Comic Sans MS" pitchFamily="66" charset="0"/>
              </a:defRPr>
            </a:lvl2pPr>
            <a:lvl3pPr marL="1143000" indent="-228600" defTabSz="930275" eaLnBrk="0" hangingPunct="0">
              <a:defRPr sz="1600" b="1">
                <a:solidFill>
                  <a:srgbClr val="660033"/>
                </a:solidFill>
                <a:latin typeface="Comic Sans MS" pitchFamily="66" charset="0"/>
              </a:defRPr>
            </a:lvl3pPr>
            <a:lvl4pPr marL="1600200" indent="-228600" defTabSz="930275" eaLnBrk="0" hangingPunct="0">
              <a:defRPr sz="1600" b="1">
                <a:solidFill>
                  <a:srgbClr val="660033"/>
                </a:solidFill>
                <a:latin typeface="Comic Sans MS" pitchFamily="66" charset="0"/>
              </a:defRPr>
            </a:lvl4pPr>
            <a:lvl5pPr marL="2057400" indent="-228600" defTabSz="930275" eaLnBrk="0" hangingPunct="0">
              <a:defRPr sz="1600" b="1">
                <a:solidFill>
                  <a:srgbClr val="660033"/>
                </a:solidFill>
                <a:latin typeface="Comic Sans MS" pitchFamily="66" charset="0"/>
              </a:defRPr>
            </a:lvl5pPr>
            <a:lvl6pPr marL="2514600" indent="-228600" defTabSz="930275" eaLnBrk="0" fontAlgn="base" hangingPunct="0">
              <a:spcBef>
                <a:spcPct val="0"/>
              </a:spcBef>
              <a:spcAft>
                <a:spcPct val="0"/>
              </a:spcAft>
              <a:defRPr sz="1600" b="1">
                <a:solidFill>
                  <a:srgbClr val="660033"/>
                </a:solidFill>
                <a:latin typeface="Comic Sans MS" pitchFamily="66" charset="0"/>
              </a:defRPr>
            </a:lvl6pPr>
            <a:lvl7pPr marL="2971800" indent="-228600" defTabSz="930275" eaLnBrk="0" fontAlgn="base" hangingPunct="0">
              <a:spcBef>
                <a:spcPct val="0"/>
              </a:spcBef>
              <a:spcAft>
                <a:spcPct val="0"/>
              </a:spcAft>
              <a:defRPr sz="1600" b="1">
                <a:solidFill>
                  <a:srgbClr val="660033"/>
                </a:solidFill>
                <a:latin typeface="Comic Sans MS" pitchFamily="66" charset="0"/>
              </a:defRPr>
            </a:lvl7pPr>
            <a:lvl8pPr marL="3429000" indent="-228600" defTabSz="930275" eaLnBrk="0" fontAlgn="base" hangingPunct="0">
              <a:spcBef>
                <a:spcPct val="0"/>
              </a:spcBef>
              <a:spcAft>
                <a:spcPct val="0"/>
              </a:spcAft>
              <a:defRPr sz="1600" b="1">
                <a:solidFill>
                  <a:srgbClr val="660033"/>
                </a:solidFill>
                <a:latin typeface="Comic Sans MS" pitchFamily="66" charset="0"/>
              </a:defRPr>
            </a:lvl8pPr>
            <a:lvl9pPr marL="3886200" indent="-228600" defTabSz="930275" eaLnBrk="0" fontAlgn="base" hangingPunct="0">
              <a:spcBef>
                <a:spcPct val="0"/>
              </a:spcBef>
              <a:spcAft>
                <a:spcPct val="0"/>
              </a:spcAft>
              <a:defRPr sz="1600" b="1">
                <a:solidFill>
                  <a:srgbClr val="660033"/>
                </a:solidFill>
                <a:latin typeface="Comic Sans MS" pitchFamily="66" charset="0"/>
              </a:defRPr>
            </a:lvl9pPr>
          </a:lstStyle>
          <a:p>
            <a:pPr eaLnBrk="1" hangingPunct="1"/>
            <a:fld id="{0C6FB6B0-C01E-46C8-9070-F4757ED8B0AC}" type="slidenum">
              <a:rPr lang="en-US" altLang="en-US" sz="1200" b="0" smtClean="0">
                <a:solidFill>
                  <a:schemeClr val="tx1"/>
                </a:solidFill>
                <a:latin typeface="Arial" charset="0"/>
              </a:rPr>
              <a:pPr eaLnBrk="1" hangingPunct="1"/>
              <a:t>18</a:t>
            </a:fld>
            <a:endParaRPr lang="en-US" altLang="en-US" sz="1200" b="0" smtClean="0">
              <a:solidFill>
                <a:schemeClr val="tx1"/>
              </a:solidFill>
              <a:latin typeface="Arial" charset="0"/>
            </a:endParaRPr>
          </a:p>
        </p:txBody>
      </p:sp>
      <p:sp>
        <p:nvSpPr>
          <p:cNvPr id="110595" name="Rectangle 2"/>
          <p:cNvSpPr>
            <a:spLocks noGrp="1" noRot="1" noChangeAspect="1" noChangeArrowheads="1" noTextEdit="1"/>
          </p:cNvSpPr>
          <p:nvPr>
            <p:ph type="sldImg"/>
          </p:nvPr>
        </p:nvSpPr>
        <p:spPr>
          <a:xfrm>
            <a:off x="1173163" y="696913"/>
            <a:ext cx="4640262" cy="3479800"/>
          </a:xfrm>
          <a:ln/>
        </p:spPr>
      </p:sp>
      <p:sp>
        <p:nvSpPr>
          <p:cNvPr id="110596" name="Rectangle 3"/>
          <p:cNvSpPr>
            <a:spLocks noGrp="1" noChangeArrowheads="1"/>
          </p:cNvSpPr>
          <p:nvPr>
            <p:ph type="body" idx="1"/>
          </p:nvPr>
        </p:nvSpPr>
        <p:spPr>
          <a:xfrm>
            <a:off x="698500" y="4410075"/>
            <a:ext cx="5588000" cy="4176713"/>
          </a:xfrm>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defTabSz="930275" eaLnBrk="0" hangingPunct="0">
              <a:defRPr sz="1600" b="1">
                <a:solidFill>
                  <a:srgbClr val="660033"/>
                </a:solidFill>
                <a:latin typeface="Comic Sans MS" pitchFamily="66" charset="0"/>
              </a:defRPr>
            </a:lvl1pPr>
            <a:lvl2pPr marL="742950" indent="-285750" defTabSz="930275" eaLnBrk="0" hangingPunct="0">
              <a:defRPr sz="1600" b="1">
                <a:solidFill>
                  <a:srgbClr val="660033"/>
                </a:solidFill>
                <a:latin typeface="Comic Sans MS" pitchFamily="66" charset="0"/>
              </a:defRPr>
            </a:lvl2pPr>
            <a:lvl3pPr marL="1143000" indent="-228600" defTabSz="930275" eaLnBrk="0" hangingPunct="0">
              <a:defRPr sz="1600" b="1">
                <a:solidFill>
                  <a:srgbClr val="660033"/>
                </a:solidFill>
                <a:latin typeface="Comic Sans MS" pitchFamily="66" charset="0"/>
              </a:defRPr>
            </a:lvl3pPr>
            <a:lvl4pPr marL="1600200" indent="-228600" defTabSz="930275" eaLnBrk="0" hangingPunct="0">
              <a:defRPr sz="1600" b="1">
                <a:solidFill>
                  <a:srgbClr val="660033"/>
                </a:solidFill>
                <a:latin typeface="Comic Sans MS" pitchFamily="66" charset="0"/>
              </a:defRPr>
            </a:lvl4pPr>
            <a:lvl5pPr marL="2057400" indent="-228600" defTabSz="930275" eaLnBrk="0" hangingPunct="0">
              <a:defRPr sz="1600" b="1">
                <a:solidFill>
                  <a:srgbClr val="660033"/>
                </a:solidFill>
                <a:latin typeface="Comic Sans MS" pitchFamily="66" charset="0"/>
              </a:defRPr>
            </a:lvl5pPr>
            <a:lvl6pPr marL="2514600" indent="-228600" defTabSz="930275" eaLnBrk="0" fontAlgn="base" hangingPunct="0">
              <a:spcBef>
                <a:spcPct val="0"/>
              </a:spcBef>
              <a:spcAft>
                <a:spcPct val="0"/>
              </a:spcAft>
              <a:defRPr sz="1600" b="1">
                <a:solidFill>
                  <a:srgbClr val="660033"/>
                </a:solidFill>
                <a:latin typeface="Comic Sans MS" pitchFamily="66" charset="0"/>
              </a:defRPr>
            </a:lvl6pPr>
            <a:lvl7pPr marL="2971800" indent="-228600" defTabSz="930275" eaLnBrk="0" fontAlgn="base" hangingPunct="0">
              <a:spcBef>
                <a:spcPct val="0"/>
              </a:spcBef>
              <a:spcAft>
                <a:spcPct val="0"/>
              </a:spcAft>
              <a:defRPr sz="1600" b="1">
                <a:solidFill>
                  <a:srgbClr val="660033"/>
                </a:solidFill>
                <a:latin typeface="Comic Sans MS" pitchFamily="66" charset="0"/>
              </a:defRPr>
            </a:lvl7pPr>
            <a:lvl8pPr marL="3429000" indent="-228600" defTabSz="930275" eaLnBrk="0" fontAlgn="base" hangingPunct="0">
              <a:spcBef>
                <a:spcPct val="0"/>
              </a:spcBef>
              <a:spcAft>
                <a:spcPct val="0"/>
              </a:spcAft>
              <a:defRPr sz="1600" b="1">
                <a:solidFill>
                  <a:srgbClr val="660033"/>
                </a:solidFill>
                <a:latin typeface="Comic Sans MS" pitchFamily="66" charset="0"/>
              </a:defRPr>
            </a:lvl8pPr>
            <a:lvl9pPr marL="3886200" indent="-228600" defTabSz="930275" eaLnBrk="0" fontAlgn="base" hangingPunct="0">
              <a:spcBef>
                <a:spcPct val="0"/>
              </a:spcBef>
              <a:spcAft>
                <a:spcPct val="0"/>
              </a:spcAft>
              <a:defRPr sz="1600" b="1">
                <a:solidFill>
                  <a:srgbClr val="660033"/>
                </a:solidFill>
                <a:latin typeface="Comic Sans MS" pitchFamily="66" charset="0"/>
              </a:defRPr>
            </a:lvl9pPr>
          </a:lstStyle>
          <a:p>
            <a:pPr eaLnBrk="1" hangingPunct="1"/>
            <a:fld id="{B26A2631-DE5C-4198-A537-3AE5551CAB79}" type="slidenum">
              <a:rPr lang="en-US" altLang="en-US" sz="1200" b="0" smtClean="0">
                <a:solidFill>
                  <a:schemeClr val="tx1"/>
                </a:solidFill>
                <a:latin typeface="Arial" charset="0"/>
              </a:rPr>
              <a:pPr eaLnBrk="1" hangingPunct="1"/>
              <a:t>19</a:t>
            </a:fld>
            <a:endParaRPr lang="en-US" altLang="en-US" sz="1200" b="0" smtClean="0">
              <a:solidFill>
                <a:schemeClr val="tx1"/>
              </a:solidFill>
              <a:latin typeface="Arial" charset="0"/>
            </a:endParaRPr>
          </a:p>
        </p:txBody>
      </p:sp>
      <p:sp>
        <p:nvSpPr>
          <p:cNvPr id="111619" name="Rectangle 7"/>
          <p:cNvSpPr txBox="1">
            <a:spLocks noGrp="1" noChangeArrowheads="1"/>
          </p:cNvSpPr>
          <p:nvPr/>
        </p:nvSpPr>
        <p:spPr bwMode="auto">
          <a:xfrm>
            <a:off x="3956050" y="8818563"/>
            <a:ext cx="30273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958" tIns="46479" rIns="92958" bIns="46479" anchor="b"/>
          <a:lstStyle>
            <a:lvl1pPr defTabSz="930275" eaLnBrk="0" hangingPunct="0">
              <a:defRPr sz="1600" b="1">
                <a:solidFill>
                  <a:srgbClr val="660033"/>
                </a:solidFill>
                <a:latin typeface="Comic Sans MS" pitchFamily="66" charset="0"/>
              </a:defRPr>
            </a:lvl1pPr>
            <a:lvl2pPr marL="742950" indent="-285750" defTabSz="930275" eaLnBrk="0" hangingPunct="0">
              <a:defRPr sz="1600" b="1">
                <a:solidFill>
                  <a:srgbClr val="660033"/>
                </a:solidFill>
                <a:latin typeface="Comic Sans MS" pitchFamily="66" charset="0"/>
              </a:defRPr>
            </a:lvl2pPr>
            <a:lvl3pPr marL="1143000" indent="-228600" defTabSz="930275" eaLnBrk="0" hangingPunct="0">
              <a:defRPr sz="1600" b="1">
                <a:solidFill>
                  <a:srgbClr val="660033"/>
                </a:solidFill>
                <a:latin typeface="Comic Sans MS" pitchFamily="66" charset="0"/>
              </a:defRPr>
            </a:lvl3pPr>
            <a:lvl4pPr marL="1600200" indent="-228600" defTabSz="930275" eaLnBrk="0" hangingPunct="0">
              <a:defRPr sz="1600" b="1">
                <a:solidFill>
                  <a:srgbClr val="660033"/>
                </a:solidFill>
                <a:latin typeface="Comic Sans MS" pitchFamily="66" charset="0"/>
              </a:defRPr>
            </a:lvl4pPr>
            <a:lvl5pPr marL="2057400" indent="-228600" defTabSz="930275" eaLnBrk="0" hangingPunct="0">
              <a:defRPr sz="1600" b="1">
                <a:solidFill>
                  <a:srgbClr val="660033"/>
                </a:solidFill>
                <a:latin typeface="Comic Sans MS" pitchFamily="66" charset="0"/>
              </a:defRPr>
            </a:lvl5pPr>
            <a:lvl6pPr marL="2514600" indent="-228600" defTabSz="930275" eaLnBrk="0" fontAlgn="base" hangingPunct="0">
              <a:spcBef>
                <a:spcPct val="0"/>
              </a:spcBef>
              <a:spcAft>
                <a:spcPct val="0"/>
              </a:spcAft>
              <a:defRPr sz="1600" b="1">
                <a:solidFill>
                  <a:srgbClr val="660033"/>
                </a:solidFill>
                <a:latin typeface="Comic Sans MS" pitchFamily="66" charset="0"/>
              </a:defRPr>
            </a:lvl6pPr>
            <a:lvl7pPr marL="2971800" indent="-228600" defTabSz="930275" eaLnBrk="0" fontAlgn="base" hangingPunct="0">
              <a:spcBef>
                <a:spcPct val="0"/>
              </a:spcBef>
              <a:spcAft>
                <a:spcPct val="0"/>
              </a:spcAft>
              <a:defRPr sz="1600" b="1">
                <a:solidFill>
                  <a:srgbClr val="660033"/>
                </a:solidFill>
                <a:latin typeface="Comic Sans MS" pitchFamily="66" charset="0"/>
              </a:defRPr>
            </a:lvl7pPr>
            <a:lvl8pPr marL="3429000" indent="-228600" defTabSz="930275" eaLnBrk="0" fontAlgn="base" hangingPunct="0">
              <a:spcBef>
                <a:spcPct val="0"/>
              </a:spcBef>
              <a:spcAft>
                <a:spcPct val="0"/>
              </a:spcAft>
              <a:defRPr sz="1600" b="1">
                <a:solidFill>
                  <a:srgbClr val="660033"/>
                </a:solidFill>
                <a:latin typeface="Comic Sans MS" pitchFamily="66" charset="0"/>
              </a:defRPr>
            </a:lvl8pPr>
            <a:lvl9pPr marL="3886200" indent="-228600" defTabSz="930275" eaLnBrk="0" fontAlgn="base" hangingPunct="0">
              <a:spcBef>
                <a:spcPct val="0"/>
              </a:spcBef>
              <a:spcAft>
                <a:spcPct val="0"/>
              </a:spcAft>
              <a:defRPr sz="1600" b="1">
                <a:solidFill>
                  <a:srgbClr val="660033"/>
                </a:solidFill>
                <a:latin typeface="Comic Sans MS" pitchFamily="66" charset="0"/>
              </a:defRPr>
            </a:lvl9pPr>
          </a:lstStyle>
          <a:p>
            <a:pPr algn="r" eaLnBrk="1" hangingPunct="1"/>
            <a:fld id="{0AF10A99-8F17-4D50-88AE-FA5F2ECC7475}" type="slidenum">
              <a:rPr lang="en-US" altLang="en-US" sz="1200" b="0">
                <a:solidFill>
                  <a:schemeClr val="tx1"/>
                </a:solidFill>
                <a:latin typeface="Arial" charset="0"/>
              </a:rPr>
              <a:pPr algn="r" eaLnBrk="1" hangingPunct="1"/>
              <a:t>19</a:t>
            </a:fld>
            <a:endParaRPr lang="en-US" altLang="en-US" sz="1200" b="0">
              <a:solidFill>
                <a:schemeClr val="tx1"/>
              </a:solidFill>
              <a:latin typeface="Arial" charset="0"/>
            </a:endParaRPr>
          </a:p>
        </p:txBody>
      </p:sp>
      <p:sp>
        <p:nvSpPr>
          <p:cNvPr id="111620" name="Rectangle 2"/>
          <p:cNvSpPr>
            <a:spLocks noGrp="1" noRot="1" noChangeAspect="1" noChangeArrowheads="1" noTextEdit="1"/>
          </p:cNvSpPr>
          <p:nvPr>
            <p:ph type="sldImg"/>
          </p:nvPr>
        </p:nvSpPr>
        <p:spPr>
          <a:xfrm>
            <a:off x="1171575" y="696913"/>
            <a:ext cx="4641850" cy="3481387"/>
          </a:xfrm>
          <a:ln/>
        </p:spPr>
      </p:sp>
      <p:sp>
        <p:nvSpPr>
          <p:cNvPr id="111621" name="Rectangle 3"/>
          <p:cNvSpPr>
            <a:spLocks noGrp="1" noChangeArrowheads="1"/>
          </p:cNvSpPr>
          <p:nvPr>
            <p:ph type="body" idx="1"/>
          </p:nvPr>
        </p:nvSpPr>
        <p:spPr>
          <a:xfrm>
            <a:off x="698500" y="4410075"/>
            <a:ext cx="5588000" cy="4176713"/>
          </a:xfrm>
          <a:noFill/>
        </p:spPr>
        <p:txBody>
          <a:bodyPr lIns="92958" tIns="46479" rIns="92958" bIns="46479"/>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defTabSz="930275" eaLnBrk="0" hangingPunct="0">
              <a:defRPr sz="1600" b="1">
                <a:solidFill>
                  <a:srgbClr val="660033"/>
                </a:solidFill>
                <a:latin typeface="Comic Sans MS" pitchFamily="66" charset="0"/>
              </a:defRPr>
            </a:lvl1pPr>
            <a:lvl2pPr marL="742950" indent="-285750" defTabSz="930275" eaLnBrk="0" hangingPunct="0">
              <a:defRPr sz="1600" b="1">
                <a:solidFill>
                  <a:srgbClr val="660033"/>
                </a:solidFill>
                <a:latin typeface="Comic Sans MS" pitchFamily="66" charset="0"/>
              </a:defRPr>
            </a:lvl2pPr>
            <a:lvl3pPr marL="1143000" indent="-228600" defTabSz="930275" eaLnBrk="0" hangingPunct="0">
              <a:defRPr sz="1600" b="1">
                <a:solidFill>
                  <a:srgbClr val="660033"/>
                </a:solidFill>
                <a:latin typeface="Comic Sans MS" pitchFamily="66" charset="0"/>
              </a:defRPr>
            </a:lvl3pPr>
            <a:lvl4pPr marL="1600200" indent="-228600" defTabSz="930275" eaLnBrk="0" hangingPunct="0">
              <a:defRPr sz="1600" b="1">
                <a:solidFill>
                  <a:srgbClr val="660033"/>
                </a:solidFill>
                <a:latin typeface="Comic Sans MS" pitchFamily="66" charset="0"/>
              </a:defRPr>
            </a:lvl4pPr>
            <a:lvl5pPr marL="2057400" indent="-228600" defTabSz="930275" eaLnBrk="0" hangingPunct="0">
              <a:defRPr sz="1600" b="1">
                <a:solidFill>
                  <a:srgbClr val="660033"/>
                </a:solidFill>
                <a:latin typeface="Comic Sans MS" pitchFamily="66" charset="0"/>
              </a:defRPr>
            </a:lvl5pPr>
            <a:lvl6pPr marL="2514600" indent="-228600" defTabSz="930275" eaLnBrk="0" fontAlgn="base" hangingPunct="0">
              <a:spcBef>
                <a:spcPct val="0"/>
              </a:spcBef>
              <a:spcAft>
                <a:spcPct val="0"/>
              </a:spcAft>
              <a:defRPr sz="1600" b="1">
                <a:solidFill>
                  <a:srgbClr val="660033"/>
                </a:solidFill>
                <a:latin typeface="Comic Sans MS" pitchFamily="66" charset="0"/>
              </a:defRPr>
            </a:lvl6pPr>
            <a:lvl7pPr marL="2971800" indent="-228600" defTabSz="930275" eaLnBrk="0" fontAlgn="base" hangingPunct="0">
              <a:spcBef>
                <a:spcPct val="0"/>
              </a:spcBef>
              <a:spcAft>
                <a:spcPct val="0"/>
              </a:spcAft>
              <a:defRPr sz="1600" b="1">
                <a:solidFill>
                  <a:srgbClr val="660033"/>
                </a:solidFill>
                <a:latin typeface="Comic Sans MS" pitchFamily="66" charset="0"/>
              </a:defRPr>
            </a:lvl7pPr>
            <a:lvl8pPr marL="3429000" indent="-228600" defTabSz="930275" eaLnBrk="0" fontAlgn="base" hangingPunct="0">
              <a:spcBef>
                <a:spcPct val="0"/>
              </a:spcBef>
              <a:spcAft>
                <a:spcPct val="0"/>
              </a:spcAft>
              <a:defRPr sz="1600" b="1">
                <a:solidFill>
                  <a:srgbClr val="660033"/>
                </a:solidFill>
                <a:latin typeface="Comic Sans MS" pitchFamily="66" charset="0"/>
              </a:defRPr>
            </a:lvl8pPr>
            <a:lvl9pPr marL="3886200" indent="-228600" defTabSz="930275" eaLnBrk="0" fontAlgn="base" hangingPunct="0">
              <a:spcBef>
                <a:spcPct val="0"/>
              </a:spcBef>
              <a:spcAft>
                <a:spcPct val="0"/>
              </a:spcAft>
              <a:defRPr sz="1600" b="1">
                <a:solidFill>
                  <a:srgbClr val="660033"/>
                </a:solidFill>
                <a:latin typeface="Comic Sans MS" pitchFamily="66" charset="0"/>
              </a:defRPr>
            </a:lvl9pPr>
          </a:lstStyle>
          <a:p>
            <a:pPr eaLnBrk="1" hangingPunct="1"/>
            <a:fld id="{CB88D2EE-7600-48DD-A28D-8F4D9BC13A75}" type="slidenum">
              <a:rPr lang="en-US" altLang="en-US" sz="1200" b="0" smtClean="0">
                <a:solidFill>
                  <a:schemeClr val="tx1"/>
                </a:solidFill>
                <a:latin typeface="Arial" charset="0"/>
              </a:rPr>
              <a:pPr eaLnBrk="1" hangingPunct="1"/>
              <a:t>20</a:t>
            </a:fld>
            <a:endParaRPr lang="en-US" altLang="en-US" sz="1200" b="0" smtClean="0">
              <a:solidFill>
                <a:schemeClr val="tx1"/>
              </a:solidFill>
              <a:latin typeface="Arial" charset="0"/>
            </a:endParaRPr>
          </a:p>
        </p:txBody>
      </p:sp>
      <p:sp>
        <p:nvSpPr>
          <p:cNvPr id="112643" name="Rectangle 2"/>
          <p:cNvSpPr>
            <a:spLocks noGrp="1" noRot="1" noChangeAspect="1" noChangeArrowheads="1" noTextEdit="1"/>
          </p:cNvSpPr>
          <p:nvPr>
            <p:ph type="sldImg"/>
          </p:nvPr>
        </p:nvSpPr>
        <p:spPr>
          <a:xfrm>
            <a:off x="1173163" y="696913"/>
            <a:ext cx="4640262" cy="3479800"/>
          </a:xfrm>
          <a:ln/>
        </p:spPr>
      </p:sp>
      <p:sp>
        <p:nvSpPr>
          <p:cNvPr id="112644" name="Rectangle 3"/>
          <p:cNvSpPr>
            <a:spLocks noGrp="1" noChangeArrowheads="1"/>
          </p:cNvSpPr>
          <p:nvPr>
            <p:ph type="body" idx="1"/>
          </p:nvPr>
        </p:nvSpPr>
        <p:spPr>
          <a:xfrm>
            <a:off x="698500" y="4410075"/>
            <a:ext cx="5588000" cy="4176713"/>
          </a:xfrm>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defTabSz="930275" eaLnBrk="0" hangingPunct="0">
              <a:defRPr sz="1600" b="1">
                <a:solidFill>
                  <a:srgbClr val="660033"/>
                </a:solidFill>
                <a:latin typeface="Comic Sans MS" pitchFamily="66" charset="0"/>
              </a:defRPr>
            </a:lvl1pPr>
            <a:lvl2pPr marL="742950" indent="-285750" defTabSz="930275" eaLnBrk="0" hangingPunct="0">
              <a:defRPr sz="1600" b="1">
                <a:solidFill>
                  <a:srgbClr val="660033"/>
                </a:solidFill>
                <a:latin typeface="Comic Sans MS" pitchFamily="66" charset="0"/>
              </a:defRPr>
            </a:lvl2pPr>
            <a:lvl3pPr marL="1143000" indent="-228600" defTabSz="930275" eaLnBrk="0" hangingPunct="0">
              <a:defRPr sz="1600" b="1">
                <a:solidFill>
                  <a:srgbClr val="660033"/>
                </a:solidFill>
                <a:latin typeface="Comic Sans MS" pitchFamily="66" charset="0"/>
              </a:defRPr>
            </a:lvl3pPr>
            <a:lvl4pPr marL="1600200" indent="-228600" defTabSz="930275" eaLnBrk="0" hangingPunct="0">
              <a:defRPr sz="1600" b="1">
                <a:solidFill>
                  <a:srgbClr val="660033"/>
                </a:solidFill>
                <a:latin typeface="Comic Sans MS" pitchFamily="66" charset="0"/>
              </a:defRPr>
            </a:lvl4pPr>
            <a:lvl5pPr marL="2057400" indent="-228600" defTabSz="930275" eaLnBrk="0" hangingPunct="0">
              <a:defRPr sz="1600" b="1">
                <a:solidFill>
                  <a:srgbClr val="660033"/>
                </a:solidFill>
                <a:latin typeface="Comic Sans MS" pitchFamily="66" charset="0"/>
              </a:defRPr>
            </a:lvl5pPr>
            <a:lvl6pPr marL="2514600" indent="-228600" defTabSz="930275" eaLnBrk="0" fontAlgn="base" hangingPunct="0">
              <a:spcBef>
                <a:spcPct val="0"/>
              </a:spcBef>
              <a:spcAft>
                <a:spcPct val="0"/>
              </a:spcAft>
              <a:defRPr sz="1600" b="1">
                <a:solidFill>
                  <a:srgbClr val="660033"/>
                </a:solidFill>
                <a:latin typeface="Comic Sans MS" pitchFamily="66" charset="0"/>
              </a:defRPr>
            </a:lvl6pPr>
            <a:lvl7pPr marL="2971800" indent="-228600" defTabSz="930275" eaLnBrk="0" fontAlgn="base" hangingPunct="0">
              <a:spcBef>
                <a:spcPct val="0"/>
              </a:spcBef>
              <a:spcAft>
                <a:spcPct val="0"/>
              </a:spcAft>
              <a:defRPr sz="1600" b="1">
                <a:solidFill>
                  <a:srgbClr val="660033"/>
                </a:solidFill>
                <a:latin typeface="Comic Sans MS" pitchFamily="66" charset="0"/>
              </a:defRPr>
            </a:lvl7pPr>
            <a:lvl8pPr marL="3429000" indent="-228600" defTabSz="930275" eaLnBrk="0" fontAlgn="base" hangingPunct="0">
              <a:spcBef>
                <a:spcPct val="0"/>
              </a:spcBef>
              <a:spcAft>
                <a:spcPct val="0"/>
              </a:spcAft>
              <a:defRPr sz="1600" b="1">
                <a:solidFill>
                  <a:srgbClr val="660033"/>
                </a:solidFill>
                <a:latin typeface="Comic Sans MS" pitchFamily="66" charset="0"/>
              </a:defRPr>
            </a:lvl8pPr>
            <a:lvl9pPr marL="3886200" indent="-228600" defTabSz="930275" eaLnBrk="0" fontAlgn="base" hangingPunct="0">
              <a:spcBef>
                <a:spcPct val="0"/>
              </a:spcBef>
              <a:spcAft>
                <a:spcPct val="0"/>
              </a:spcAft>
              <a:defRPr sz="1600" b="1">
                <a:solidFill>
                  <a:srgbClr val="660033"/>
                </a:solidFill>
                <a:latin typeface="Comic Sans MS" pitchFamily="66" charset="0"/>
              </a:defRPr>
            </a:lvl9pPr>
          </a:lstStyle>
          <a:p>
            <a:pPr eaLnBrk="1" hangingPunct="1"/>
            <a:fld id="{8DAEA201-CA16-4486-9B4A-D5093D94E268}" type="slidenum">
              <a:rPr lang="en-US" altLang="en-US" sz="1200" b="0" smtClean="0">
                <a:solidFill>
                  <a:schemeClr val="tx1"/>
                </a:solidFill>
                <a:latin typeface="Arial" charset="0"/>
              </a:rPr>
              <a:pPr eaLnBrk="1" hangingPunct="1"/>
              <a:t>21</a:t>
            </a:fld>
            <a:endParaRPr lang="en-US" altLang="en-US" sz="1200" b="0" smtClean="0">
              <a:solidFill>
                <a:schemeClr val="tx1"/>
              </a:solidFill>
              <a:latin typeface="Arial" charset="0"/>
            </a:endParaRPr>
          </a:p>
        </p:txBody>
      </p:sp>
      <p:sp>
        <p:nvSpPr>
          <p:cNvPr id="116739" name="Rectangle 2"/>
          <p:cNvSpPr>
            <a:spLocks noRot="1" noChangeArrowheads="1" noTextEdit="1"/>
          </p:cNvSpPr>
          <p:nvPr>
            <p:ph type="sldImg"/>
          </p:nvPr>
        </p:nvSpPr>
        <p:spPr>
          <a:xfrm>
            <a:off x="1173163" y="696913"/>
            <a:ext cx="4640262" cy="3479800"/>
          </a:xfrm>
          <a:ln/>
        </p:spPr>
      </p:sp>
      <p:sp>
        <p:nvSpPr>
          <p:cNvPr id="116740" name="Rectangle 3"/>
          <p:cNvSpPr>
            <a:spLocks noGrp="1" noChangeArrowheads="1"/>
          </p:cNvSpPr>
          <p:nvPr>
            <p:ph type="body" idx="1"/>
          </p:nvPr>
        </p:nvSpPr>
        <p:spPr>
          <a:xfrm>
            <a:off x="698500" y="4410075"/>
            <a:ext cx="5588000" cy="4176713"/>
          </a:xfrm>
          <a:noFill/>
        </p:spPr>
        <p:txBody>
          <a:bodyPr/>
          <a:lstStyle/>
          <a:p>
            <a:pPr eaLnBrk="1" hangingPunct="1">
              <a:spcBef>
                <a:spcPct val="50000"/>
              </a:spcBef>
            </a:pPr>
            <a:r>
              <a:rPr lang="en-US" altLang="en-US" smtClean="0"/>
              <a:t>Extending quantum communication to space environments would enable us to perform fundamental experiments on quantum physics as well as applications of quantum information at planetary and interplanetary scales. Here, we report on the first experimental study of the conditions for the implementation of the single-photon exchange between a satellite and an Earth-based station. We built an experiment that mimics a single photon source on a satellite, exploiting the telescope at the Matera Laser Ranging Observatory of the Italian Space Agency to detect the transmitted photons. Weak laser pulses, emitted by the ground-based station, are directed toward a satellite equipped with cube-corner retroreflectors. These reflect a small portion of the pulse, with an average of less-than-one photon per pulse directed to our receiver, as required for faint-pulse quantum communication. We were able to detect returns from satellite Ajisai, a low-Earth orbit geodetic satellite, whose orbit has a perigee height of 1485 km. </a:t>
            </a:r>
          </a:p>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0052" indent="-284636" eaLnBrk="0" hangingPunct="0">
              <a:defRPr>
                <a:solidFill>
                  <a:schemeClr val="tx1"/>
                </a:solidFill>
                <a:latin typeface="Arial" charset="0"/>
                <a:cs typeface="Arial" charset="0"/>
              </a:defRPr>
            </a:lvl2pPr>
            <a:lvl3pPr marL="1138542" indent="-227708" eaLnBrk="0" hangingPunct="0">
              <a:defRPr>
                <a:solidFill>
                  <a:schemeClr val="tx1"/>
                </a:solidFill>
                <a:latin typeface="Arial" charset="0"/>
                <a:cs typeface="Arial" charset="0"/>
              </a:defRPr>
            </a:lvl3pPr>
            <a:lvl4pPr marL="1593959" indent="-227708" eaLnBrk="0" hangingPunct="0">
              <a:defRPr>
                <a:solidFill>
                  <a:schemeClr val="tx1"/>
                </a:solidFill>
                <a:latin typeface="Arial" charset="0"/>
                <a:cs typeface="Arial" charset="0"/>
              </a:defRPr>
            </a:lvl4pPr>
            <a:lvl5pPr marL="2049376" indent="-227708" eaLnBrk="0" hangingPunct="0">
              <a:defRPr>
                <a:solidFill>
                  <a:schemeClr val="tx1"/>
                </a:solidFill>
                <a:latin typeface="Arial" charset="0"/>
                <a:cs typeface="Arial" charset="0"/>
              </a:defRPr>
            </a:lvl5pPr>
            <a:lvl6pPr marL="2504793" indent="-227708" eaLnBrk="0" fontAlgn="base" hangingPunct="0">
              <a:spcBef>
                <a:spcPct val="0"/>
              </a:spcBef>
              <a:spcAft>
                <a:spcPct val="0"/>
              </a:spcAft>
              <a:defRPr>
                <a:solidFill>
                  <a:schemeClr val="tx1"/>
                </a:solidFill>
                <a:latin typeface="Arial" charset="0"/>
                <a:cs typeface="Arial" charset="0"/>
              </a:defRPr>
            </a:lvl6pPr>
            <a:lvl7pPr marL="2960210" indent="-227708" eaLnBrk="0" fontAlgn="base" hangingPunct="0">
              <a:spcBef>
                <a:spcPct val="0"/>
              </a:spcBef>
              <a:spcAft>
                <a:spcPct val="0"/>
              </a:spcAft>
              <a:defRPr>
                <a:solidFill>
                  <a:schemeClr val="tx1"/>
                </a:solidFill>
                <a:latin typeface="Arial" charset="0"/>
                <a:cs typeface="Arial" charset="0"/>
              </a:defRPr>
            </a:lvl7pPr>
            <a:lvl8pPr marL="3415627" indent="-227708" eaLnBrk="0" fontAlgn="base" hangingPunct="0">
              <a:spcBef>
                <a:spcPct val="0"/>
              </a:spcBef>
              <a:spcAft>
                <a:spcPct val="0"/>
              </a:spcAft>
              <a:defRPr>
                <a:solidFill>
                  <a:schemeClr val="tx1"/>
                </a:solidFill>
                <a:latin typeface="Arial" charset="0"/>
                <a:cs typeface="Arial" charset="0"/>
              </a:defRPr>
            </a:lvl8pPr>
            <a:lvl9pPr marL="3871044" indent="-227708" eaLnBrk="0" fontAlgn="base" hangingPunct="0">
              <a:spcBef>
                <a:spcPct val="0"/>
              </a:spcBef>
              <a:spcAft>
                <a:spcPct val="0"/>
              </a:spcAft>
              <a:defRPr>
                <a:solidFill>
                  <a:schemeClr val="tx1"/>
                </a:solidFill>
                <a:latin typeface="Arial" charset="0"/>
                <a:cs typeface="Arial" charset="0"/>
              </a:defRPr>
            </a:lvl9pPr>
          </a:lstStyle>
          <a:p>
            <a:pPr eaLnBrk="1" hangingPunct="1"/>
            <a:fld id="{EBF82208-01A2-4D62-A30A-B12D469AB1F4}" type="slidenum">
              <a:rPr lang="en-US" altLang="en-US" smtClean="0"/>
              <a:pPr eaLnBrk="1" hangingPunct="1"/>
              <a:t>23</a:t>
            </a:fld>
            <a:endParaRPr lang="en-US" alt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AE9E6D-31CF-47A2-AF1F-63085C7D0AC1}" type="slidenum">
              <a:rPr lang="en-US" smtClean="0"/>
              <a:pPr>
                <a:defRPr/>
              </a:pPr>
              <a:t>27</a:t>
            </a:fld>
            <a:endParaRPr lang="en-US"/>
          </a:p>
        </p:txBody>
      </p:sp>
    </p:spTree>
    <p:extLst>
      <p:ext uri="{BB962C8B-B14F-4D97-AF65-F5344CB8AC3E}">
        <p14:creationId xmlns:p14="http://schemas.microsoft.com/office/powerpoint/2010/main" val="2954196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79882" name="Rectangle 10"/>
          <p:cNvSpPr>
            <a:spLocks noGrp="1" noChangeArrowheads="1"/>
          </p:cNvSpPr>
          <p:nvPr>
            <p:ph type="ctrTitle" sz="quarter"/>
          </p:nvPr>
        </p:nvSpPr>
        <p:spPr>
          <a:xfrm>
            <a:off x="685800" y="1873250"/>
            <a:ext cx="7772400" cy="1555750"/>
          </a:xfrm>
        </p:spPr>
        <p:txBody>
          <a:bodyPr anchorCtr="1"/>
          <a:lstStyle>
            <a:lvl1pPr>
              <a:defRPr/>
            </a:lvl1pPr>
          </a:lstStyle>
          <a:p>
            <a:pPr lvl="0"/>
            <a:r>
              <a:rPr lang="en-US" noProof="0" smtClean="0"/>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12" name="Rectangle 12"/>
          <p:cNvSpPr>
            <a:spLocks noGrp="1" noChangeArrowheads="1"/>
          </p:cNvSpPr>
          <p:nvPr>
            <p:ph type="dt" sz="quarter" idx="10"/>
          </p:nvPr>
        </p:nvSpPr>
        <p:spPr>
          <a:xfrm>
            <a:off x="457200" y="6248400"/>
            <a:ext cx="2133600" cy="457200"/>
          </a:xfrm>
        </p:spPr>
        <p:txBody>
          <a:bodyPr/>
          <a:lstStyle>
            <a:lvl1pPr>
              <a:defRPr sz="1000">
                <a:effectLst>
                  <a:outerShdw blurRad="38100" dist="38100" dir="2700000" algn="tl">
                    <a:srgbClr val="010199"/>
                  </a:outerShdw>
                </a:effectLst>
              </a:defRPr>
            </a:lvl1pPr>
          </a:lstStyle>
          <a:p>
            <a:pPr>
              <a:defRPr/>
            </a:pPr>
            <a:endParaRPr lang="en-US"/>
          </a:p>
        </p:txBody>
      </p:sp>
      <p:sp>
        <p:nvSpPr>
          <p:cNvPr id="13" name="Rectangle 13"/>
          <p:cNvSpPr>
            <a:spLocks noGrp="1" noChangeArrowheads="1"/>
          </p:cNvSpPr>
          <p:nvPr>
            <p:ph type="ftr" sz="quarter" idx="11"/>
          </p:nvPr>
        </p:nvSpPr>
        <p:spPr>
          <a:xfrm>
            <a:off x="3124200" y="6248400"/>
            <a:ext cx="2895600" cy="457200"/>
          </a:xfrm>
        </p:spPr>
        <p:txBody>
          <a:bodyPr/>
          <a:lstStyle>
            <a:lvl1pPr>
              <a:defRPr sz="1000">
                <a:effectLst>
                  <a:outerShdw blurRad="38100" dist="38100" dir="2700000" algn="tl">
                    <a:srgbClr val="010199"/>
                  </a:outerShdw>
                </a:effectLst>
              </a:defRPr>
            </a:lvl1pPr>
          </a:lstStyle>
          <a:p>
            <a:pPr>
              <a:defRPr/>
            </a:pPr>
            <a:endParaRPr lang="en-US"/>
          </a:p>
        </p:txBody>
      </p:sp>
      <p:sp>
        <p:nvSpPr>
          <p:cNvPr id="14" name="Rectangle 14"/>
          <p:cNvSpPr>
            <a:spLocks noGrp="1" noChangeArrowheads="1"/>
          </p:cNvSpPr>
          <p:nvPr>
            <p:ph type="sldNum" sz="quarter" idx="12"/>
          </p:nvPr>
        </p:nvSpPr>
        <p:spPr>
          <a:xfrm>
            <a:off x="6553200" y="6248400"/>
            <a:ext cx="2133600" cy="457200"/>
          </a:xfrm>
        </p:spPr>
        <p:txBody>
          <a:bodyPr/>
          <a:lstStyle>
            <a:lvl1pPr>
              <a:defRPr sz="1000">
                <a:effectLst>
                  <a:outerShdw blurRad="38100" dist="38100" dir="2700000" algn="tl">
                    <a:srgbClr val="010199"/>
                  </a:outerShdw>
                </a:effectLst>
              </a:defRPr>
            </a:lvl1pPr>
          </a:lstStyle>
          <a:p>
            <a:pPr>
              <a:defRPr/>
            </a:pPr>
            <a:fld id="{30A1B26D-1798-484A-8312-8ECF977FA99C}" type="slidenum">
              <a:rPr lang="en-US"/>
              <a:pPr>
                <a:defRPr/>
              </a:pPr>
              <a:t>‹#›</a:t>
            </a:fld>
            <a:endParaRPr lang="en-US"/>
          </a:p>
        </p:txBody>
      </p:sp>
    </p:spTree>
    <p:extLst>
      <p:ext uri="{BB962C8B-B14F-4D97-AF65-F5344CB8AC3E}">
        <p14:creationId xmlns:p14="http://schemas.microsoft.com/office/powerpoint/2010/main" val="3123320299"/>
      </p:ext>
    </p:extLst>
  </p:cSld>
  <p:clrMapOvr>
    <a:overrideClrMapping bg1="dk2" tx1="lt1" bg2="dk1"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5DA5B0-6BF4-45CD-BD60-79A6C2D05A7A}" type="slidenum">
              <a:rPr lang="en-US"/>
              <a:pPr>
                <a:defRPr/>
              </a:pPr>
              <a:t>‹#›</a:t>
            </a:fld>
            <a:endParaRPr lang="en-US"/>
          </a:p>
        </p:txBody>
      </p:sp>
    </p:spTree>
    <p:extLst>
      <p:ext uri="{BB962C8B-B14F-4D97-AF65-F5344CB8AC3E}">
        <p14:creationId xmlns:p14="http://schemas.microsoft.com/office/powerpoint/2010/main" val="24051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D23BA7-26B9-49B4-9D4B-D67005994B1C}" type="slidenum">
              <a:rPr lang="en-US"/>
              <a:pPr>
                <a:defRPr/>
              </a:pPr>
              <a:t>‹#›</a:t>
            </a:fld>
            <a:endParaRPr lang="en-US"/>
          </a:p>
        </p:txBody>
      </p:sp>
    </p:spTree>
    <p:extLst>
      <p:ext uri="{BB962C8B-B14F-4D97-AF65-F5344CB8AC3E}">
        <p14:creationId xmlns:p14="http://schemas.microsoft.com/office/powerpoint/2010/main" val="1959034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46B3A9-C17C-4C70-A2FB-2D81AB1C9541}" type="slidenum">
              <a:rPr lang="en-US"/>
              <a:pPr>
                <a:defRPr/>
              </a:pPr>
              <a:t>‹#›</a:t>
            </a:fld>
            <a:endParaRPr lang="en-US"/>
          </a:p>
        </p:txBody>
      </p:sp>
    </p:spTree>
    <p:extLst>
      <p:ext uri="{BB962C8B-B14F-4D97-AF65-F5344CB8AC3E}">
        <p14:creationId xmlns:p14="http://schemas.microsoft.com/office/powerpoint/2010/main" val="1597735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80B325-FB15-4B0C-836D-F866428D29EB}" type="slidenum">
              <a:rPr lang="en-US"/>
              <a:pPr>
                <a:defRPr/>
              </a:pPr>
              <a:t>‹#›</a:t>
            </a:fld>
            <a:endParaRPr lang="en-US"/>
          </a:p>
        </p:txBody>
      </p:sp>
    </p:spTree>
    <p:extLst>
      <p:ext uri="{BB962C8B-B14F-4D97-AF65-F5344CB8AC3E}">
        <p14:creationId xmlns:p14="http://schemas.microsoft.com/office/powerpoint/2010/main" val="1377473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FFA62B7-9633-4023-B450-F9F84D16E59B}"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49FF885-4E35-4B3B-AC94-C50120C5F6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9904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243AD1-6952-461C-9D2E-49D07A38E888}"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012982-D21A-46C1-8DDA-A23BD8E8DF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4475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FD3F593-E686-4497-9487-C2310253B1FA}"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FFE48B-377D-4542-8DE2-0B4B957097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5158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8C2860-927A-4F54-8FC7-EC035E5AFC52}" type="datetimeFigureOut">
              <a:rPr lang="en-US">
                <a:solidFill>
                  <a:prstClr val="black">
                    <a:tint val="75000"/>
                  </a:prstClr>
                </a:solidFill>
              </a:rPr>
              <a:pPr>
                <a:defRPr/>
              </a:pPr>
              <a:t>9/25/2014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D6F922D-959C-48E0-BB42-28EF1E300F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524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B2CAB1F-2A0E-4DBC-AFE6-C44BF5B793EB}" type="datetimeFigureOut">
              <a:rPr lang="en-US">
                <a:solidFill>
                  <a:prstClr val="black">
                    <a:tint val="75000"/>
                  </a:prstClr>
                </a:solidFill>
              </a:rPr>
              <a:pPr>
                <a:defRPr/>
              </a:pPr>
              <a:t>9/25/2014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F0D02A9-7A7F-4181-A9E4-906A6043F22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9335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8E45B3E-D9AE-44BA-A164-C00860055CE6}" type="datetimeFigureOut">
              <a:rPr lang="en-US">
                <a:solidFill>
                  <a:prstClr val="black">
                    <a:tint val="75000"/>
                  </a:prstClr>
                </a:solidFill>
              </a:rPr>
              <a:pPr>
                <a:defRPr/>
              </a:pPr>
              <a:t>9/25/2014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477F72D-EC8E-4486-B4EC-DA5687DB7D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773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54315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B43DA5-F1AD-4898-8DB7-2BC121CCE950}" type="datetimeFigureOut">
              <a:rPr lang="en-US">
                <a:solidFill>
                  <a:prstClr val="black">
                    <a:tint val="75000"/>
                  </a:prstClr>
                </a:solidFill>
              </a:rPr>
              <a:pPr>
                <a:defRPr/>
              </a:pPr>
              <a:t>9/25/2014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5A572C9-383C-4F71-83A8-2C1748CE9F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1686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C44441-B5B0-4DD1-9CD7-D0F66EECBB95}" type="datetimeFigureOut">
              <a:rPr lang="en-US">
                <a:solidFill>
                  <a:prstClr val="black">
                    <a:tint val="75000"/>
                  </a:prstClr>
                </a:solidFill>
              </a:rPr>
              <a:pPr>
                <a:defRPr/>
              </a:pPr>
              <a:t>9/25/2014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4700969-B9EB-41DA-8E39-C468F612CC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8304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4F54DC6-8633-4D9D-8DDC-ECE50CF1F3B5}" type="datetimeFigureOut">
              <a:rPr lang="en-US">
                <a:solidFill>
                  <a:prstClr val="black">
                    <a:tint val="75000"/>
                  </a:prstClr>
                </a:solidFill>
              </a:rPr>
              <a:pPr>
                <a:defRPr/>
              </a:pPr>
              <a:t>9/25/2014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11CAEF-BED3-4891-BCAC-B8723F8AEC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4236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EE6E7E-2ADF-4751-A8D9-8433406BDBEC}"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B71C3E-B43E-40BE-8B27-A3503299F7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8538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03E7D0-B60A-4894-ABBC-C915E6454D7F}"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EDA20-1363-4EAA-ADB5-2DEEC7E6FD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5287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FFA62B7-9633-4023-B450-F9F84D16E59B}"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49FF885-4E35-4B3B-AC94-C50120C5F6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991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243AD1-6952-461C-9D2E-49D07A38E888}"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012982-D21A-46C1-8DDA-A23BD8E8DF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7295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FD3F593-E686-4497-9487-C2310253B1FA}"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FFE48B-377D-4542-8DE2-0B4B957097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7908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8C2860-927A-4F54-8FC7-EC035E5AFC52}" type="datetimeFigureOut">
              <a:rPr lang="en-US">
                <a:solidFill>
                  <a:prstClr val="black">
                    <a:tint val="75000"/>
                  </a:prstClr>
                </a:solidFill>
              </a:rPr>
              <a:pPr>
                <a:defRPr/>
              </a:pPr>
              <a:t>9/25/2014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D6F922D-959C-48E0-BB42-28EF1E300F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8761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B2CAB1F-2A0E-4DBC-AFE6-C44BF5B793EB}" type="datetimeFigureOut">
              <a:rPr lang="en-US">
                <a:solidFill>
                  <a:prstClr val="black">
                    <a:tint val="75000"/>
                  </a:prstClr>
                </a:solidFill>
              </a:rPr>
              <a:pPr>
                <a:defRPr/>
              </a:pPr>
              <a:t>9/25/2014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F0D02A9-7A7F-4181-A9E4-906A6043F22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713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F391CA-C86F-4919-858F-8486F15C7963}" type="slidenum">
              <a:rPr lang="en-US"/>
              <a:pPr>
                <a:defRPr/>
              </a:pPr>
              <a:t>‹#›</a:t>
            </a:fld>
            <a:endParaRPr lang="en-US"/>
          </a:p>
        </p:txBody>
      </p:sp>
    </p:spTree>
    <p:extLst>
      <p:ext uri="{BB962C8B-B14F-4D97-AF65-F5344CB8AC3E}">
        <p14:creationId xmlns:p14="http://schemas.microsoft.com/office/powerpoint/2010/main" val="3407353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8E45B3E-D9AE-44BA-A164-C00860055CE6}" type="datetimeFigureOut">
              <a:rPr lang="en-US">
                <a:solidFill>
                  <a:prstClr val="black">
                    <a:tint val="75000"/>
                  </a:prstClr>
                </a:solidFill>
              </a:rPr>
              <a:pPr>
                <a:defRPr/>
              </a:pPr>
              <a:t>9/25/2014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477F72D-EC8E-4486-B4EC-DA5687DB7D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0302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B43DA5-F1AD-4898-8DB7-2BC121CCE950}" type="datetimeFigureOut">
              <a:rPr lang="en-US">
                <a:solidFill>
                  <a:prstClr val="black">
                    <a:tint val="75000"/>
                  </a:prstClr>
                </a:solidFill>
              </a:rPr>
              <a:pPr>
                <a:defRPr/>
              </a:pPr>
              <a:t>9/25/2014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5A572C9-383C-4F71-83A8-2C1748CE9F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862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C44441-B5B0-4DD1-9CD7-D0F66EECBB95}" type="datetimeFigureOut">
              <a:rPr lang="en-US">
                <a:solidFill>
                  <a:prstClr val="black">
                    <a:tint val="75000"/>
                  </a:prstClr>
                </a:solidFill>
              </a:rPr>
              <a:pPr>
                <a:defRPr/>
              </a:pPr>
              <a:t>9/25/2014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4700969-B9EB-41DA-8E39-C468F612CC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6898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4F54DC6-8633-4D9D-8DDC-ECE50CF1F3B5}" type="datetimeFigureOut">
              <a:rPr lang="en-US">
                <a:solidFill>
                  <a:prstClr val="black">
                    <a:tint val="75000"/>
                  </a:prstClr>
                </a:solidFill>
              </a:rPr>
              <a:pPr>
                <a:defRPr/>
              </a:pPr>
              <a:t>9/25/2014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11CAEF-BED3-4891-BCAC-B8723F8AEC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1497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EE6E7E-2ADF-4751-A8D9-8433406BDBEC}"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B71C3E-B43E-40BE-8B27-A3503299F7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869438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03E7D0-B60A-4894-ABBC-C915E6454D7F}"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EDA20-1363-4EAA-ADB5-2DEEC7E6FD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8455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FFA62B7-9633-4023-B450-F9F84D16E59B}"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49FF885-4E35-4B3B-AC94-C50120C5F6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16135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243AD1-6952-461C-9D2E-49D07A38E888}"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012982-D21A-46C1-8DDA-A23BD8E8DF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66412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FD3F593-E686-4497-9487-C2310253B1FA}"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FFE48B-377D-4542-8DE2-0B4B957097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9319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8C2860-927A-4F54-8FC7-EC035E5AFC52}" type="datetimeFigureOut">
              <a:rPr lang="en-US">
                <a:solidFill>
                  <a:prstClr val="black">
                    <a:tint val="75000"/>
                  </a:prstClr>
                </a:solidFill>
              </a:rPr>
              <a:pPr>
                <a:defRPr/>
              </a:pPr>
              <a:t>9/25/2014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D6F922D-959C-48E0-BB42-28EF1E300F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6958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740C5C-71D1-40FB-BB89-CF55DB8E5722}" type="slidenum">
              <a:rPr lang="en-US"/>
              <a:pPr>
                <a:defRPr/>
              </a:pPr>
              <a:t>‹#›</a:t>
            </a:fld>
            <a:endParaRPr lang="en-US"/>
          </a:p>
        </p:txBody>
      </p:sp>
    </p:spTree>
    <p:extLst>
      <p:ext uri="{BB962C8B-B14F-4D97-AF65-F5344CB8AC3E}">
        <p14:creationId xmlns:p14="http://schemas.microsoft.com/office/powerpoint/2010/main" val="3688435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B2CAB1F-2A0E-4DBC-AFE6-C44BF5B793EB}" type="datetimeFigureOut">
              <a:rPr lang="en-US">
                <a:solidFill>
                  <a:prstClr val="black">
                    <a:tint val="75000"/>
                  </a:prstClr>
                </a:solidFill>
              </a:rPr>
              <a:pPr>
                <a:defRPr/>
              </a:pPr>
              <a:t>9/25/2014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F0D02A9-7A7F-4181-A9E4-906A6043F22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0174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8E45B3E-D9AE-44BA-A164-C00860055CE6}" type="datetimeFigureOut">
              <a:rPr lang="en-US">
                <a:solidFill>
                  <a:prstClr val="black">
                    <a:tint val="75000"/>
                  </a:prstClr>
                </a:solidFill>
              </a:rPr>
              <a:pPr>
                <a:defRPr/>
              </a:pPr>
              <a:t>9/25/2014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477F72D-EC8E-4486-B4EC-DA5687DB7D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4251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B43DA5-F1AD-4898-8DB7-2BC121CCE950}" type="datetimeFigureOut">
              <a:rPr lang="en-US">
                <a:solidFill>
                  <a:prstClr val="black">
                    <a:tint val="75000"/>
                  </a:prstClr>
                </a:solidFill>
              </a:rPr>
              <a:pPr>
                <a:defRPr/>
              </a:pPr>
              <a:t>9/25/2014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5A572C9-383C-4F71-83A8-2C1748CE9F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60555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C44441-B5B0-4DD1-9CD7-D0F66EECBB95}" type="datetimeFigureOut">
              <a:rPr lang="en-US">
                <a:solidFill>
                  <a:prstClr val="black">
                    <a:tint val="75000"/>
                  </a:prstClr>
                </a:solidFill>
              </a:rPr>
              <a:pPr>
                <a:defRPr/>
              </a:pPr>
              <a:t>9/25/2014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4700969-B9EB-41DA-8E39-C468F612CC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1301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4F54DC6-8633-4D9D-8DDC-ECE50CF1F3B5}" type="datetimeFigureOut">
              <a:rPr lang="en-US">
                <a:solidFill>
                  <a:prstClr val="black">
                    <a:tint val="75000"/>
                  </a:prstClr>
                </a:solidFill>
              </a:rPr>
              <a:pPr>
                <a:defRPr/>
              </a:pPr>
              <a:t>9/25/2014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11CAEF-BED3-4891-BCAC-B8723F8AEC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58109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EE6E7E-2ADF-4751-A8D9-8433406BDBEC}"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B71C3E-B43E-40BE-8B27-A3503299F7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51061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03E7D0-B60A-4894-ABBC-C915E6454D7F}"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EDA20-1363-4EAA-ADB5-2DEEC7E6FD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215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FFA62B7-9633-4023-B450-F9F84D16E59B}"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49FF885-4E35-4B3B-AC94-C50120C5F6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6749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243AD1-6952-461C-9D2E-49D07A38E888}"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012982-D21A-46C1-8DDA-A23BD8E8DF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182548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FD3F593-E686-4497-9487-C2310253B1FA}"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FFE48B-377D-4542-8DE2-0B4B957097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5176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D86E34-634B-4976-8B51-6D9D2DF67F37}" type="slidenum">
              <a:rPr lang="en-US"/>
              <a:pPr>
                <a:defRPr/>
              </a:pPr>
              <a:t>‹#›</a:t>
            </a:fld>
            <a:endParaRPr lang="en-US"/>
          </a:p>
        </p:txBody>
      </p:sp>
    </p:spTree>
    <p:extLst>
      <p:ext uri="{BB962C8B-B14F-4D97-AF65-F5344CB8AC3E}">
        <p14:creationId xmlns:p14="http://schemas.microsoft.com/office/powerpoint/2010/main" val="3192354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8C2860-927A-4F54-8FC7-EC035E5AFC52}" type="datetimeFigureOut">
              <a:rPr lang="en-US">
                <a:solidFill>
                  <a:prstClr val="black">
                    <a:tint val="75000"/>
                  </a:prstClr>
                </a:solidFill>
              </a:rPr>
              <a:pPr>
                <a:defRPr/>
              </a:pPr>
              <a:t>9/25/2014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D6F922D-959C-48E0-BB42-28EF1E300F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52421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B2CAB1F-2A0E-4DBC-AFE6-C44BF5B793EB}" type="datetimeFigureOut">
              <a:rPr lang="en-US">
                <a:solidFill>
                  <a:prstClr val="black">
                    <a:tint val="75000"/>
                  </a:prstClr>
                </a:solidFill>
              </a:rPr>
              <a:pPr>
                <a:defRPr/>
              </a:pPr>
              <a:t>9/25/2014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F0D02A9-7A7F-4181-A9E4-906A6043F22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27083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8E45B3E-D9AE-44BA-A164-C00860055CE6}" type="datetimeFigureOut">
              <a:rPr lang="en-US">
                <a:solidFill>
                  <a:prstClr val="black">
                    <a:tint val="75000"/>
                  </a:prstClr>
                </a:solidFill>
              </a:rPr>
              <a:pPr>
                <a:defRPr/>
              </a:pPr>
              <a:t>9/25/2014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477F72D-EC8E-4486-B4EC-DA5687DB7D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02244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B43DA5-F1AD-4898-8DB7-2BC121CCE950}" type="datetimeFigureOut">
              <a:rPr lang="en-US">
                <a:solidFill>
                  <a:prstClr val="black">
                    <a:tint val="75000"/>
                  </a:prstClr>
                </a:solidFill>
              </a:rPr>
              <a:pPr>
                <a:defRPr/>
              </a:pPr>
              <a:t>9/25/2014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5A572C9-383C-4F71-83A8-2C1748CE9F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65228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C44441-B5B0-4DD1-9CD7-D0F66EECBB95}" type="datetimeFigureOut">
              <a:rPr lang="en-US">
                <a:solidFill>
                  <a:prstClr val="black">
                    <a:tint val="75000"/>
                  </a:prstClr>
                </a:solidFill>
              </a:rPr>
              <a:pPr>
                <a:defRPr/>
              </a:pPr>
              <a:t>9/25/2014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4700969-B9EB-41DA-8E39-C468F612CC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5256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4F54DC6-8633-4D9D-8DDC-ECE50CF1F3B5}" type="datetimeFigureOut">
              <a:rPr lang="en-US">
                <a:solidFill>
                  <a:prstClr val="black">
                    <a:tint val="75000"/>
                  </a:prstClr>
                </a:solidFill>
              </a:rPr>
              <a:pPr>
                <a:defRPr/>
              </a:pPr>
              <a:t>9/25/2014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11CAEF-BED3-4891-BCAC-B8723F8AEC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24016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EE6E7E-2ADF-4751-A8D9-8433406BDBEC}"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B71C3E-B43E-40BE-8B27-A3503299F7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00633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03E7D0-B60A-4894-ABBC-C915E6454D7F}" type="datetimeFigureOut">
              <a:rPr lang="en-US">
                <a:solidFill>
                  <a:prstClr val="black">
                    <a:tint val="75000"/>
                  </a:prstClr>
                </a:solidFill>
              </a:rPr>
              <a:pPr>
                <a:def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EDA20-1363-4EAA-ADB5-2DEEC7E6FD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1220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79882" name="Rectangle 10"/>
          <p:cNvSpPr>
            <a:spLocks noGrp="1" noChangeArrowheads="1"/>
          </p:cNvSpPr>
          <p:nvPr>
            <p:ph type="ctrTitle" sz="quarter"/>
          </p:nvPr>
        </p:nvSpPr>
        <p:spPr>
          <a:xfrm>
            <a:off x="685800" y="1873250"/>
            <a:ext cx="7772400" cy="1555750"/>
          </a:xfrm>
        </p:spPr>
        <p:txBody>
          <a:bodyPr anchorCtr="1"/>
          <a:lstStyle>
            <a:lvl1pPr>
              <a:defRPr/>
            </a:lvl1pPr>
          </a:lstStyle>
          <a:p>
            <a:pPr lvl="0"/>
            <a:r>
              <a:rPr lang="en-US" noProof="0" smtClean="0"/>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12" name="Rectangle 12"/>
          <p:cNvSpPr>
            <a:spLocks noGrp="1" noChangeArrowheads="1"/>
          </p:cNvSpPr>
          <p:nvPr>
            <p:ph type="dt" sz="quarter" idx="10"/>
          </p:nvPr>
        </p:nvSpPr>
        <p:spPr>
          <a:xfrm>
            <a:off x="457200" y="6248400"/>
            <a:ext cx="2133600" cy="457200"/>
          </a:xfrm>
        </p:spPr>
        <p:txBody>
          <a:bodyPr/>
          <a:lstStyle>
            <a:lvl1pPr>
              <a:defRPr sz="1000">
                <a:effectLst>
                  <a:outerShdw blurRad="38100" dist="38100" dir="2700000" algn="tl">
                    <a:srgbClr val="010199"/>
                  </a:outerShdw>
                </a:effectLst>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a:xfrm>
            <a:off x="3124200" y="6248400"/>
            <a:ext cx="2895600" cy="457200"/>
          </a:xfrm>
        </p:spPr>
        <p:txBody>
          <a:bodyPr/>
          <a:lstStyle>
            <a:lvl1pPr>
              <a:defRPr sz="1000">
                <a:effectLst>
                  <a:outerShdw blurRad="38100" dist="38100" dir="2700000" algn="tl">
                    <a:srgbClr val="010199"/>
                  </a:outerShdw>
                </a:effectLst>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a:xfrm>
            <a:off x="6553200" y="6248400"/>
            <a:ext cx="2133600" cy="457200"/>
          </a:xfrm>
        </p:spPr>
        <p:txBody>
          <a:bodyPr/>
          <a:lstStyle>
            <a:lvl1pPr>
              <a:defRPr sz="1000">
                <a:effectLst>
                  <a:outerShdw blurRad="38100" dist="38100" dir="2700000" algn="tl">
                    <a:srgbClr val="010199"/>
                  </a:outerShdw>
                </a:effectLst>
              </a:defRPr>
            </a:lvl1pPr>
          </a:lstStyle>
          <a:p>
            <a:pPr>
              <a:defRPr/>
            </a:pPr>
            <a:fld id="{30A1B26D-1798-484A-8312-8ECF977FA9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8193134"/>
      </p:ext>
    </p:extLst>
  </p:cSld>
  <p:clrMapOvr>
    <a:overrideClrMapping bg1="dk2" tx1="lt1" bg2="dk1"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10590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F47313-9868-4079-B1BD-E0C5C1AD9137}" type="slidenum">
              <a:rPr lang="en-US"/>
              <a:pPr>
                <a:defRPr/>
              </a:pPr>
              <a:t>‹#›</a:t>
            </a:fld>
            <a:endParaRPr lang="en-US"/>
          </a:p>
        </p:txBody>
      </p:sp>
    </p:spTree>
    <p:extLst>
      <p:ext uri="{BB962C8B-B14F-4D97-AF65-F5344CB8AC3E}">
        <p14:creationId xmlns:p14="http://schemas.microsoft.com/office/powerpoint/2010/main" val="37793729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F391CA-C86F-4919-858F-8486F15C79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8766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40C5C-71D1-40FB-BB89-CF55DB8E57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5542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D86E34-634B-4976-8B51-6D9D2DF67F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2128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F47313-9868-4079-B1BD-E0C5C1AD91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400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AAFABF-A0A9-4360-B6A7-74EADEBFA8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4828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1280853-FB53-4A51-BC6C-5FDAF65EF9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0358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CCAF06-BAEF-439C-B402-AFC03B0609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0166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5DA5B0-6BF4-45CD-BD60-79A6C2D05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3014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D23BA7-26B9-49B4-9D4B-D67005994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7163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6B3A9-C17C-4C70-A2FB-2D81AB1C95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754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AAFABF-A0A9-4360-B6A7-74EADEBFA8FA}" type="slidenum">
              <a:rPr lang="en-US"/>
              <a:pPr>
                <a:defRPr/>
              </a:pPr>
              <a:t>‹#›</a:t>
            </a:fld>
            <a:endParaRPr lang="en-US"/>
          </a:p>
        </p:txBody>
      </p:sp>
    </p:spTree>
    <p:extLst>
      <p:ext uri="{BB962C8B-B14F-4D97-AF65-F5344CB8AC3E}">
        <p14:creationId xmlns:p14="http://schemas.microsoft.com/office/powerpoint/2010/main" val="19940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80B325-FB15-4B0C-836D-F866428D29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007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11E4D9-502E-42C2-87D0-483260DBE2EC}" type="datetime1">
              <a:rPr lang="en-US" smtClean="0">
                <a:solidFill>
                  <a:prstClr val="black">
                    <a:tint val="75000"/>
                  </a:prstClr>
                </a:solidFill>
              </a: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9FCF4-9D55-4015-9459-01A7A35139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9948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E40B3B-D920-4C49-A956-1E9F53A53738}" type="datetime1">
              <a:rPr lang="en-US" smtClean="0">
                <a:solidFill>
                  <a:prstClr val="black">
                    <a:tint val="75000"/>
                  </a:prstClr>
                </a:solidFill>
              </a: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9FCF4-9D55-4015-9459-01A7A35139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5891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E1553D-E38F-4BD9-8362-E94704E053E8}" type="datetime1">
              <a:rPr lang="en-US" smtClean="0">
                <a:solidFill>
                  <a:prstClr val="black">
                    <a:tint val="75000"/>
                  </a:prstClr>
                </a:solidFill>
              </a: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9FCF4-9D55-4015-9459-01A7A35139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340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1F2986-4915-4D93-8ADB-80852F821AA7}" type="datetime1">
              <a:rPr lang="en-US" smtClean="0">
                <a:solidFill>
                  <a:prstClr val="black">
                    <a:tint val="75000"/>
                  </a:prstClr>
                </a:solidFill>
              </a:rPr>
              <a:pPr/>
              <a:t>9/25/2014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A9FCF4-9D55-4015-9459-01A7A35139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8794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F1F778-D24C-4C16-96DF-445FEB9D5419}" type="datetime1">
              <a:rPr lang="en-US" smtClean="0">
                <a:solidFill>
                  <a:prstClr val="black">
                    <a:tint val="75000"/>
                  </a:prstClr>
                </a:solidFill>
              </a:rPr>
              <a:pPr/>
              <a:t>9/25/2014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A9FCF4-9D55-4015-9459-01A7A35139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2673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1F844-644B-4F52-8231-97A3A2833987}" type="datetime1">
              <a:rPr lang="en-US" smtClean="0">
                <a:solidFill>
                  <a:prstClr val="black">
                    <a:tint val="75000"/>
                  </a:prstClr>
                </a:solidFill>
              </a:rPr>
              <a:pPr/>
              <a:t>9/25/2014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A9FCF4-9D55-4015-9459-01A7A35139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385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D4F8C-B47A-4C20-ADEE-318A95020FFB}" type="datetime1">
              <a:rPr lang="en-US" smtClean="0">
                <a:solidFill>
                  <a:prstClr val="black">
                    <a:tint val="75000"/>
                  </a:prstClr>
                </a:solidFill>
              </a:rPr>
              <a:pPr/>
              <a:t>9/25/2014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A9FCF4-9D55-4015-9459-01A7A35139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3385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40A0AE-1198-4965-AA44-E81312BF27A2}" type="datetime1">
              <a:rPr lang="en-US" smtClean="0">
                <a:solidFill>
                  <a:prstClr val="black">
                    <a:tint val="75000"/>
                  </a:prstClr>
                </a:solidFill>
              </a:rPr>
              <a:pPr/>
              <a:t>9/25/2014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A9FCF4-9D55-4015-9459-01A7A35139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1916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7722ED-7637-46AA-AFD3-562D4D577857}" type="datetime1">
              <a:rPr lang="en-US" smtClean="0">
                <a:solidFill>
                  <a:prstClr val="black">
                    <a:tint val="75000"/>
                  </a:prstClr>
                </a:solidFill>
              </a:rPr>
              <a:pPr/>
              <a:t>9/25/2014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A9FCF4-9D55-4015-9459-01A7A35139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141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280853-FB53-4A51-BC6C-5FDAF65EF9BD}" type="slidenum">
              <a:rPr lang="en-US"/>
              <a:pPr>
                <a:defRPr/>
              </a:pPr>
              <a:t>‹#›</a:t>
            </a:fld>
            <a:endParaRPr lang="en-US"/>
          </a:p>
        </p:txBody>
      </p:sp>
    </p:spTree>
    <p:extLst>
      <p:ext uri="{BB962C8B-B14F-4D97-AF65-F5344CB8AC3E}">
        <p14:creationId xmlns:p14="http://schemas.microsoft.com/office/powerpoint/2010/main" val="10896032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B12E03-1DF1-44E6-A8FE-CC6550ADD9BA}" type="datetime1">
              <a:rPr lang="en-US" smtClean="0">
                <a:solidFill>
                  <a:prstClr val="black">
                    <a:tint val="75000"/>
                  </a:prstClr>
                </a:solidFill>
              </a: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9FCF4-9D55-4015-9459-01A7A35139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3705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752A28-4EB0-4869-B4ED-FB6FFE6D78E6}" type="datetime1">
              <a:rPr lang="en-US" smtClean="0">
                <a:solidFill>
                  <a:prstClr val="black">
                    <a:tint val="75000"/>
                  </a:prstClr>
                </a:solidFill>
              </a: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A9FCF4-9D55-4015-9459-01A7A35139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830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CCAF06-BAEF-439C-B402-AFC03B060969}" type="slidenum">
              <a:rPr lang="en-US"/>
              <a:pPr>
                <a:defRPr/>
              </a:pPr>
              <a:t>‹#›</a:t>
            </a:fld>
            <a:endParaRPr lang="en-US"/>
          </a:p>
        </p:txBody>
      </p:sp>
    </p:spTree>
    <p:extLst>
      <p:ext uri="{BB962C8B-B14F-4D97-AF65-F5344CB8AC3E}">
        <p14:creationId xmlns:p14="http://schemas.microsoft.com/office/powerpoint/2010/main" val="1487647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37B35350-2CDB-4AC3-8B3B-6A60450B61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0D936F6-3362-4E23-B691-1EB5710AE1C5}" type="datetimeFigureOut">
              <a:rPr lang="en-US">
                <a:solidFill>
                  <a:prstClr val="black">
                    <a:tint val="75000"/>
                  </a:prstClr>
                </a:solidFill>
                <a:latin typeface="Calibri" pitchFamily="34" charset="0"/>
                <a:cs typeface="Arial" charset="0"/>
              </a:rPr>
              <a:pPr>
                <a:defRPr/>
              </a:pPr>
              <a:t>9/25/2014</a:t>
            </a:fld>
            <a:endParaRPr lang="en-US">
              <a:solidFill>
                <a:prstClr val="black">
                  <a:tint val="75000"/>
                </a:prstClr>
              </a:solidFill>
              <a:latin typeface="Calibri" pitchFamily="34"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latin typeface="Calibri" pitchFamily="34"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40E082B-8394-4742-8DCA-233C296AA037}" type="slidenum">
              <a:rPr lang="en-US">
                <a:solidFill>
                  <a:prstClr val="black">
                    <a:tint val="75000"/>
                  </a:prstClr>
                </a:solidFill>
                <a:latin typeface="Calibri" pitchFamily="34" charset="0"/>
                <a:cs typeface="Arial" charset="0"/>
              </a:rPr>
              <a:pPr>
                <a:defRPr/>
              </a:pPr>
              <a:t>‹#›</a:t>
            </a:fld>
            <a:endParaRPr lang="en-US">
              <a:solidFill>
                <a:prstClr val="black">
                  <a:tint val="75000"/>
                </a:prstClr>
              </a:solidFill>
              <a:latin typeface="Calibri" pitchFamily="34" charset="0"/>
              <a:cs typeface="Arial" charset="0"/>
            </a:endParaRPr>
          </a:p>
        </p:txBody>
      </p:sp>
    </p:spTree>
    <p:extLst>
      <p:ext uri="{BB962C8B-B14F-4D97-AF65-F5344CB8AC3E}">
        <p14:creationId xmlns:p14="http://schemas.microsoft.com/office/powerpoint/2010/main" val="394637863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0D936F6-3362-4E23-B691-1EB5710AE1C5}" type="datetimeFigureOut">
              <a:rPr lang="en-US">
                <a:solidFill>
                  <a:prstClr val="black">
                    <a:tint val="75000"/>
                  </a:prstClr>
                </a:solidFill>
                <a:latin typeface="Calibri" pitchFamily="34" charset="0"/>
                <a:cs typeface="Arial" charset="0"/>
              </a:rPr>
              <a:pPr>
                <a:defRPr/>
              </a:pPr>
              <a:t>9/25/2014</a:t>
            </a:fld>
            <a:endParaRPr lang="en-US">
              <a:solidFill>
                <a:prstClr val="black">
                  <a:tint val="75000"/>
                </a:prstClr>
              </a:solidFill>
              <a:latin typeface="Calibri" pitchFamily="34"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latin typeface="Calibri" pitchFamily="34"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40E082B-8394-4742-8DCA-233C296AA037}" type="slidenum">
              <a:rPr lang="en-US">
                <a:solidFill>
                  <a:prstClr val="black">
                    <a:tint val="75000"/>
                  </a:prstClr>
                </a:solidFill>
                <a:latin typeface="Calibri" pitchFamily="34" charset="0"/>
                <a:cs typeface="Arial" charset="0"/>
              </a:rPr>
              <a:pPr>
                <a:defRPr/>
              </a:pPr>
              <a:t>‹#›</a:t>
            </a:fld>
            <a:endParaRPr lang="en-US">
              <a:solidFill>
                <a:prstClr val="black">
                  <a:tint val="75000"/>
                </a:prstClr>
              </a:solidFill>
              <a:latin typeface="Calibri" pitchFamily="34" charset="0"/>
              <a:cs typeface="Arial" charset="0"/>
            </a:endParaRPr>
          </a:p>
        </p:txBody>
      </p:sp>
    </p:spTree>
    <p:extLst>
      <p:ext uri="{BB962C8B-B14F-4D97-AF65-F5344CB8AC3E}">
        <p14:creationId xmlns:p14="http://schemas.microsoft.com/office/powerpoint/2010/main" val="27246615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0D936F6-3362-4E23-B691-1EB5710AE1C5}" type="datetimeFigureOut">
              <a:rPr lang="en-US">
                <a:solidFill>
                  <a:prstClr val="black">
                    <a:tint val="75000"/>
                  </a:prstClr>
                </a:solidFill>
                <a:latin typeface="Calibri" pitchFamily="34" charset="0"/>
                <a:cs typeface="Arial" charset="0"/>
              </a:rPr>
              <a:pPr>
                <a:defRPr/>
              </a:pPr>
              <a:t>9/25/2014</a:t>
            </a:fld>
            <a:endParaRPr lang="en-US">
              <a:solidFill>
                <a:prstClr val="black">
                  <a:tint val="75000"/>
                </a:prstClr>
              </a:solidFill>
              <a:latin typeface="Calibri" pitchFamily="34"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latin typeface="Calibri" pitchFamily="34"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40E082B-8394-4742-8DCA-233C296AA037}" type="slidenum">
              <a:rPr lang="en-US">
                <a:solidFill>
                  <a:prstClr val="black">
                    <a:tint val="75000"/>
                  </a:prstClr>
                </a:solidFill>
                <a:latin typeface="Calibri" pitchFamily="34" charset="0"/>
                <a:cs typeface="Arial" charset="0"/>
              </a:rPr>
              <a:pPr>
                <a:defRPr/>
              </a:pPr>
              <a:t>‹#›</a:t>
            </a:fld>
            <a:endParaRPr lang="en-US">
              <a:solidFill>
                <a:prstClr val="black">
                  <a:tint val="75000"/>
                </a:prstClr>
              </a:solidFill>
              <a:latin typeface="Calibri" pitchFamily="34" charset="0"/>
              <a:cs typeface="Arial" charset="0"/>
            </a:endParaRPr>
          </a:p>
        </p:txBody>
      </p:sp>
    </p:spTree>
    <p:extLst>
      <p:ext uri="{BB962C8B-B14F-4D97-AF65-F5344CB8AC3E}">
        <p14:creationId xmlns:p14="http://schemas.microsoft.com/office/powerpoint/2010/main" val="380065533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0D936F6-3362-4E23-B691-1EB5710AE1C5}" type="datetimeFigureOut">
              <a:rPr lang="en-US">
                <a:solidFill>
                  <a:prstClr val="black">
                    <a:tint val="75000"/>
                  </a:prstClr>
                </a:solidFill>
                <a:latin typeface="Calibri" pitchFamily="34" charset="0"/>
                <a:cs typeface="Arial" charset="0"/>
              </a:rPr>
              <a:pPr>
                <a:defRPr/>
              </a:pPr>
              <a:t>9/25/2014</a:t>
            </a:fld>
            <a:endParaRPr lang="en-US">
              <a:solidFill>
                <a:prstClr val="black">
                  <a:tint val="75000"/>
                </a:prstClr>
              </a:solidFill>
              <a:latin typeface="Calibri" pitchFamily="34"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latin typeface="Calibri" pitchFamily="34"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40E082B-8394-4742-8DCA-233C296AA037}" type="slidenum">
              <a:rPr lang="en-US">
                <a:solidFill>
                  <a:prstClr val="black">
                    <a:tint val="75000"/>
                  </a:prstClr>
                </a:solidFill>
                <a:latin typeface="Calibri" pitchFamily="34" charset="0"/>
                <a:cs typeface="Arial" charset="0"/>
              </a:rPr>
              <a:pPr>
                <a:defRPr/>
              </a:pPr>
              <a:t>‹#›</a:t>
            </a:fld>
            <a:endParaRPr lang="en-US">
              <a:solidFill>
                <a:prstClr val="black">
                  <a:tint val="75000"/>
                </a:prstClr>
              </a:solidFill>
              <a:latin typeface="Calibri" pitchFamily="34" charset="0"/>
              <a:cs typeface="Arial" charset="0"/>
            </a:endParaRPr>
          </a:p>
        </p:txBody>
      </p:sp>
    </p:spTree>
    <p:extLst>
      <p:ext uri="{BB962C8B-B14F-4D97-AF65-F5344CB8AC3E}">
        <p14:creationId xmlns:p14="http://schemas.microsoft.com/office/powerpoint/2010/main" val="21937691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37B35350-2CDB-4AC3-8B3B-6A60450B61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431519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B1140A3-48CF-4D6B-A6DE-E2834361616C}" type="datetime1">
              <a:rPr lang="en-US" smtClean="0">
                <a:solidFill>
                  <a:prstClr val="black">
                    <a:tint val="75000"/>
                  </a:prstClr>
                </a:solidFill>
                <a:latin typeface="Calibri"/>
              </a:rPr>
              <a:pPr fontAlgn="auto">
                <a:spcBef>
                  <a:spcPts val="0"/>
                </a:spcBef>
                <a:spcAft>
                  <a:spcPts val="0"/>
                </a:spcAft>
              </a:pPr>
              <a:t>9/25/2014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CA9FCF4-9D55-4015-9459-01A7A3513907}"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377946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3.png"/><Relationship Id="rId1" Type="http://schemas.openxmlformats.org/officeDocument/2006/relationships/slideLayout" Target="../slideLayouts/slideLayout77.xml"/><Relationship Id="rId6" Type="http://schemas.openxmlformats.org/officeDocument/2006/relationships/image" Target="../media/image14.png"/><Relationship Id="rId5" Type="http://schemas.openxmlformats.org/officeDocument/2006/relationships/image" Target="../media/image130.png"/><Relationship Id="rId4" Type="http://schemas.openxmlformats.org/officeDocument/2006/relationships/image" Target="../media/image120.pn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77.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Layout" Target="../slideLayouts/slideLayout7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7.xml"/><Relationship Id="rId5" Type="http://schemas.openxmlformats.org/officeDocument/2006/relationships/image" Target="../media/image25.wmf"/><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7.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26.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26.wmf"/><Relationship Id="rId5" Type="http://schemas.openxmlformats.org/officeDocument/2006/relationships/oleObject" Target="../embeddings/oleObject2.bin"/><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1.wmf"/><Relationship Id="rId7" Type="http://schemas.openxmlformats.org/officeDocument/2006/relationships/image" Target="../media/image6.gif"/><Relationship Id="rId2" Type="http://schemas.openxmlformats.org/officeDocument/2006/relationships/image" Target="../media/image30.emf"/><Relationship Id="rId1" Type="http://schemas.openxmlformats.org/officeDocument/2006/relationships/slideLayout" Target="../slideLayouts/slideLayout8.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5.png"/><Relationship Id="rId3" Type="http://schemas.openxmlformats.org/officeDocument/2006/relationships/notesSlide" Target="../notesSlides/notesSlide4.xml"/><Relationship Id="rId7" Type="http://schemas.openxmlformats.org/officeDocument/2006/relationships/image" Target="../media/image39.png"/><Relationship Id="rId12" Type="http://schemas.openxmlformats.org/officeDocument/2006/relationships/oleObject" Target="../embeddings/oleObject4.bin"/><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image" Target="../media/image38.wmf"/><Relationship Id="rId11" Type="http://schemas.openxmlformats.org/officeDocument/2006/relationships/image" Target="../media/image34.png"/><Relationship Id="rId5" Type="http://schemas.openxmlformats.org/officeDocument/2006/relationships/image" Target="../media/image37.wmf"/><Relationship Id="rId10" Type="http://schemas.openxmlformats.org/officeDocument/2006/relationships/oleObject" Target="../embeddings/oleObject3.bin"/><Relationship Id="rId4" Type="http://schemas.openxmlformats.org/officeDocument/2006/relationships/image" Target="../media/image36.jpe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ontrol" Target="../activeX/activeX1.xml"/><Relationship Id="rId1" Type="http://schemas.openxmlformats.org/officeDocument/2006/relationships/vmlDrawing" Target="../drawings/vmlDrawing4.vml"/><Relationship Id="rId5" Type="http://schemas.openxmlformats.org/officeDocument/2006/relationships/image" Target="../media/image43.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slideLayout" Target="../slideLayouts/slideLayout8.xml"/><Relationship Id="rId7" Type="http://schemas.openxmlformats.org/officeDocument/2006/relationships/image" Target="../media/image59.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8.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hyperlink" Target="http://spie.org/ESD/conferencedetails/quantum-physics-based-information-security#session-2" TargetMode="External"/><Relationship Id="rId2" Type="http://schemas.openxmlformats.org/officeDocument/2006/relationships/hyperlink" Target="http://spie.org/ESD/conferencedetails/quantum-physics-based-information-security#session-1" TargetMode="External"/><Relationship Id="rId1" Type="http://schemas.openxmlformats.org/officeDocument/2006/relationships/slideLayout" Target="../slideLayouts/slideLayout8.xml"/><Relationship Id="rId6" Type="http://schemas.openxmlformats.org/officeDocument/2006/relationships/hyperlink" Target="http://spie.org/ESD/conferencedetails/quantum-physics-based-information-security#session-5" TargetMode="External"/><Relationship Id="rId5" Type="http://schemas.openxmlformats.org/officeDocument/2006/relationships/hyperlink" Target="http://spie.org/ESD/conferencedetails/quantum-physics-based-information-security#session-4" TargetMode="External"/><Relationship Id="rId4" Type="http://schemas.openxmlformats.org/officeDocument/2006/relationships/hyperlink" Target="http://spie.org/ESD/conferencedetails/quantum-physics-based-information-security#session-3"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 Id="rId5" Type="http://schemas.openxmlformats.org/officeDocument/2006/relationships/image" Target="../media/image79.wmf"/><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 Id="rId5" Type="http://schemas.openxmlformats.org/officeDocument/2006/relationships/image" Target="../media/image83.jpe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xml"/><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tif"/><Relationship Id="rId1" Type="http://schemas.openxmlformats.org/officeDocument/2006/relationships/slideLayout" Target="../slideLayouts/slideLayout8.xml"/><Relationship Id="rId5" Type="http://schemas.openxmlformats.org/officeDocument/2006/relationships/image" Target="../media/image98.png"/><Relationship Id="rId4" Type="http://schemas.openxmlformats.org/officeDocument/2006/relationships/image" Target="../media/image97.wmf"/></Relationships>
</file>

<file path=ppt/slides/_rels/slide38.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101.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1.xml"/><Relationship Id="rId5" Type="http://schemas.openxmlformats.org/officeDocument/2006/relationships/image" Target="../media/image101.png"/><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109.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6.gif"/><Relationship Id="rId5" Type="http://schemas.openxmlformats.org/officeDocument/2006/relationships/image" Target="../media/image101.png"/><Relationship Id="rId4" Type="http://schemas.openxmlformats.org/officeDocument/2006/relationships/image" Target="../media/image108.png"/><Relationship Id="rId9" Type="http://schemas.openxmlformats.org/officeDocument/2006/relationships/image" Target="../media/image112.jpeg"/></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6.gif"/><Relationship Id="rId1" Type="http://schemas.openxmlformats.org/officeDocument/2006/relationships/slideLayout" Target="../slideLayouts/slideLayout42.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xml"/><Relationship Id="rId1" Type="http://schemas.openxmlformats.org/officeDocument/2006/relationships/slideLayout" Target="../slideLayouts/slideLayout48.xml"/><Relationship Id="rId5" Type="http://schemas.openxmlformats.org/officeDocument/2006/relationships/image" Target="../media/image101.png"/><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15.xml"/><Relationship Id="rId1" Type="http://schemas.openxmlformats.org/officeDocument/2006/relationships/slideLayout" Target="../slideLayouts/slideLayout65.xml"/><Relationship Id="rId6" Type="http://schemas.openxmlformats.org/officeDocument/2006/relationships/image" Target="../media/image7.png"/><Relationship Id="rId5" Type="http://schemas.openxmlformats.org/officeDocument/2006/relationships/image" Target="../media/image117.jpeg"/><Relationship Id="rId4" Type="http://schemas.openxmlformats.org/officeDocument/2006/relationships/image" Target="../media/image6.gif"/></Relationships>
</file>

<file path=ppt/slides/_rels/slide45.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119.png"/><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65.xml"/><Relationship Id="rId5" Type="http://schemas.microsoft.com/office/2007/relationships/hdphoto" Target="../media/hdphoto1.wdp"/><Relationship Id="rId4" Type="http://schemas.openxmlformats.org/officeDocument/2006/relationships/image" Target="../media/image122.png"/></Relationships>
</file>

<file path=ppt/slides/_rels/slide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29.png"/><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71.xml"/></Relationships>
</file>

<file path=ppt/slides/_rels/slide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133.png"/></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8.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8.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5.png"/><Relationship Id="rId7" Type="http://schemas.openxmlformats.org/officeDocument/2006/relationships/image" Target="../media/image148.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47.png"/><Relationship Id="rId4" Type="http://schemas.openxmlformats.org/officeDocument/2006/relationships/image" Target="../media/image146.png"/></Relationships>
</file>

<file path=ppt/slides/_rels/slide5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8.xml"/><Relationship Id="rId6" Type="http://schemas.openxmlformats.org/officeDocument/2006/relationships/image" Target="../media/image154.jpg"/><Relationship Id="rId5" Type="http://schemas.openxmlformats.org/officeDocument/2006/relationships/image" Target="../media/image153.jpg"/><Relationship Id="rId4" Type="http://schemas.openxmlformats.org/officeDocument/2006/relationships/image" Target="../media/image152.png"/></Relationships>
</file>

<file path=ppt/slides/_rels/slide56.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5.jpeg"/><Relationship Id="rId7" Type="http://schemas.openxmlformats.org/officeDocument/2006/relationships/image" Target="../media/image159.jpeg"/><Relationship Id="rId12" Type="http://schemas.openxmlformats.org/officeDocument/2006/relationships/image" Target="../media/image164.jp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58.png"/><Relationship Id="rId11" Type="http://schemas.openxmlformats.org/officeDocument/2006/relationships/image" Target="../media/image163.jpeg"/><Relationship Id="rId5" Type="http://schemas.openxmlformats.org/officeDocument/2006/relationships/image" Target="../media/image157.png"/><Relationship Id="rId10" Type="http://schemas.openxmlformats.org/officeDocument/2006/relationships/image" Target="../media/image162.jpg"/><Relationship Id="rId4" Type="http://schemas.openxmlformats.org/officeDocument/2006/relationships/image" Target="../media/image156.png"/><Relationship Id="rId9" Type="http://schemas.openxmlformats.org/officeDocument/2006/relationships/image" Target="../media/image161.jp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46.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2.png"/><Relationship Id="rId1" Type="http://schemas.openxmlformats.org/officeDocument/2006/relationships/slideLayout" Target="../slideLayouts/slideLayout77.xml"/><Relationship Id="rId6" Type="http://schemas.openxmlformats.org/officeDocument/2006/relationships/image" Target="../media/image910.png"/><Relationship Id="rId5" Type="http://schemas.openxmlformats.org/officeDocument/2006/relationships/image" Target="../media/image84.png"/><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8"/>
          <p:cNvSpPr txBox="1">
            <a:spLocks noChangeArrowheads="1"/>
          </p:cNvSpPr>
          <p:nvPr/>
        </p:nvSpPr>
        <p:spPr bwMode="auto">
          <a:xfrm>
            <a:off x="236538" y="866776"/>
            <a:ext cx="857091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000066"/>
                </a:solidFill>
                <a:latin typeface="Comic Sans MS" pitchFamily="66" charset="0"/>
              </a:defRPr>
            </a:lvl1pPr>
            <a:lvl2pPr marL="742950" indent="-285750" eaLnBrk="0" hangingPunct="0">
              <a:defRPr sz="2000">
                <a:solidFill>
                  <a:srgbClr val="000066"/>
                </a:solidFill>
                <a:latin typeface="Comic Sans MS" pitchFamily="66" charset="0"/>
              </a:defRPr>
            </a:lvl2pPr>
            <a:lvl3pPr marL="1143000" indent="-228600" eaLnBrk="0" hangingPunct="0">
              <a:defRPr sz="2000">
                <a:solidFill>
                  <a:srgbClr val="000066"/>
                </a:solidFill>
                <a:latin typeface="Comic Sans MS" pitchFamily="66" charset="0"/>
              </a:defRPr>
            </a:lvl3pPr>
            <a:lvl4pPr marL="1600200" indent="-228600" eaLnBrk="0" hangingPunct="0">
              <a:defRPr sz="2000">
                <a:solidFill>
                  <a:srgbClr val="000066"/>
                </a:solidFill>
                <a:latin typeface="Comic Sans MS" pitchFamily="66" charset="0"/>
              </a:defRPr>
            </a:lvl4pPr>
            <a:lvl5pPr marL="2057400" indent="-228600" eaLnBrk="0" hangingPunct="0">
              <a:defRPr sz="2000">
                <a:solidFill>
                  <a:srgbClr val="000066"/>
                </a:solidFill>
                <a:latin typeface="Comic Sans MS" pitchFamily="66" charset="0"/>
              </a:defRPr>
            </a:lvl5pPr>
            <a:lvl6pPr marL="2514600" indent="-228600" eaLnBrk="0" fontAlgn="base" hangingPunct="0">
              <a:spcBef>
                <a:spcPct val="0"/>
              </a:spcBef>
              <a:spcAft>
                <a:spcPct val="0"/>
              </a:spcAft>
              <a:defRPr sz="2000">
                <a:solidFill>
                  <a:srgbClr val="000066"/>
                </a:solidFill>
                <a:latin typeface="Comic Sans MS" pitchFamily="66" charset="0"/>
              </a:defRPr>
            </a:lvl6pPr>
            <a:lvl7pPr marL="2971800" indent="-228600" eaLnBrk="0" fontAlgn="base" hangingPunct="0">
              <a:spcBef>
                <a:spcPct val="0"/>
              </a:spcBef>
              <a:spcAft>
                <a:spcPct val="0"/>
              </a:spcAft>
              <a:defRPr sz="2000">
                <a:solidFill>
                  <a:srgbClr val="000066"/>
                </a:solidFill>
                <a:latin typeface="Comic Sans MS" pitchFamily="66" charset="0"/>
              </a:defRPr>
            </a:lvl7pPr>
            <a:lvl8pPr marL="3429000" indent="-228600" eaLnBrk="0" fontAlgn="base" hangingPunct="0">
              <a:spcBef>
                <a:spcPct val="0"/>
              </a:spcBef>
              <a:spcAft>
                <a:spcPct val="0"/>
              </a:spcAft>
              <a:defRPr sz="2000">
                <a:solidFill>
                  <a:srgbClr val="000066"/>
                </a:solidFill>
                <a:latin typeface="Comic Sans MS" pitchFamily="66" charset="0"/>
              </a:defRPr>
            </a:lvl8pPr>
            <a:lvl9pPr marL="3886200" indent="-228600" eaLnBrk="0" fontAlgn="base" hangingPunct="0">
              <a:spcBef>
                <a:spcPct val="0"/>
              </a:spcBef>
              <a:spcAft>
                <a:spcPct val="0"/>
              </a:spcAft>
              <a:defRPr sz="2000">
                <a:solidFill>
                  <a:srgbClr val="000066"/>
                </a:solidFill>
                <a:latin typeface="Comic Sans MS" pitchFamily="66" charset="0"/>
              </a:defRPr>
            </a:lvl9pPr>
          </a:lstStyle>
          <a:p>
            <a:pPr algn="ctr" eaLnBrk="1" hangingPunct="1"/>
            <a:r>
              <a:rPr lang="en-US" sz="2400" b="1" dirty="0"/>
              <a:t> </a:t>
            </a:r>
            <a:endParaRPr lang="en-US" sz="2800" b="1" dirty="0"/>
          </a:p>
          <a:p>
            <a:pPr algn="ctr" eaLnBrk="1" hangingPunct="1"/>
            <a:endParaRPr lang="en-US" sz="2800" b="1" dirty="0"/>
          </a:p>
        </p:txBody>
      </p:sp>
      <p:sp>
        <p:nvSpPr>
          <p:cNvPr id="4100" name="Rectangle 10"/>
          <p:cNvSpPr>
            <a:spLocks noChangeArrowheads="1"/>
          </p:cNvSpPr>
          <p:nvPr/>
        </p:nvSpPr>
        <p:spPr bwMode="auto">
          <a:xfrm>
            <a:off x="30162" y="2410125"/>
            <a:ext cx="9128919" cy="1384995"/>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sz="2800" dirty="0" smtClean="0"/>
              <a:t>Др. Светлана Г. Лукишова</a:t>
            </a:r>
          </a:p>
          <a:p>
            <a:pPr algn="ctr"/>
            <a:r>
              <a:rPr lang="ru-RU" sz="2800" dirty="0" smtClean="0"/>
              <a:t>Институт Оптики, Рочестерский Университет, США</a:t>
            </a:r>
          </a:p>
          <a:p>
            <a:pPr algn="ctr"/>
            <a:r>
              <a:rPr lang="it-IT" sz="2800" i="1" dirty="0" smtClean="0"/>
              <a:t>E-mail</a:t>
            </a:r>
            <a:r>
              <a:rPr lang="it-IT" sz="2800" i="1" dirty="0"/>
              <a:t>: </a:t>
            </a:r>
            <a:r>
              <a:rPr lang="en-US" sz="2800" i="1" dirty="0" smtClean="0">
                <a:solidFill>
                  <a:schemeClr val="accent2">
                    <a:lumMod val="50000"/>
                  </a:schemeClr>
                </a:solidFill>
              </a:rPr>
              <a:t>sluk@lle.rochester.edu</a:t>
            </a:r>
            <a:endParaRPr lang="en-US" sz="2800" i="1" dirty="0">
              <a:solidFill>
                <a:schemeClr val="accent2">
                  <a:lumMod val="50000"/>
                </a:schemeClr>
              </a:solidFill>
            </a:endParaRPr>
          </a:p>
        </p:txBody>
      </p:sp>
      <p:sp>
        <p:nvSpPr>
          <p:cNvPr id="4101" name="Rectangle 11"/>
          <p:cNvSpPr>
            <a:spLocks noChangeArrowheads="1"/>
          </p:cNvSpPr>
          <p:nvPr/>
        </p:nvSpPr>
        <p:spPr bwMode="auto">
          <a:xfrm>
            <a:off x="901943" y="6284354"/>
            <a:ext cx="7385355" cy="369332"/>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sz="1800" dirty="0" smtClean="0"/>
              <a:t>Московский Инженерно-Физический Институт</a:t>
            </a:r>
            <a:r>
              <a:rPr lang="en-US" sz="1800" dirty="0" smtClean="0"/>
              <a:t>, </a:t>
            </a:r>
            <a:r>
              <a:rPr lang="ru-RU" sz="1800" dirty="0" smtClean="0"/>
              <a:t>26 сентября 2014</a:t>
            </a:r>
            <a:endParaRPr lang="en-US" sz="1800" dirty="0">
              <a:solidFill>
                <a:schemeClr val="tx1"/>
              </a:solidFill>
            </a:endParaRPr>
          </a:p>
        </p:txBody>
      </p:sp>
      <p:pic>
        <p:nvPicPr>
          <p:cNvPr id="41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7" y="-62127"/>
            <a:ext cx="9209088" cy="928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3" name="Rectangle 18"/>
          <p:cNvSpPr>
            <a:spLocks noChangeArrowheads="1"/>
          </p:cNvSpPr>
          <p:nvPr/>
        </p:nvSpPr>
        <p:spPr bwMode="auto">
          <a:xfrm>
            <a:off x="15081" y="-463549"/>
            <a:ext cx="9144000" cy="419100"/>
          </a:xfrm>
          <a:prstGeom prst="rect">
            <a:avLst/>
          </a:prstGeom>
          <a:solidFill>
            <a:schemeClr val="bg1">
              <a:alpha val="98822"/>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105" name="Picture 20" descr="IMG_159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317" y="4385213"/>
            <a:ext cx="2730383" cy="153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3608" y="1220719"/>
            <a:ext cx="8582025" cy="1077218"/>
          </a:xfrm>
          <a:prstGeom prst="rect">
            <a:avLst/>
          </a:prstGeom>
        </p:spPr>
        <p:txBody>
          <a:bodyPr wrap="square">
            <a:spAutoFit/>
          </a:bodyPr>
          <a:lstStyle/>
          <a:p>
            <a:pPr algn="ctr"/>
            <a:r>
              <a:rPr lang="ru-RU" sz="3200" b="1" dirty="0"/>
              <a:t>Однофотонные источники света </a:t>
            </a:r>
            <a:r>
              <a:rPr lang="en-US" sz="3200" b="1" dirty="0" smtClean="0"/>
              <a:t>                      </a:t>
            </a:r>
            <a:r>
              <a:rPr lang="ru-RU" sz="3200" b="1" dirty="0" smtClean="0"/>
              <a:t>для </a:t>
            </a:r>
            <a:r>
              <a:rPr lang="ru-RU" sz="3200" b="1" dirty="0"/>
              <a:t>надежной </a:t>
            </a:r>
            <a:r>
              <a:rPr lang="ru-RU" sz="3200" b="1" dirty="0" smtClean="0"/>
              <a:t>квантовой коммуникации</a:t>
            </a:r>
            <a:r>
              <a:rPr lang="en-US" sz="3200" b="1" dirty="0" smtClean="0"/>
              <a:t>                     </a:t>
            </a:r>
            <a:endParaRPr lang="en-US" sz="32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6125" y="4382448"/>
            <a:ext cx="2038187" cy="1536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9717" y="4178508"/>
            <a:ext cx="2233789" cy="194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8391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320" y="3429000"/>
            <a:ext cx="3886200"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195590"/>
            <a:ext cx="8305800" cy="523220"/>
          </a:xfrm>
          <a:prstGeom prst="rect">
            <a:avLst/>
          </a:prstGeom>
          <a:noFill/>
        </p:spPr>
        <p:txBody>
          <a:bodyPr wrap="square" rtlCol="0">
            <a:spAutoFit/>
          </a:bodyPr>
          <a:lstStyle/>
          <a:p>
            <a:pPr fontAlgn="auto">
              <a:spcBef>
                <a:spcPts val="0"/>
              </a:spcBef>
              <a:spcAft>
                <a:spcPts val="0"/>
              </a:spcAft>
            </a:pPr>
            <a:r>
              <a:rPr lang="en-US" sz="2800" b="1" dirty="0" smtClean="0">
                <a:solidFill>
                  <a:prstClr val="black"/>
                </a:solidFill>
                <a:latin typeface="Calibri"/>
              </a:rPr>
              <a:t>Super-</a:t>
            </a:r>
            <a:r>
              <a:rPr lang="en-US" sz="2800" b="1" dirty="0" err="1" smtClean="0">
                <a:solidFill>
                  <a:prstClr val="black"/>
                </a:solidFill>
                <a:latin typeface="Calibri"/>
              </a:rPr>
              <a:t>Poissonian</a:t>
            </a:r>
            <a:r>
              <a:rPr lang="en-US" sz="2800" b="1" dirty="0" smtClean="0">
                <a:solidFill>
                  <a:prstClr val="black"/>
                </a:solidFill>
                <a:latin typeface="Calibri"/>
              </a:rPr>
              <a:t> light (thermal light and chaotic light)</a:t>
            </a:r>
            <a:endParaRPr lang="en-US" sz="2800" b="1" dirty="0">
              <a:solidFill>
                <a:prstClr val="black"/>
              </a:solidFill>
              <a:latin typeface="Calibri"/>
            </a:endParaRPr>
          </a:p>
        </p:txBody>
      </p:sp>
      <mc:AlternateContent xmlns:mc="http://schemas.openxmlformats.org/markup-compatibility/2006" xmlns:a14="http://schemas.microsoft.com/office/drawing/2010/main">
        <mc:Choice Requires="a14">
          <p:sp>
            <p:nvSpPr>
              <p:cNvPr id="4" name="TextBox 3"/>
              <p:cNvSpPr txBox="1"/>
              <p:nvPr/>
            </p:nvSpPr>
            <p:spPr>
              <a:xfrm>
                <a:off x="461010" y="718810"/>
                <a:ext cx="7162800" cy="637995"/>
              </a:xfrm>
              <a:prstGeom prst="rect">
                <a:avLst/>
              </a:prstGeom>
              <a:noFill/>
            </p:spPr>
            <p:txBody>
              <a:bodyPr wrap="squar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z="1800" smtClean="0">
                          <a:solidFill>
                            <a:prstClr val="black"/>
                          </a:solidFill>
                          <a:latin typeface="Cambria Math"/>
                        </a:rPr>
                        <m:t>Bose</m:t>
                      </m:r>
                      <m:r>
                        <a:rPr lang="en-US" sz="1800" smtClean="0">
                          <a:solidFill>
                            <a:prstClr val="black"/>
                          </a:solidFill>
                          <a:latin typeface="Cambria Math"/>
                        </a:rPr>
                        <m:t>−</m:t>
                      </m:r>
                      <m:r>
                        <m:rPr>
                          <m:sty m:val="p"/>
                        </m:rPr>
                        <a:rPr lang="en-US" sz="1800" smtClean="0">
                          <a:solidFill>
                            <a:prstClr val="black"/>
                          </a:solidFill>
                          <a:latin typeface="Cambria Math"/>
                        </a:rPr>
                        <m:t>Einstein</m:t>
                      </m:r>
                      <m:r>
                        <a:rPr lang="en-US" sz="1800" smtClean="0">
                          <a:solidFill>
                            <a:prstClr val="black"/>
                          </a:solidFill>
                          <a:latin typeface="Cambria Math"/>
                        </a:rPr>
                        <m:t>  </m:t>
                      </m:r>
                      <m:r>
                        <m:rPr>
                          <m:sty m:val="p"/>
                        </m:rPr>
                        <a:rPr lang="en-US" sz="1800" smtClean="0">
                          <a:solidFill>
                            <a:prstClr val="black"/>
                          </a:solidFill>
                          <a:latin typeface="Cambria Math"/>
                        </a:rPr>
                        <m:t>distribution</m:t>
                      </m:r>
                      <m:r>
                        <a:rPr lang="en-US" sz="1800" smtClean="0">
                          <a:solidFill>
                            <a:prstClr val="black"/>
                          </a:solidFill>
                          <a:latin typeface="Cambria Math"/>
                        </a:rPr>
                        <m:t>     </m:t>
                      </m:r>
                      <m:r>
                        <a:rPr lang="en-US" sz="1800" i="1">
                          <a:solidFill>
                            <a:prstClr val="black"/>
                          </a:solidFill>
                          <a:latin typeface="Cambria Math"/>
                        </a:rPr>
                        <m:t>𝑃</m:t>
                      </m:r>
                      <m:d>
                        <m:dPr>
                          <m:ctrlPr>
                            <a:rPr lang="en-US" sz="1800" i="1">
                              <a:solidFill>
                                <a:prstClr val="black"/>
                              </a:solidFill>
                              <a:latin typeface="Cambria Math"/>
                            </a:rPr>
                          </m:ctrlPr>
                        </m:dPr>
                        <m:e>
                          <m:r>
                            <a:rPr lang="en-US" sz="1800" i="1">
                              <a:solidFill>
                                <a:prstClr val="black"/>
                              </a:solidFill>
                              <a:latin typeface="Cambria Math"/>
                            </a:rPr>
                            <m:t>𝑛</m:t>
                          </m:r>
                        </m:e>
                      </m:d>
                      <m:r>
                        <a:rPr lang="en-US" sz="1800" i="1">
                          <a:solidFill>
                            <a:prstClr val="black"/>
                          </a:solidFill>
                          <a:latin typeface="Cambria Math"/>
                        </a:rPr>
                        <m:t>=</m:t>
                      </m:r>
                      <m:f>
                        <m:fPr>
                          <m:ctrlPr>
                            <a:rPr lang="en-US" sz="1800" i="1">
                              <a:solidFill>
                                <a:prstClr val="black"/>
                              </a:solidFill>
                              <a:latin typeface="Cambria Math"/>
                            </a:rPr>
                          </m:ctrlPr>
                        </m:fPr>
                        <m:num>
                          <m:r>
                            <a:rPr lang="en-US" sz="1800" i="1">
                              <a:solidFill>
                                <a:prstClr val="black"/>
                              </a:solidFill>
                              <a:latin typeface="Cambria Math"/>
                            </a:rPr>
                            <m:t>1</m:t>
                          </m:r>
                        </m:num>
                        <m:den>
                          <m:r>
                            <a:rPr lang="en-US" sz="1800" i="1">
                              <a:solidFill>
                                <a:prstClr val="black"/>
                              </a:solidFill>
                              <a:latin typeface="Cambria Math"/>
                            </a:rPr>
                            <m:t>1+</m:t>
                          </m:r>
                          <m:acc>
                            <m:accPr>
                              <m:chr m:val="̅"/>
                              <m:ctrlPr>
                                <a:rPr lang="en-US" sz="1800" i="1">
                                  <a:solidFill>
                                    <a:prstClr val="black"/>
                                  </a:solidFill>
                                  <a:latin typeface="Cambria Math"/>
                                </a:rPr>
                              </m:ctrlPr>
                            </m:accPr>
                            <m:e>
                              <m:r>
                                <a:rPr lang="en-US" sz="1800" i="1">
                                  <a:solidFill>
                                    <a:prstClr val="black"/>
                                  </a:solidFill>
                                  <a:latin typeface="Cambria Math"/>
                                </a:rPr>
                                <m:t>𝑛</m:t>
                              </m:r>
                            </m:e>
                          </m:acc>
                        </m:den>
                      </m:f>
                      <m:r>
                        <a:rPr lang="en-US" sz="1800" i="1">
                          <a:solidFill>
                            <a:prstClr val="black"/>
                          </a:solidFill>
                          <a:latin typeface="Cambria Math"/>
                        </a:rPr>
                        <m:t> </m:t>
                      </m:r>
                      <m:sSup>
                        <m:sSupPr>
                          <m:ctrlPr>
                            <a:rPr lang="en-US" sz="1800" i="1">
                              <a:solidFill>
                                <a:prstClr val="black"/>
                              </a:solidFill>
                              <a:latin typeface="Cambria Math"/>
                            </a:rPr>
                          </m:ctrlPr>
                        </m:sSupPr>
                        <m:e>
                          <m:d>
                            <m:dPr>
                              <m:ctrlPr>
                                <a:rPr lang="en-US" sz="1800" i="1">
                                  <a:solidFill>
                                    <a:prstClr val="black"/>
                                  </a:solidFill>
                                  <a:latin typeface="Cambria Math"/>
                                </a:rPr>
                              </m:ctrlPr>
                            </m:dPr>
                            <m:e>
                              <m:f>
                                <m:fPr>
                                  <m:ctrlPr>
                                    <a:rPr lang="en-US" sz="1800" i="1">
                                      <a:solidFill>
                                        <a:prstClr val="black"/>
                                      </a:solidFill>
                                      <a:latin typeface="Cambria Math"/>
                                    </a:rPr>
                                  </m:ctrlPr>
                                </m:fPr>
                                <m:num>
                                  <m:acc>
                                    <m:accPr>
                                      <m:chr m:val="̅"/>
                                      <m:ctrlPr>
                                        <a:rPr lang="en-US" sz="1800" i="1">
                                          <a:solidFill>
                                            <a:prstClr val="black"/>
                                          </a:solidFill>
                                          <a:latin typeface="Cambria Math"/>
                                        </a:rPr>
                                      </m:ctrlPr>
                                    </m:accPr>
                                    <m:e>
                                      <m:r>
                                        <a:rPr lang="en-US" sz="1800" i="1">
                                          <a:solidFill>
                                            <a:prstClr val="black"/>
                                          </a:solidFill>
                                          <a:latin typeface="Cambria Math"/>
                                        </a:rPr>
                                        <m:t>𝑛</m:t>
                                      </m:r>
                                    </m:e>
                                  </m:acc>
                                </m:num>
                                <m:den>
                                  <m:r>
                                    <a:rPr lang="en-US" sz="1800" i="1">
                                      <a:solidFill>
                                        <a:prstClr val="black"/>
                                      </a:solidFill>
                                      <a:latin typeface="Cambria Math"/>
                                    </a:rPr>
                                    <m:t>1+</m:t>
                                  </m:r>
                                  <m:acc>
                                    <m:accPr>
                                      <m:chr m:val="̅"/>
                                      <m:ctrlPr>
                                        <a:rPr lang="en-US" sz="1800" i="1">
                                          <a:solidFill>
                                            <a:prstClr val="black"/>
                                          </a:solidFill>
                                          <a:latin typeface="Cambria Math"/>
                                        </a:rPr>
                                      </m:ctrlPr>
                                    </m:accPr>
                                    <m:e>
                                      <m:r>
                                        <a:rPr lang="en-US" sz="1800" i="1">
                                          <a:solidFill>
                                            <a:prstClr val="black"/>
                                          </a:solidFill>
                                          <a:latin typeface="Cambria Math"/>
                                        </a:rPr>
                                        <m:t>𝑛</m:t>
                                      </m:r>
                                    </m:e>
                                  </m:acc>
                                </m:den>
                              </m:f>
                            </m:e>
                          </m:d>
                        </m:e>
                        <m:sup>
                          <m:r>
                            <a:rPr lang="en-US" sz="1800" i="1">
                              <a:solidFill>
                                <a:prstClr val="black"/>
                              </a:solidFill>
                              <a:latin typeface="Cambria Math"/>
                            </a:rPr>
                            <m:t>𝑛</m:t>
                          </m:r>
                        </m:sup>
                      </m:sSup>
                    </m:oMath>
                  </m:oMathPara>
                </a14:m>
                <a:endParaRPr lang="en-US" sz="1800" dirty="0">
                  <a:solidFill>
                    <a:prstClr val="black"/>
                  </a:solidFill>
                  <a:latin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61010" y="718810"/>
                <a:ext cx="7162800" cy="63799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417320" y="1356805"/>
                <a:ext cx="4916922" cy="846257"/>
              </a:xfrm>
              <a:prstGeom prst="rect">
                <a:avLst/>
              </a:prstGeom>
            </p:spPr>
            <p:txBody>
              <a:bodyPr wrap="none">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z="1800" smtClean="0">
                          <a:solidFill>
                            <a:prstClr val="black"/>
                          </a:solidFill>
                          <a:latin typeface="Cambria Math"/>
                        </a:rPr>
                        <m:t>Variance</m:t>
                      </m:r>
                      <m:r>
                        <a:rPr lang="en-US" sz="1800" i="1" smtClean="0">
                          <a:solidFill>
                            <a:prstClr val="black"/>
                          </a:solidFill>
                          <a:latin typeface="Cambria Math"/>
                        </a:rPr>
                        <m:t>   </m:t>
                      </m:r>
                      <m:r>
                        <a:rPr lang="en-US" sz="1800" i="1">
                          <a:solidFill>
                            <a:prstClr val="black"/>
                          </a:solidFill>
                          <a:latin typeface="Cambria Math"/>
                        </a:rPr>
                        <m:t>𝑉𝑎𝑟</m:t>
                      </m:r>
                      <m:r>
                        <a:rPr lang="en-US" sz="1800" i="1">
                          <a:solidFill>
                            <a:prstClr val="black"/>
                          </a:solidFill>
                          <a:latin typeface="Cambria Math"/>
                        </a:rPr>
                        <m:t> </m:t>
                      </m:r>
                      <m:d>
                        <m:dPr>
                          <m:ctrlPr>
                            <a:rPr lang="en-US" sz="1800" i="1">
                              <a:solidFill>
                                <a:prstClr val="black"/>
                              </a:solidFill>
                              <a:latin typeface="Cambria Math"/>
                            </a:rPr>
                          </m:ctrlPr>
                        </m:dPr>
                        <m:e>
                          <m:r>
                            <a:rPr lang="en-US" sz="1800" i="1">
                              <a:solidFill>
                                <a:prstClr val="black"/>
                              </a:solidFill>
                              <a:latin typeface="Cambria Math"/>
                            </a:rPr>
                            <m:t>𝑛</m:t>
                          </m:r>
                        </m:e>
                      </m:d>
                      <m:r>
                        <a:rPr lang="en-US" sz="1800" i="1">
                          <a:solidFill>
                            <a:prstClr val="black"/>
                          </a:solidFill>
                          <a:latin typeface="Cambria Math"/>
                        </a:rPr>
                        <m:t>≡</m:t>
                      </m:r>
                      <m:sSup>
                        <m:sSupPr>
                          <m:ctrlPr>
                            <a:rPr lang="en-US" sz="1800" i="1">
                              <a:solidFill>
                                <a:prstClr val="black"/>
                              </a:solidFill>
                              <a:latin typeface="Cambria Math"/>
                            </a:rPr>
                          </m:ctrlPr>
                        </m:sSupPr>
                        <m:e>
                          <m:d>
                            <m:dPr>
                              <m:ctrlPr>
                                <a:rPr lang="en-US" sz="1800" i="1">
                                  <a:solidFill>
                                    <a:prstClr val="black"/>
                                  </a:solidFill>
                                  <a:latin typeface="Cambria Math"/>
                                </a:rPr>
                              </m:ctrlPr>
                            </m:dPr>
                            <m:e>
                              <m:r>
                                <a:rPr lang="en-US" sz="1800" i="1">
                                  <a:solidFill>
                                    <a:prstClr val="black"/>
                                  </a:solidFill>
                                  <a:latin typeface="Cambria Math"/>
                                </a:rPr>
                                <m:t>∆</m:t>
                              </m:r>
                              <m:r>
                                <a:rPr lang="en-US" sz="1800" i="1">
                                  <a:solidFill>
                                    <a:prstClr val="black"/>
                                  </a:solidFill>
                                  <a:latin typeface="Cambria Math"/>
                                </a:rPr>
                                <m:t>𝑛</m:t>
                              </m:r>
                            </m:e>
                          </m:d>
                        </m:e>
                        <m:sup>
                          <m:r>
                            <a:rPr lang="en-US" sz="1800" i="1">
                              <a:solidFill>
                                <a:prstClr val="black"/>
                              </a:solidFill>
                              <a:latin typeface="Cambria Math"/>
                            </a:rPr>
                            <m:t>2</m:t>
                          </m:r>
                        </m:sup>
                      </m:sSup>
                      <m:r>
                        <a:rPr lang="en-US" sz="1800" i="1">
                          <a:solidFill>
                            <a:prstClr val="black"/>
                          </a:solidFill>
                          <a:latin typeface="Cambria Math"/>
                        </a:rPr>
                        <m:t>=</m:t>
                      </m:r>
                      <m:nary>
                        <m:naryPr>
                          <m:chr m:val="∑"/>
                          <m:limLoc m:val="undOvr"/>
                          <m:ctrlPr>
                            <a:rPr lang="en-US" sz="1800" i="1">
                              <a:solidFill>
                                <a:prstClr val="black"/>
                              </a:solidFill>
                              <a:latin typeface="Cambria Math"/>
                            </a:rPr>
                          </m:ctrlPr>
                        </m:naryPr>
                        <m:sub>
                          <m:r>
                            <a:rPr lang="en-US" sz="1800" i="1">
                              <a:solidFill>
                                <a:prstClr val="black"/>
                              </a:solidFill>
                              <a:latin typeface="Cambria Math"/>
                            </a:rPr>
                            <m:t>𝑛</m:t>
                          </m:r>
                          <m:r>
                            <a:rPr lang="en-US" sz="1800" i="1">
                              <a:solidFill>
                                <a:prstClr val="black"/>
                              </a:solidFill>
                              <a:latin typeface="Cambria Math"/>
                            </a:rPr>
                            <m:t>=0</m:t>
                          </m:r>
                        </m:sub>
                        <m:sup>
                          <m:r>
                            <a:rPr lang="en-US" sz="1800" i="1">
                              <a:solidFill>
                                <a:prstClr val="black"/>
                              </a:solidFill>
                              <a:latin typeface="Cambria Math"/>
                            </a:rPr>
                            <m:t>∞</m:t>
                          </m:r>
                        </m:sup>
                        <m:e>
                          <m:sSup>
                            <m:sSupPr>
                              <m:ctrlPr>
                                <a:rPr lang="en-US" sz="1800" i="1">
                                  <a:solidFill>
                                    <a:prstClr val="black"/>
                                  </a:solidFill>
                                  <a:latin typeface="Cambria Math"/>
                                </a:rPr>
                              </m:ctrlPr>
                            </m:sSupPr>
                            <m:e>
                              <m:r>
                                <a:rPr lang="en-US" sz="1800" i="1">
                                  <a:solidFill>
                                    <a:prstClr val="black"/>
                                  </a:solidFill>
                                  <a:latin typeface="Cambria Math"/>
                                </a:rPr>
                                <m:t>(</m:t>
                              </m:r>
                              <m:r>
                                <a:rPr lang="en-US" sz="1800" i="1">
                                  <a:solidFill>
                                    <a:prstClr val="black"/>
                                  </a:solidFill>
                                  <a:latin typeface="Cambria Math"/>
                                </a:rPr>
                                <m:t>𝑛</m:t>
                              </m:r>
                              <m:r>
                                <a:rPr lang="en-US" sz="1800" i="1">
                                  <a:solidFill>
                                    <a:prstClr val="black"/>
                                  </a:solidFill>
                                  <a:latin typeface="Cambria Math"/>
                                </a:rPr>
                                <m:t>−</m:t>
                              </m:r>
                              <m:acc>
                                <m:accPr>
                                  <m:chr m:val="̅"/>
                                  <m:ctrlPr>
                                    <a:rPr lang="en-US" sz="1800" i="1">
                                      <a:solidFill>
                                        <a:prstClr val="black"/>
                                      </a:solidFill>
                                      <a:latin typeface="Cambria Math"/>
                                    </a:rPr>
                                  </m:ctrlPr>
                                </m:accPr>
                                <m:e>
                                  <m:r>
                                    <a:rPr lang="en-US" sz="1800" i="1">
                                      <a:solidFill>
                                        <a:prstClr val="black"/>
                                      </a:solidFill>
                                      <a:latin typeface="Cambria Math"/>
                                    </a:rPr>
                                    <m:t>𝑛</m:t>
                                  </m:r>
                                  <m:r>
                                    <a:rPr lang="en-US" sz="1800" i="1">
                                      <a:solidFill>
                                        <a:prstClr val="black"/>
                                      </a:solidFill>
                                      <a:latin typeface="Cambria Math"/>
                                    </a:rPr>
                                    <m:t>)</m:t>
                                  </m:r>
                                </m:e>
                              </m:acc>
                            </m:e>
                            <m:sup>
                              <m:r>
                                <a:rPr lang="en-US" sz="1800" i="1">
                                  <a:solidFill>
                                    <a:prstClr val="black"/>
                                  </a:solidFill>
                                  <a:latin typeface="Cambria Math"/>
                                </a:rPr>
                                <m:t>2</m:t>
                              </m:r>
                            </m:sup>
                          </m:sSup>
                        </m:e>
                      </m:nary>
                      <m:r>
                        <a:rPr lang="en-US" sz="1800" i="1">
                          <a:solidFill>
                            <a:prstClr val="black"/>
                          </a:solidFill>
                          <a:latin typeface="Cambria Math"/>
                        </a:rPr>
                        <m:t>𝑃</m:t>
                      </m:r>
                      <m:r>
                        <a:rPr lang="en-US" sz="1800" i="1">
                          <a:solidFill>
                            <a:prstClr val="black"/>
                          </a:solidFill>
                          <a:latin typeface="Cambria Math"/>
                        </a:rPr>
                        <m:t>(</m:t>
                      </m:r>
                      <m:r>
                        <a:rPr lang="en-US" sz="1800" i="1">
                          <a:solidFill>
                            <a:prstClr val="black"/>
                          </a:solidFill>
                          <a:latin typeface="Cambria Math"/>
                        </a:rPr>
                        <m:t>𝑛</m:t>
                      </m:r>
                      <m:r>
                        <a:rPr lang="en-US" sz="1800" i="1">
                          <a:solidFill>
                            <a:prstClr val="black"/>
                          </a:solidFill>
                          <a:latin typeface="Cambria Math"/>
                        </a:rPr>
                        <m:t>)</m:t>
                      </m:r>
                    </m:oMath>
                  </m:oMathPara>
                </a14:m>
                <a:endParaRPr lang="en-US" sz="1800" dirty="0">
                  <a:solidFill>
                    <a:prstClr val="black"/>
                  </a:solidFill>
                  <a:latin typeface="Calibri"/>
                </a:endParaRPr>
              </a:p>
            </p:txBody>
          </p:sp>
        </mc:Choice>
        <mc:Fallback xmlns="">
          <p:sp>
            <p:nvSpPr>
              <p:cNvPr id="6" name="Rectangle 5"/>
              <p:cNvSpPr>
                <a:spLocks noRot="1" noChangeAspect="1" noMove="1" noResize="1" noEditPoints="1" noAdjustHandles="1" noChangeArrowheads="1" noChangeShapeType="1" noTextEdit="1"/>
              </p:cNvSpPr>
              <p:nvPr/>
            </p:nvSpPr>
            <p:spPr>
              <a:xfrm>
                <a:off x="1417320" y="1356805"/>
                <a:ext cx="4916922" cy="846257"/>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589781" y="2203062"/>
                <a:ext cx="2753619" cy="711733"/>
              </a:xfrm>
              <a:prstGeom prst="rect">
                <a:avLst/>
              </a:prstGeom>
            </p:spPr>
            <p:txBody>
              <a:bodyPr wrap="square">
                <a:spAutoFit/>
              </a:bodyPr>
              <a:lstStyle/>
              <a:p>
                <a:pPr fontAlgn="auto">
                  <a:spcBef>
                    <a:spcPts val="0"/>
                  </a:spcBef>
                  <a:spcAft>
                    <a:spcPts val="0"/>
                  </a:spcAft>
                </a:pPr>
                <a14:m>
                  <m:oMath xmlns:m="http://schemas.openxmlformats.org/officeDocument/2006/math">
                    <m:sSup>
                      <m:sSupPr>
                        <m:ctrlPr>
                          <a:rPr lang="en-US" sz="1800" i="1" smtClean="0">
                            <a:solidFill>
                              <a:prstClr val="black"/>
                            </a:solidFill>
                            <a:latin typeface="Cambria Math"/>
                          </a:rPr>
                        </m:ctrlPr>
                      </m:sSupPr>
                      <m:e>
                        <m:r>
                          <a:rPr lang="en-US" sz="1800" i="1">
                            <a:solidFill>
                              <a:prstClr val="black"/>
                            </a:solidFill>
                            <a:latin typeface="Cambria Math"/>
                          </a:rPr>
                          <m:t>(∆</m:t>
                        </m:r>
                        <m:r>
                          <a:rPr lang="en-US" sz="1800" i="1">
                            <a:solidFill>
                              <a:prstClr val="black"/>
                            </a:solidFill>
                            <a:latin typeface="Cambria Math"/>
                          </a:rPr>
                          <m:t>𝑛</m:t>
                        </m:r>
                        <m:r>
                          <a:rPr lang="en-US" sz="1800" i="1">
                            <a:solidFill>
                              <a:prstClr val="black"/>
                            </a:solidFill>
                            <a:latin typeface="Cambria Math"/>
                          </a:rPr>
                          <m:t>)</m:t>
                        </m:r>
                      </m:e>
                      <m:sup>
                        <m:r>
                          <a:rPr lang="en-US" sz="1800" i="1">
                            <a:solidFill>
                              <a:prstClr val="black"/>
                            </a:solidFill>
                            <a:latin typeface="Cambria Math"/>
                          </a:rPr>
                          <m:t>2</m:t>
                        </m:r>
                      </m:sup>
                    </m:sSup>
                    <m:r>
                      <a:rPr lang="en-US" sz="1800" i="1">
                        <a:solidFill>
                          <a:prstClr val="black"/>
                        </a:solidFill>
                        <a:latin typeface="Cambria Math"/>
                      </a:rPr>
                      <m:t>=</m:t>
                    </m:r>
                    <m:acc>
                      <m:accPr>
                        <m:chr m:val="̅"/>
                        <m:ctrlPr>
                          <a:rPr lang="en-US" sz="1800" i="1">
                            <a:solidFill>
                              <a:prstClr val="black"/>
                            </a:solidFill>
                            <a:latin typeface="Cambria Math"/>
                          </a:rPr>
                        </m:ctrlPr>
                      </m:accPr>
                      <m:e>
                        <m:r>
                          <a:rPr lang="en-US" sz="1800" i="1">
                            <a:solidFill>
                              <a:prstClr val="black"/>
                            </a:solidFill>
                            <a:latin typeface="Cambria Math"/>
                          </a:rPr>
                          <m:t>𝑛</m:t>
                        </m:r>
                      </m:e>
                    </m:acc>
                  </m:oMath>
                </a14:m>
                <a:r>
                  <a:rPr lang="en-US" sz="1800" dirty="0" smtClean="0">
                    <a:solidFill>
                      <a:prstClr val="black"/>
                    </a:solidFill>
                    <a:latin typeface="Calibri"/>
                  </a:rPr>
                  <a:t> </a:t>
                </a:r>
                <a:r>
                  <a:rPr lang="en-US" sz="1800" dirty="0">
                    <a:solidFill>
                      <a:prstClr val="black"/>
                    </a:solidFill>
                    <a:latin typeface="Calibri"/>
                  </a:rPr>
                  <a:t>+</a:t>
                </a:r>
                <a14:m>
                  <m:oMath xmlns:m="http://schemas.openxmlformats.org/officeDocument/2006/math">
                    <m:sSup>
                      <m:sSupPr>
                        <m:ctrlPr>
                          <a:rPr lang="en-US" sz="1800" i="1">
                            <a:solidFill>
                              <a:prstClr val="black"/>
                            </a:solidFill>
                            <a:latin typeface="Cambria Math"/>
                          </a:rPr>
                        </m:ctrlPr>
                      </m:sSupPr>
                      <m:e>
                        <m:acc>
                          <m:accPr>
                            <m:chr m:val="̅"/>
                            <m:ctrlPr>
                              <a:rPr lang="en-US" sz="1800" i="1">
                                <a:solidFill>
                                  <a:prstClr val="black"/>
                                </a:solidFill>
                                <a:latin typeface="Cambria Math"/>
                              </a:rPr>
                            </m:ctrlPr>
                          </m:accPr>
                          <m:e>
                            <m:r>
                              <a:rPr lang="en-US" sz="1800" i="1">
                                <a:solidFill>
                                  <a:prstClr val="black"/>
                                </a:solidFill>
                                <a:latin typeface="Cambria Math"/>
                              </a:rPr>
                              <m:t>𝑛</m:t>
                            </m:r>
                          </m:e>
                        </m:acc>
                      </m:e>
                      <m:sup>
                        <m:r>
                          <a:rPr lang="en-US" sz="1800" i="1">
                            <a:solidFill>
                              <a:prstClr val="black"/>
                            </a:solidFill>
                            <a:latin typeface="Cambria Math"/>
                          </a:rPr>
                          <m:t>2</m:t>
                        </m:r>
                      </m:sup>
                    </m:sSup>
                  </m:oMath>
                </a14:m>
                <a:endParaRPr lang="en-US" sz="1800" dirty="0">
                  <a:solidFill>
                    <a:prstClr val="black"/>
                  </a:solidFill>
                  <a:latin typeface="Calibri"/>
                </a:endParaRPr>
              </a:p>
              <a:p>
                <a:pPr fontAlgn="auto">
                  <a:spcBef>
                    <a:spcPts val="0"/>
                  </a:spcBef>
                  <a:spcAft>
                    <a:spcPts val="0"/>
                  </a:spcAft>
                </a:pPr>
                <a14:m>
                  <m:oMath xmlns:m="http://schemas.openxmlformats.org/officeDocument/2006/math">
                    <m:sSup>
                      <m:sSupPr>
                        <m:ctrlPr>
                          <a:rPr lang="en-US" sz="1800" i="1">
                            <a:solidFill>
                              <a:prstClr val="black"/>
                            </a:solidFill>
                            <a:latin typeface="Cambria Math"/>
                          </a:rPr>
                        </m:ctrlPr>
                      </m:sSupPr>
                      <m:e>
                        <m:r>
                          <a:rPr lang="en-US" sz="1800" i="1">
                            <a:solidFill>
                              <a:prstClr val="black"/>
                            </a:solidFill>
                            <a:latin typeface="Cambria Math"/>
                          </a:rPr>
                          <m:t>(∆</m:t>
                        </m:r>
                        <m:r>
                          <a:rPr lang="en-US" sz="1800" i="1">
                            <a:solidFill>
                              <a:prstClr val="black"/>
                            </a:solidFill>
                            <a:latin typeface="Cambria Math"/>
                          </a:rPr>
                          <m:t>𝑛</m:t>
                        </m:r>
                        <m:r>
                          <a:rPr lang="en-US" sz="1800" i="1">
                            <a:solidFill>
                              <a:prstClr val="black"/>
                            </a:solidFill>
                            <a:latin typeface="Cambria Math"/>
                          </a:rPr>
                          <m:t>)</m:t>
                        </m:r>
                      </m:e>
                      <m:sup>
                        <m:r>
                          <a:rPr lang="en-US" sz="1800" i="1">
                            <a:solidFill>
                              <a:prstClr val="black"/>
                            </a:solidFill>
                            <a:latin typeface="Cambria Math"/>
                          </a:rPr>
                          <m:t>2</m:t>
                        </m:r>
                      </m:sup>
                    </m:sSup>
                    <m:r>
                      <a:rPr lang="en-US" sz="1800" i="1">
                        <a:solidFill>
                          <a:prstClr val="black"/>
                        </a:solidFill>
                        <a:latin typeface="Cambria Math"/>
                      </a:rPr>
                      <m:t>= </m:t>
                    </m:r>
                    <m:acc>
                      <m:accPr>
                        <m:chr m:val="̅"/>
                        <m:ctrlPr>
                          <a:rPr lang="en-US" sz="1800" i="1">
                            <a:solidFill>
                              <a:prstClr val="black"/>
                            </a:solidFill>
                            <a:latin typeface="Cambria Math"/>
                          </a:rPr>
                        </m:ctrlPr>
                      </m:accPr>
                      <m:e>
                        <m:r>
                          <a:rPr lang="en-US" sz="1800" i="1">
                            <a:solidFill>
                              <a:prstClr val="black"/>
                            </a:solidFill>
                            <a:latin typeface="Cambria Math"/>
                          </a:rPr>
                          <m:t>𝑛</m:t>
                        </m:r>
                      </m:e>
                    </m:acc>
                  </m:oMath>
                </a14:m>
                <a:r>
                  <a:rPr lang="en-US" sz="1800" dirty="0">
                    <a:solidFill>
                      <a:prstClr val="black"/>
                    </a:solidFill>
                    <a:latin typeface="Calibri"/>
                  </a:rPr>
                  <a:t> +</a:t>
                </a:r>
                <a14:m>
                  <m:oMath xmlns:m="http://schemas.openxmlformats.org/officeDocument/2006/math">
                    <m:sSup>
                      <m:sSupPr>
                        <m:ctrlPr>
                          <a:rPr lang="en-US" sz="1800" i="1">
                            <a:solidFill>
                              <a:prstClr val="black"/>
                            </a:solidFill>
                            <a:latin typeface="Cambria Math"/>
                          </a:rPr>
                        </m:ctrlPr>
                      </m:sSupPr>
                      <m:e>
                        <m:acc>
                          <m:accPr>
                            <m:chr m:val="̅"/>
                            <m:ctrlPr>
                              <a:rPr lang="en-US" sz="1800" i="1">
                                <a:solidFill>
                                  <a:prstClr val="black"/>
                                </a:solidFill>
                                <a:latin typeface="Cambria Math"/>
                              </a:rPr>
                            </m:ctrlPr>
                          </m:accPr>
                          <m:e>
                            <m:r>
                              <a:rPr lang="en-US" sz="1800" i="1">
                                <a:solidFill>
                                  <a:prstClr val="black"/>
                                </a:solidFill>
                                <a:latin typeface="Cambria Math"/>
                              </a:rPr>
                              <m:t>𝑛</m:t>
                            </m:r>
                          </m:e>
                        </m:acc>
                      </m:e>
                      <m:sup>
                        <m:r>
                          <a:rPr lang="en-US" sz="1800" i="1">
                            <a:solidFill>
                              <a:prstClr val="black"/>
                            </a:solidFill>
                            <a:latin typeface="Cambria Math"/>
                          </a:rPr>
                          <m:t>2</m:t>
                        </m:r>
                      </m:sup>
                    </m:sSup>
                  </m:oMath>
                </a14:m>
                <a:r>
                  <a:rPr lang="en-US" sz="1800" dirty="0">
                    <a:solidFill>
                      <a:prstClr val="black"/>
                    </a:solidFill>
                    <a:latin typeface="Calibri"/>
                  </a:rPr>
                  <a:t>/N</a:t>
                </a:r>
                <a:r>
                  <a:rPr lang="en-US" sz="1800" baseline="-25000" dirty="0">
                    <a:solidFill>
                      <a:prstClr val="black"/>
                    </a:solidFill>
                    <a:latin typeface="Calibri"/>
                  </a:rPr>
                  <a:t>m</a:t>
                </a:r>
                <a:endParaRPr lang="en-US" sz="1800" dirty="0">
                  <a:solidFill>
                    <a:prstClr val="black"/>
                  </a:solidFill>
                  <a:latin typeface="Calibri"/>
                </a:endParaRPr>
              </a:p>
            </p:txBody>
          </p:sp>
        </mc:Choice>
        <mc:Fallback xmlns="">
          <p:sp>
            <p:nvSpPr>
              <p:cNvPr id="5" name="Rectangle 4"/>
              <p:cNvSpPr>
                <a:spLocks noRot="1" noChangeAspect="1" noMove="1" noResize="1" noEditPoints="1" noAdjustHandles="1" noChangeArrowheads="1" noChangeShapeType="1" noTextEdit="1"/>
              </p:cNvSpPr>
              <p:nvPr/>
            </p:nvSpPr>
            <p:spPr>
              <a:xfrm>
                <a:off x="1589781" y="2203062"/>
                <a:ext cx="2753619" cy="711733"/>
              </a:xfrm>
              <a:prstGeom prst="rect">
                <a:avLst/>
              </a:prstGeom>
              <a:blipFill rotWithShape="1">
                <a:blip r:embed="rId5"/>
                <a:stretch>
                  <a:fillRect l="-664" b="-12821"/>
                </a:stretch>
              </a:blipFill>
            </p:spPr>
            <p:txBody>
              <a:bodyPr/>
              <a:lstStyle/>
              <a:p>
                <a:r>
                  <a:rPr lang="en-US">
                    <a:noFill/>
                  </a:rPr>
                  <a:t> </a:t>
                </a:r>
              </a:p>
            </p:txBody>
          </p:sp>
        </mc:Fallback>
      </mc:AlternateContent>
      <p:sp>
        <p:nvSpPr>
          <p:cNvPr id="7" name="TextBox 6"/>
          <p:cNvSpPr txBox="1"/>
          <p:nvPr/>
        </p:nvSpPr>
        <p:spPr>
          <a:xfrm>
            <a:off x="4800600" y="2235816"/>
            <a:ext cx="3733800" cy="1477328"/>
          </a:xfrm>
          <a:prstGeom prst="rect">
            <a:avLst/>
          </a:prstGeom>
          <a:solidFill>
            <a:schemeClr val="accent6">
              <a:lumMod val="20000"/>
              <a:lumOff val="80000"/>
            </a:schemeClr>
          </a:solidFill>
        </p:spPr>
        <p:txBody>
          <a:bodyPr wrap="square" rtlCol="0">
            <a:spAutoFit/>
          </a:bodyPr>
          <a:lstStyle/>
          <a:p>
            <a:pPr algn="just" fontAlgn="auto">
              <a:spcBef>
                <a:spcPts val="0"/>
              </a:spcBef>
              <a:spcAft>
                <a:spcPts val="0"/>
              </a:spcAft>
            </a:pPr>
            <a:r>
              <a:rPr lang="en-US" sz="1800" dirty="0" smtClean="0">
                <a:solidFill>
                  <a:prstClr val="black"/>
                </a:solidFill>
                <a:latin typeface="Calibri"/>
              </a:rPr>
              <a:t>The variance of the Bose-Einstein distribution is always larger than  that of a Poisson distribution and that thermal light therefore falls into the category of super-</a:t>
            </a:r>
            <a:r>
              <a:rPr lang="en-US" sz="1800" dirty="0" err="1" smtClean="0">
                <a:solidFill>
                  <a:prstClr val="black"/>
                </a:solidFill>
                <a:latin typeface="Calibri"/>
              </a:rPr>
              <a:t>Poissonian</a:t>
            </a:r>
            <a:r>
              <a:rPr lang="en-US" sz="1800" dirty="0" smtClean="0">
                <a:solidFill>
                  <a:prstClr val="black"/>
                </a:solidFill>
                <a:latin typeface="Calibri"/>
              </a:rPr>
              <a:t> light.</a:t>
            </a:r>
            <a:endParaRPr lang="en-US" sz="1800" dirty="0">
              <a:solidFill>
                <a:prstClr val="black"/>
              </a:solidFill>
              <a:latin typeface="Calibri"/>
            </a:endParaRPr>
          </a:p>
        </p:txBody>
      </p:sp>
      <mc:AlternateContent xmlns:mc="http://schemas.openxmlformats.org/markup-compatibility/2006" xmlns:a14="http://schemas.microsoft.com/office/drawing/2010/main">
        <mc:Choice Requires="a14">
          <p:sp>
            <p:nvSpPr>
              <p:cNvPr id="8" name="TextBox 7"/>
              <p:cNvSpPr txBox="1"/>
              <p:nvPr/>
            </p:nvSpPr>
            <p:spPr>
              <a:xfrm>
                <a:off x="4823460" y="4114800"/>
                <a:ext cx="3733800" cy="923330"/>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For example if</a:t>
                </a:r>
                <a:r>
                  <a:rPr lang="en-US" sz="1800" dirty="0">
                    <a:solidFill>
                      <a:prstClr val="black"/>
                    </a:solidFill>
                    <a:latin typeface="Calibri"/>
                  </a:rPr>
                  <a:t> </a:t>
                </a:r>
                <a14:m>
                  <m:oMath xmlns:m="http://schemas.openxmlformats.org/officeDocument/2006/math">
                    <m:acc>
                      <m:accPr>
                        <m:chr m:val="̅"/>
                        <m:ctrlPr>
                          <a:rPr lang="en-US" sz="1800" i="1">
                            <a:solidFill>
                              <a:prstClr val="black"/>
                            </a:solidFill>
                            <a:latin typeface="Cambria Math"/>
                          </a:rPr>
                        </m:ctrlPr>
                      </m:accPr>
                      <m:e>
                        <m:r>
                          <a:rPr lang="en-US" sz="1800" i="1">
                            <a:solidFill>
                              <a:prstClr val="black"/>
                            </a:solidFill>
                            <a:latin typeface="Cambria Math"/>
                          </a:rPr>
                          <m:t>𝑛</m:t>
                        </m:r>
                      </m:e>
                    </m:acc>
                  </m:oMath>
                </a14:m>
                <a:r>
                  <a:rPr lang="en-US" sz="1800" dirty="0" smtClean="0">
                    <a:solidFill>
                      <a:prstClr val="black"/>
                    </a:solidFill>
                    <a:latin typeface="Calibri"/>
                  </a:rPr>
                  <a:t>  = 10, we have </a:t>
                </a:r>
                <a:r>
                  <a:rPr lang="el-GR" sz="1800" dirty="0" smtClean="0">
                    <a:solidFill>
                      <a:prstClr val="black"/>
                    </a:solidFill>
                    <a:latin typeface="Calibri"/>
                  </a:rPr>
                  <a:t>Δ</a:t>
                </a:r>
                <a:r>
                  <a:rPr lang="en-US" sz="1800" dirty="0" smtClean="0">
                    <a:solidFill>
                      <a:prstClr val="black"/>
                    </a:solidFill>
                    <a:latin typeface="Calibri"/>
                  </a:rPr>
                  <a:t>n = 3.2 for Poisson distribution and </a:t>
                </a:r>
                <a:r>
                  <a:rPr lang="el-GR" sz="1800" dirty="0">
                    <a:solidFill>
                      <a:prstClr val="black"/>
                    </a:solidFill>
                    <a:latin typeface="Calibri"/>
                  </a:rPr>
                  <a:t>Δ</a:t>
                </a:r>
                <a:r>
                  <a:rPr lang="en-US" sz="1800" dirty="0" smtClean="0">
                    <a:solidFill>
                      <a:prstClr val="black"/>
                    </a:solidFill>
                    <a:latin typeface="Calibri"/>
                  </a:rPr>
                  <a:t>n = 10.5 for thermal light.</a:t>
                </a:r>
                <a:endParaRPr lang="en-US" sz="1800" dirty="0">
                  <a:solidFill>
                    <a:prstClr val="black"/>
                  </a:solidFill>
                  <a:latin typeface="Calibri"/>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823460" y="4114800"/>
                <a:ext cx="3733800" cy="923330"/>
              </a:xfrm>
              <a:prstGeom prst="rect">
                <a:avLst/>
              </a:prstGeom>
              <a:blipFill rotWithShape="1">
                <a:blip r:embed="rId6"/>
                <a:stretch>
                  <a:fillRect l="-1305" t="-3311" b="-9934"/>
                </a:stretch>
              </a:blipFill>
            </p:spPr>
            <p:txBody>
              <a:bodyPr/>
              <a:lstStyle/>
              <a:p>
                <a:r>
                  <a:rPr lang="en-US">
                    <a:noFill/>
                  </a:rPr>
                  <a:t> </a:t>
                </a:r>
              </a:p>
            </p:txBody>
          </p:sp>
        </mc:Fallback>
      </mc:AlternateContent>
      <p:sp>
        <p:nvSpPr>
          <p:cNvPr id="9" name="Slide Number Placeholder 8"/>
          <p:cNvSpPr>
            <a:spLocks noGrp="1"/>
          </p:cNvSpPr>
          <p:nvPr>
            <p:ph type="sldNum" sz="quarter" idx="12"/>
          </p:nvPr>
        </p:nvSpPr>
        <p:spPr/>
        <p:txBody>
          <a:bodyPr/>
          <a:lstStyle/>
          <a:p>
            <a:fld id="{5CA9FCF4-9D55-4015-9459-01A7A3513907}"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3763018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898465"/>
            <a:ext cx="8427762" cy="1283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38400" y="300990"/>
            <a:ext cx="6096000" cy="584775"/>
          </a:xfrm>
          <a:prstGeom prst="rect">
            <a:avLst/>
          </a:prstGeom>
          <a:noFill/>
        </p:spPr>
        <p:txBody>
          <a:bodyPr wrap="square" rtlCol="0">
            <a:spAutoFit/>
          </a:bodyPr>
          <a:lstStyle/>
          <a:p>
            <a:pPr fontAlgn="auto">
              <a:spcBef>
                <a:spcPts val="0"/>
              </a:spcBef>
              <a:spcAft>
                <a:spcPts val="0"/>
              </a:spcAft>
            </a:pPr>
            <a:r>
              <a:rPr lang="en-US" sz="3200" b="1" dirty="0" smtClean="0">
                <a:solidFill>
                  <a:prstClr val="black"/>
                </a:solidFill>
                <a:latin typeface="Calibri"/>
              </a:rPr>
              <a:t>Sub-</a:t>
            </a:r>
            <a:r>
              <a:rPr lang="en-US" sz="3200" b="1" dirty="0" err="1" smtClean="0">
                <a:solidFill>
                  <a:prstClr val="black"/>
                </a:solidFill>
                <a:latin typeface="Calibri"/>
              </a:rPr>
              <a:t>Poissonian</a:t>
            </a:r>
            <a:r>
              <a:rPr lang="en-US" sz="3200" b="1" dirty="0" smtClean="0">
                <a:solidFill>
                  <a:prstClr val="black"/>
                </a:solidFill>
                <a:latin typeface="Calibri"/>
              </a:rPr>
              <a:t> light</a:t>
            </a:r>
            <a:endParaRPr lang="en-US" sz="3200" b="1" dirty="0">
              <a:solidFill>
                <a:prstClr val="black"/>
              </a:solidFill>
              <a:latin typeface="Calibri"/>
            </a:endParaRPr>
          </a:p>
        </p:txBody>
      </p:sp>
      <p:sp>
        <p:nvSpPr>
          <p:cNvPr id="3" name="TextBox 2"/>
          <p:cNvSpPr txBox="1"/>
          <p:nvPr/>
        </p:nvSpPr>
        <p:spPr>
          <a:xfrm>
            <a:off x="4038600" y="2362200"/>
            <a:ext cx="4495800" cy="954107"/>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Sub-</a:t>
            </a:r>
            <a:r>
              <a:rPr lang="en-US" sz="1800" dirty="0" err="1" smtClean="0">
                <a:solidFill>
                  <a:prstClr val="black"/>
                </a:solidFill>
                <a:latin typeface="Calibri"/>
              </a:rPr>
              <a:t>Poissonian</a:t>
            </a:r>
            <a:r>
              <a:rPr lang="en-US" sz="1800" dirty="0" smtClean="0">
                <a:solidFill>
                  <a:prstClr val="black"/>
                </a:solidFill>
                <a:latin typeface="Calibri"/>
              </a:rPr>
              <a:t> light is defined by the relation:</a:t>
            </a:r>
          </a:p>
          <a:p>
            <a:pPr fontAlgn="auto">
              <a:spcBef>
                <a:spcPts val="0"/>
              </a:spcBef>
              <a:spcAft>
                <a:spcPts val="0"/>
              </a:spcAft>
            </a:pPr>
            <a:endParaRPr lang="en-US" sz="1800" dirty="0">
              <a:solidFill>
                <a:prstClr val="black"/>
              </a:solidFill>
              <a:latin typeface="Calibri"/>
            </a:endParaRPr>
          </a:p>
          <a:p>
            <a:pPr fontAlgn="auto">
              <a:spcBef>
                <a:spcPts val="0"/>
              </a:spcBef>
              <a:spcAft>
                <a:spcPts val="0"/>
              </a:spcAft>
            </a:pPr>
            <a:endParaRPr lang="en-US" sz="1800" dirty="0">
              <a:solidFill>
                <a:prstClr val="black"/>
              </a:solidFill>
              <a:latin typeface="Calibri"/>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2813070"/>
            <a:ext cx="59372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14737" y="3316308"/>
            <a:ext cx="5343525" cy="923330"/>
          </a:xfrm>
          <a:prstGeom prst="rect">
            <a:avLst/>
          </a:prstGeom>
          <a:solidFill>
            <a:schemeClr val="accent6">
              <a:lumMod val="20000"/>
              <a:lumOff val="80000"/>
            </a:schemeClr>
          </a:solidFill>
        </p:spPr>
        <p:txBody>
          <a:bodyPr wrap="square" rtlCol="0">
            <a:spAutoFit/>
          </a:bodyPr>
          <a:lstStyle/>
          <a:p>
            <a:pPr algn="just" fontAlgn="auto">
              <a:spcBef>
                <a:spcPts val="0"/>
              </a:spcBef>
              <a:spcAft>
                <a:spcPts val="0"/>
              </a:spcAft>
            </a:pPr>
            <a:r>
              <a:rPr lang="en-US" sz="1800" dirty="0" smtClean="0">
                <a:solidFill>
                  <a:prstClr val="black"/>
                </a:solidFill>
                <a:latin typeface="Calibri"/>
              </a:rPr>
              <a:t>Sub-</a:t>
            </a:r>
            <a:r>
              <a:rPr lang="en-US" sz="1800" dirty="0" err="1" smtClean="0">
                <a:solidFill>
                  <a:prstClr val="black"/>
                </a:solidFill>
                <a:latin typeface="Calibri"/>
              </a:rPr>
              <a:t>Poissonian</a:t>
            </a:r>
            <a:r>
              <a:rPr lang="en-US" sz="1800" dirty="0" smtClean="0">
                <a:solidFill>
                  <a:prstClr val="black"/>
                </a:solidFill>
                <a:latin typeface="Calibri"/>
              </a:rPr>
              <a:t> light has no classical equivalent. Therefore, the observation of sub-</a:t>
            </a:r>
            <a:r>
              <a:rPr lang="en-US" sz="1800" dirty="0" err="1" smtClean="0">
                <a:solidFill>
                  <a:prstClr val="black"/>
                </a:solidFill>
                <a:latin typeface="Calibri"/>
              </a:rPr>
              <a:t>Poissonian</a:t>
            </a:r>
            <a:r>
              <a:rPr lang="en-US" sz="1800" dirty="0" smtClean="0">
                <a:solidFill>
                  <a:prstClr val="black"/>
                </a:solidFill>
                <a:latin typeface="Calibri"/>
              </a:rPr>
              <a:t> statistics is a clear signature of the quantum nature of light.</a:t>
            </a:r>
            <a:endParaRPr lang="en-US" sz="1800" dirty="0">
              <a:solidFill>
                <a:prstClr val="black"/>
              </a:solidFill>
              <a:latin typeface="Calibri"/>
            </a:endParaRPr>
          </a:p>
        </p:txBody>
      </p:sp>
      <p:sp>
        <p:nvSpPr>
          <p:cNvPr id="5" name="TextBox 4"/>
          <p:cNvSpPr txBox="1"/>
          <p:nvPr/>
        </p:nvSpPr>
        <p:spPr>
          <a:xfrm>
            <a:off x="1039812" y="5227856"/>
            <a:ext cx="3124200" cy="646331"/>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If </a:t>
            </a:r>
            <a:r>
              <a:rPr lang="el-GR" sz="1800" dirty="0" smtClean="0">
                <a:solidFill>
                  <a:prstClr val="black"/>
                </a:solidFill>
                <a:latin typeface="Calibri"/>
              </a:rPr>
              <a:t>Δ</a:t>
            </a:r>
            <a:r>
              <a:rPr lang="en-US" sz="1800" dirty="0" smtClean="0">
                <a:solidFill>
                  <a:prstClr val="black"/>
                </a:solidFill>
                <a:latin typeface="Calibri"/>
              </a:rPr>
              <a:t>n = 0, this light calls </a:t>
            </a:r>
            <a:r>
              <a:rPr lang="en-US" sz="1800" b="1" dirty="0" smtClean="0">
                <a:solidFill>
                  <a:prstClr val="black"/>
                </a:solidFill>
                <a:latin typeface="Calibri"/>
              </a:rPr>
              <a:t>photon number state</a:t>
            </a:r>
            <a:endParaRPr lang="en-US" sz="1800" b="1" dirty="0">
              <a:solidFill>
                <a:prstClr val="black"/>
              </a:solidFill>
              <a:latin typeface="Calibri"/>
            </a:endParaRPr>
          </a:p>
        </p:txBody>
      </p:sp>
      <p:sp>
        <p:nvSpPr>
          <p:cNvPr id="6" name="Slide Number Placeholder 5"/>
          <p:cNvSpPr>
            <a:spLocks noGrp="1"/>
          </p:cNvSpPr>
          <p:nvPr>
            <p:ph type="sldNum" sz="quarter" idx="12"/>
          </p:nvPr>
        </p:nvSpPr>
        <p:spPr/>
        <p:txBody>
          <a:bodyPr/>
          <a:lstStyle/>
          <a:p>
            <a:fld id="{5CA9FCF4-9D55-4015-9459-01A7A3513907}" type="slidenum">
              <a:rPr lang="en-US" smtClean="0">
                <a:solidFill>
                  <a:prstClr val="black">
                    <a:tint val="75000"/>
                  </a:prstClr>
                </a:solidFill>
              </a:rPr>
              <a:pPr/>
              <a:t>11</a:t>
            </a:fld>
            <a:endParaRPr lang="en-US">
              <a:solidFill>
                <a:prstClr val="black">
                  <a:tint val="75000"/>
                </a:prstClr>
              </a:solidFill>
            </a:endParaRPr>
          </a:p>
        </p:txBody>
      </p:sp>
      <p:pic>
        <p:nvPicPr>
          <p:cNvPr id="1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2786" y="4552950"/>
            <a:ext cx="119062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1" name="TextBox 1"/>
          <p:cNvSpPr txBox="1">
            <a:spLocks noChangeArrowheads="1"/>
          </p:cNvSpPr>
          <p:nvPr/>
        </p:nvSpPr>
        <p:spPr bwMode="auto">
          <a:xfrm>
            <a:off x="1552575" y="2344956"/>
            <a:ext cx="1771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r>
              <a:rPr lang="en-US" altLang="en-US" sz="1800" dirty="0" err="1"/>
              <a:t>Fock</a:t>
            </a:r>
            <a:r>
              <a:rPr lang="en-US" altLang="en-US" sz="1800" dirty="0"/>
              <a:t> states</a:t>
            </a:r>
          </a:p>
        </p:txBody>
      </p:sp>
      <p:pic>
        <p:nvPicPr>
          <p:cNvPr id="12" name="Picture 7" descr="single_Phot117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049" y="2714844"/>
            <a:ext cx="2998788"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2910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CA9FCF4-9D55-4015-9459-01A7A3513907}" type="slidenum">
              <a:rPr lang="en-US" smtClean="0">
                <a:solidFill>
                  <a:prstClr val="black">
                    <a:tint val="75000"/>
                  </a:prstClr>
                </a:solidFill>
              </a:rPr>
              <a:pPr/>
              <a:t>12</a:t>
            </a:fld>
            <a:endParaRPr lang="en-US">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3840" y="2470344"/>
            <a:ext cx="5699760" cy="2546156"/>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0" y="889000"/>
            <a:ext cx="4624070" cy="1358900"/>
          </a:xfrm>
          <a:prstGeom prst="rect">
            <a:avLst/>
          </a:prstGeom>
          <a:noFill/>
          <a:ln>
            <a:noFill/>
          </a:ln>
          <a:effectLst/>
          <a:extLst/>
        </p:spPr>
      </p:pic>
      <mc:AlternateContent xmlns:mc="http://schemas.openxmlformats.org/markup-compatibility/2006" xmlns:a14="http://schemas.microsoft.com/office/drawing/2010/main">
        <mc:Choice Requires="a14">
          <p:sp>
            <p:nvSpPr>
              <p:cNvPr id="7" name="TextBox 6"/>
              <p:cNvSpPr txBox="1"/>
              <p:nvPr/>
            </p:nvSpPr>
            <p:spPr>
              <a:xfrm>
                <a:off x="254000" y="5232400"/>
                <a:ext cx="8775700" cy="1323439"/>
              </a:xfrm>
              <a:prstGeom prst="rect">
                <a:avLst/>
              </a:prstGeom>
              <a:noFill/>
            </p:spPr>
            <p:txBody>
              <a:bodyPr wrap="square" rtlCol="0">
                <a:spAutoFit/>
              </a:bodyPr>
              <a:lstStyle/>
              <a:p>
                <a:r>
                  <a:rPr lang="en-GB" dirty="0"/>
                  <a:t>Photon number (</a:t>
                </a:r>
                <a:r>
                  <a:rPr lang="en-GB" i="1" dirty="0"/>
                  <a:t>n</a:t>
                </a:r>
                <a:r>
                  <a:rPr lang="en-GB" dirty="0"/>
                  <a:t>) probability distribution [</a:t>
                </a:r>
                <a:r>
                  <a:rPr lang="en-GB" i="1" dirty="0"/>
                  <a:t>P(n)</a:t>
                </a:r>
                <a:r>
                  <a:rPr lang="en-GB" dirty="0"/>
                  <a:t>] for photon sources with different statistics, but with the same mean photon number </a:t>
                </a:r>
                <a14:m>
                  <m:oMath xmlns:m="http://schemas.openxmlformats.org/officeDocument/2006/math">
                    <m:acc>
                      <m:accPr>
                        <m:chr m:val="̅"/>
                        <m:ctrlPr>
                          <a:rPr lang="en-US" i="1">
                            <a:latin typeface="Cambria Math"/>
                          </a:rPr>
                        </m:ctrlPr>
                      </m:accPr>
                      <m:e>
                        <m:r>
                          <a:rPr lang="en-GB" i="1">
                            <a:latin typeface="Cambria Math"/>
                          </a:rPr>
                          <m:t>𝑛</m:t>
                        </m:r>
                      </m:e>
                    </m:acc>
                  </m:oMath>
                </a14:m>
                <a:r>
                  <a:rPr lang="en-GB" dirty="0"/>
                  <a:t> = 1.  (a) Single (</a:t>
                </a:r>
                <a:r>
                  <a:rPr lang="en-GB" dirty="0" err="1"/>
                  <a:t>antibunched</a:t>
                </a:r>
                <a:r>
                  <a:rPr lang="en-GB" dirty="0"/>
                  <a:t>) photon source (</a:t>
                </a:r>
                <a:r>
                  <a:rPr lang="en-GB" dirty="0" err="1"/>
                  <a:t>Fock</a:t>
                </a:r>
                <a:r>
                  <a:rPr lang="en-GB" dirty="0"/>
                  <a:t> state); (b) laser (coherent) light; (c) thermal source.</a:t>
                </a:r>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54000" y="5232400"/>
                <a:ext cx="8775700" cy="1323439"/>
              </a:xfrm>
              <a:prstGeom prst="rect">
                <a:avLst/>
              </a:prstGeom>
              <a:blipFill rotWithShape="1">
                <a:blip r:embed="rId4"/>
                <a:stretch>
                  <a:fillRect l="-764" t="-2304" r="-1181" b="-7373"/>
                </a:stretch>
              </a:blipFill>
            </p:spPr>
            <p:txBody>
              <a:bodyPr/>
              <a:lstStyle/>
              <a:p>
                <a:r>
                  <a:rPr lang="en-US">
                    <a:noFill/>
                  </a:rPr>
                  <a:t> </a:t>
                </a:r>
              </a:p>
            </p:txBody>
          </p:sp>
        </mc:Fallback>
      </mc:AlternateContent>
    </p:spTree>
    <p:extLst>
      <p:ext uri="{BB962C8B-B14F-4D97-AF65-F5344CB8AC3E}">
        <p14:creationId xmlns:p14="http://schemas.microsoft.com/office/powerpoint/2010/main" val="10624495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 Box 4"/>
          <p:cNvSpPr txBox="1">
            <a:spLocks noChangeArrowheads="1"/>
          </p:cNvSpPr>
          <p:nvPr/>
        </p:nvSpPr>
        <p:spPr bwMode="auto">
          <a:xfrm>
            <a:off x="2730500" y="317500"/>
            <a:ext cx="434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n-US" altLang="en-US" b="1">
                <a:solidFill>
                  <a:srgbClr val="000066"/>
                </a:solidFill>
                <a:latin typeface="Comic Sans MS" pitchFamily="66" charset="0"/>
              </a:rPr>
              <a:t>Photon bunching</a:t>
            </a:r>
          </a:p>
        </p:txBody>
      </p:sp>
      <p:sp>
        <p:nvSpPr>
          <p:cNvPr id="87044" name="Rectangle 5"/>
          <p:cNvSpPr>
            <a:spLocks noChangeArrowheads="1"/>
          </p:cNvSpPr>
          <p:nvPr/>
        </p:nvSpPr>
        <p:spPr bwMode="auto">
          <a:xfrm>
            <a:off x="266700" y="1039813"/>
            <a:ext cx="8674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a:latin typeface="Comic Sans MS" pitchFamily="66" charset="0"/>
              </a:rPr>
              <a:t>In 1956, R.H. Brown and R.Q. Twiss observed the existence of correlation between the outputs of two photoelectric detectors illuminated by partially correlated light waves [Nature, 111, 27 (1956)].</a:t>
            </a:r>
            <a:r>
              <a:rPr lang="en-US" altLang="en-US" sz="2400">
                <a:latin typeface="Comic Sans MS" pitchFamily="66" charset="0"/>
              </a:rPr>
              <a:t> </a:t>
            </a:r>
          </a:p>
        </p:txBody>
      </p:sp>
      <p:pic>
        <p:nvPicPr>
          <p:cNvPr id="87045" name="Picture 6" descr="br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2665412"/>
            <a:ext cx="2932113"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Rectangle 8"/>
          <p:cNvSpPr>
            <a:spLocks noChangeArrowheads="1"/>
          </p:cNvSpPr>
          <p:nvPr/>
        </p:nvSpPr>
        <p:spPr bwMode="auto">
          <a:xfrm>
            <a:off x="4927600" y="5969000"/>
            <a:ext cx="3467100" cy="266700"/>
          </a:xfrm>
          <a:prstGeom prst="rect">
            <a:avLst/>
          </a:prstGeom>
          <a:solidFill>
            <a:srgbClr val="FFFFCC"/>
          </a:solidFill>
          <a:ln>
            <a:noFill/>
          </a:ln>
          <a:effectLst/>
          <a:extLst>
            <a:ext uri="{91240B29-F687-4F45-9708-019B960494DF}">
              <a14:hiddenLine xmlns:a14="http://schemas.microsoft.com/office/drawing/2010/main" w="0" cap="rnd">
                <a:solidFill>
                  <a:srgbClr val="FFFF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latin typeface="Symbol" pitchFamily="18" charset="2"/>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488" y="2414588"/>
            <a:ext cx="3732212" cy="2257425"/>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6"/>
          <p:cNvSpPr txBox="1">
            <a:spLocks noChangeArrowheads="1"/>
          </p:cNvSpPr>
          <p:nvPr/>
        </p:nvSpPr>
        <p:spPr bwMode="auto">
          <a:xfrm>
            <a:off x="4688682" y="4927600"/>
            <a:ext cx="3848100" cy="701675"/>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lgn="ctr" eaLnBrk="1" hangingPunct="1">
              <a:spcBef>
                <a:spcPct val="50000"/>
              </a:spcBef>
            </a:pPr>
            <a:r>
              <a:rPr lang="en-US" altLang="en-US" sz="2000" b="0" dirty="0" err="1">
                <a:solidFill>
                  <a:srgbClr val="000066"/>
                </a:solidFill>
              </a:rPr>
              <a:t>Hanbury</a:t>
            </a:r>
            <a:r>
              <a:rPr lang="en-US" altLang="en-US" sz="2000" b="0" dirty="0">
                <a:solidFill>
                  <a:srgbClr val="000066"/>
                </a:solidFill>
              </a:rPr>
              <a:t> Brown and </a:t>
            </a:r>
            <a:r>
              <a:rPr lang="en-US" altLang="en-US" sz="2000" b="0" dirty="0" err="1">
                <a:solidFill>
                  <a:srgbClr val="000066"/>
                </a:solidFill>
              </a:rPr>
              <a:t>Twiss</a:t>
            </a:r>
            <a:r>
              <a:rPr lang="en-US" altLang="en-US" sz="2000" b="0" dirty="0">
                <a:solidFill>
                  <a:srgbClr val="000066"/>
                </a:solidFill>
              </a:rPr>
              <a:t> intensity interferometer</a:t>
            </a:r>
          </a:p>
        </p:txBody>
      </p:sp>
    </p:spTree>
    <p:extLst>
      <p:ext uri="{BB962C8B-B14F-4D97-AF65-F5344CB8AC3E}">
        <p14:creationId xmlns:p14="http://schemas.microsoft.com/office/powerpoint/2010/main" val="18663770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6" name="Group 4"/>
          <p:cNvGrpSpPr>
            <a:grpSpLocks/>
          </p:cNvGrpSpPr>
          <p:nvPr/>
        </p:nvGrpSpPr>
        <p:grpSpPr bwMode="auto">
          <a:xfrm>
            <a:off x="2222795" y="660400"/>
            <a:ext cx="4724400" cy="1073150"/>
            <a:chOff x="624" y="1248"/>
            <a:chExt cx="4128" cy="868"/>
          </a:xfrm>
        </p:grpSpPr>
        <p:pic>
          <p:nvPicPr>
            <p:cNvPr id="3083" name="Picture 5" descr="biathal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 y="1248"/>
              <a:ext cx="1440" cy="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Oval 6"/>
            <p:cNvSpPr>
              <a:spLocks noChangeArrowheads="1"/>
            </p:cNvSpPr>
            <p:nvPr/>
          </p:nvSpPr>
          <p:spPr bwMode="auto">
            <a:xfrm>
              <a:off x="2064" y="158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085" name="Oval 7"/>
            <p:cNvSpPr>
              <a:spLocks noChangeArrowheads="1"/>
            </p:cNvSpPr>
            <p:nvPr/>
          </p:nvSpPr>
          <p:spPr bwMode="auto">
            <a:xfrm>
              <a:off x="2640" y="158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086" name="Oval 8"/>
            <p:cNvSpPr>
              <a:spLocks noChangeArrowheads="1"/>
            </p:cNvSpPr>
            <p:nvPr/>
          </p:nvSpPr>
          <p:spPr bwMode="auto">
            <a:xfrm>
              <a:off x="2304" y="158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087" name="Oval 9"/>
            <p:cNvSpPr>
              <a:spLocks noChangeArrowheads="1"/>
            </p:cNvSpPr>
            <p:nvPr/>
          </p:nvSpPr>
          <p:spPr bwMode="auto">
            <a:xfrm>
              <a:off x="2976" y="158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088" name="Oval 10"/>
            <p:cNvSpPr>
              <a:spLocks noChangeArrowheads="1"/>
            </p:cNvSpPr>
            <p:nvPr/>
          </p:nvSpPr>
          <p:spPr bwMode="auto">
            <a:xfrm>
              <a:off x="3264" y="158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089" name="Oval 11"/>
            <p:cNvSpPr>
              <a:spLocks noChangeArrowheads="1"/>
            </p:cNvSpPr>
            <p:nvPr/>
          </p:nvSpPr>
          <p:spPr bwMode="auto">
            <a:xfrm>
              <a:off x="3840" y="158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090" name="Oval 12"/>
            <p:cNvSpPr>
              <a:spLocks noChangeArrowheads="1"/>
            </p:cNvSpPr>
            <p:nvPr/>
          </p:nvSpPr>
          <p:spPr bwMode="auto">
            <a:xfrm>
              <a:off x="3552" y="158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091" name="Oval 13"/>
            <p:cNvSpPr>
              <a:spLocks noChangeArrowheads="1"/>
            </p:cNvSpPr>
            <p:nvPr/>
          </p:nvSpPr>
          <p:spPr bwMode="auto">
            <a:xfrm>
              <a:off x="4368" y="158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092" name="Oval 14"/>
            <p:cNvSpPr>
              <a:spLocks noChangeArrowheads="1"/>
            </p:cNvSpPr>
            <p:nvPr/>
          </p:nvSpPr>
          <p:spPr bwMode="auto">
            <a:xfrm>
              <a:off x="4128" y="158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3093" name="Oval 15"/>
            <p:cNvSpPr>
              <a:spLocks noChangeArrowheads="1"/>
            </p:cNvSpPr>
            <p:nvPr/>
          </p:nvSpPr>
          <p:spPr bwMode="auto">
            <a:xfrm>
              <a:off x="4608" y="1584"/>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sp>
        <p:nvSpPr>
          <p:cNvPr id="3077" name="Text Box 16"/>
          <p:cNvSpPr txBox="1">
            <a:spLocks noChangeArrowheads="1"/>
          </p:cNvSpPr>
          <p:nvPr/>
        </p:nvSpPr>
        <p:spPr bwMode="auto">
          <a:xfrm>
            <a:off x="40461" y="2368550"/>
            <a:ext cx="9144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altLang="en-US" sz="2400" b="1" dirty="0"/>
              <a:t>Photon ANTIBUNCHING was first demonstrated at the University of Rochester (Department of Physics and Astronomy) in 1977</a:t>
            </a:r>
          </a:p>
        </p:txBody>
      </p:sp>
      <p:sp>
        <p:nvSpPr>
          <p:cNvPr id="3078" name="Text Box 17"/>
          <p:cNvSpPr txBox="1">
            <a:spLocks noChangeArrowheads="1"/>
          </p:cNvSpPr>
          <p:nvPr/>
        </p:nvSpPr>
        <p:spPr bwMode="auto">
          <a:xfrm>
            <a:off x="273344" y="5870574"/>
            <a:ext cx="86782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t>H.J. Kimble, M. </a:t>
            </a:r>
            <a:r>
              <a:rPr lang="en-US" altLang="en-US" dirty="0" err="1"/>
              <a:t>Dagenais</a:t>
            </a:r>
            <a:r>
              <a:rPr lang="en-US" altLang="en-US" dirty="0"/>
              <a:t>, and L. Mandel, Phys. Rev. </a:t>
            </a:r>
            <a:r>
              <a:rPr lang="en-US" altLang="en-US" dirty="0" err="1"/>
              <a:t>Lett</a:t>
            </a:r>
            <a:r>
              <a:rPr lang="en-US" altLang="en-US" dirty="0"/>
              <a:t>. </a:t>
            </a:r>
            <a:r>
              <a:rPr lang="en-US" altLang="en-US" b="1" dirty="0"/>
              <a:t>39</a:t>
            </a:r>
            <a:r>
              <a:rPr lang="en-US" altLang="en-US" dirty="0"/>
              <a:t>, 691 (1977).</a:t>
            </a:r>
          </a:p>
        </p:txBody>
      </p:sp>
      <p:pic>
        <p:nvPicPr>
          <p:cNvPr id="3079" name="Picture 18" descr="dagena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647" y="4002087"/>
            <a:ext cx="10033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9" descr="kimble-hj1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418" y="4038600"/>
            <a:ext cx="100965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9019" y="4000500"/>
            <a:ext cx="982663"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2"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14F1984-AE39-4E05-8C9A-1236F9711BAC}" type="slidenum">
              <a:rPr lang="en-US" altLang="en-US" smtClean="0"/>
              <a:pPr eaLnBrk="1" hangingPunct="1"/>
              <a:t>14</a:t>
            </a:fld>
            <a:endParaRPr lang="en-US" altLang="en-US" smtClean="0"/>
          </a:p>
        </p:txBody>
      </p:sp>
    </p:spTree>
    <p:extLst>
      <p:ext uri="{BB962C8B-B14F-4D97-AF65-F5344CB8AC3E}">
        <p14:creationId xmlns:p14="http://schemas.microsoft.com/office/powerpoint/2010/main" val="1077529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A9FCF4-9D55-4015-9459-01A7A3513907}" type="slidenum">
              <a:rPr lang="en-US" smtClean="0">
                <a:solidFill>
                  <a:prstClr val="black">
                    <a:tint val="75000"/>
                  </a:prstClr>
                </a:solidFill>
              </a:rPr>
              <a:pPr/>
              <a:t>15</a:t>
            </a:fld>
            <a:endParaRPr lang="en-US">
              <a:solidFill>
                <a:prstClr val="black">
                  <a:tint val="75000"/>
                </a:prstClr>
              </a:solidFill>
            </a:endParaRP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900" y="2038491"/>
            <a:ext cx="3607700" cy="310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ext uri="{D42A27DB-BD31-4B8C-83A1-F6EECF244321}">
                <p14:modId xmlns:p14="http://schemas.microsoft.com/office/powerpoint/2010/main" val="396293036"/>
              </p:ext>
            </p:extLst>
          </p:nvPr>
        </p:nvGraphicFramePr>
        <p:xfrm>
          <a:off x="2198806" y="1034197"/>
          <a:ext cx="4135888" cy="1089005"/>
        </p:xfrm>
        <a:graphic>
          <a:graphicData uri="http://schemas.openxmlformats.org/presentationml/2006/ole">
            <mc:AlternateContent xmlns:mc="http://schemas.openxmlformats.org/markup-compatibility/2006">
              <mc:Choice xmlns:v="urn:schemas-microsoft-com:vml" Requires="v">
                <p:oleObj spid="_x0000_s4132" name="Equation" r:id="rId4" imgW="1548728" imgH="406224" progId="Equation.3">
                  <p:embed/>
                </p:oleObj>
              </mc:Choice>
              <mc:Fallback>
                <p:oleObj name="Equation" r:id="rId4" imgW="1548728" imgH="406224"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8806" y="1034197"/>
                        <a:ext cx="4135888" cy="1089005"/>
                      </a:xfrm>
                      <a:prstGeom prst="rect">
                        <a:avLst/>
                      </a:prstGeom>
                      <a:noFill/>
                      <a:ln>
                        <a:noFill/>
                      </a:ln>
                    </p:spPr>
                  </p:pic>
                </p:oleObj>
              </mc:Fallback>
            </mc:AlternateContent>
          </a:graphicData>
        </a:graphic>
      </p:graphicFrame>
      <p:sp>
        <p:nvSpPr>
          <p:cNvPr id="6" name="Text Box 19"/>
          <p:cNvSpPr txBox="1">
            <a:spLocks noChangeArrowheads="1"/>
          </p:cNvSpPr>
          <p:nvPr/>
        </p:nvSpPr>
        <p:spPr bwMode="auto">
          <a:xfrm>
            <a:off x="1695450" y="383232"/>
            <a:ext cx="6273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863600" indent="-863600"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spcBef>
                <a:spcPct val="50000"/>
              </a:spcBef>
            </a:pPr>
            <a:r>
              <a:rPr lang="en-US" altLang="en-US" sz="2400" b="0" dirty="0"/>
              <a:t>Second order correlation </a:t>
            </a:r>
            <a:r>
              <a:rPr lang="en-US" altLang="en-US" sz="2400" b="0" dirty="0" smtClean="0"/>
              <a:t>function</a:t>
            </a:r>
            <a:endParaRPr lang="en-US" altLang="en-US" sz="2400" b="0" dirty="0"/>
          </a:p>
        </p:txBody>
      </p:sp>
      <p:pic>
        <p:nvPicPr>
          <p:cNvPr id="7" name="Picture 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3500" y="5410200"/>
            <a:ext cx="3949700" cy="1104900"/>
          </a:xfrm>
          <a:prstGeom prst="rect">
            <a:avLst/>
          </a:prstGeom>
          <a:noFill/>
          <a:ln>
            <a:noFill/>
          </a:ln>
          <a:effectLst/>
          <a:extLst/>
        </p:spPr>
      </p:pic>
    </p:spTree>
    <p:extLst>
      <p:ext uri="{BB962C8B-B14F-4D97-AF65-F5344CB8AC3E}">
        <p14:creationId xmlns:p14="http://schemas.microsoft.com/office/powerpoint/2010/main" val="4102222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1280853-FB53-4A51-BC6C-5FDAF65EF9BD}" type="slidenum">
              <a:rPr lang="en-US" smtClean="0"/>
              <a:pPr>
                <a:defRPr/>
              </a:pPr>
              <a:t>16</a:t>
            </a:fld>
            <a:endParaRPr lang="en-US"/>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52450" y="2501900"/>
            <a:ext cx="2838450" cy="1308732"/>
          </a:xfrm>
          <a:prstGeom prst="rect">
            <a:avLst/>
          </a:prstGeom>
          <a:noFill/>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6631" y="2261232"/>
            <a:ext cx="4665869" cy="2146300"/>
          </a:xfrm>
          <a:prstGeom prst="rect">
            <a:avLst/>
          </a:prstGeom>
        </p:spPr>
      </p:pic>
      <p:sp>
        <p:nvSpPr>
          <p:cNvPr id="8" name="Text Box 6"/>
          <p:cNvSpPr txBox="1">
            <a:spLocks noChangeArrowheads="1"/>
          </p:cNvSpPr>
          <p:nvPr/>
        </p:nvSpPr>
        <p:spPr bwMode="auto">
          <a:xfrm>
            <a:off x="254000" y="5972175"/>
            <a:ext cx="8610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lgn="ctr">
              <a:spcBef>
                <a:spcPct val="50000"/>
              </a:spcBef>
            </a:pPr>
            <a:r>
              <a:rPr lang="en-US" altLang="en-US" sz="2000" dirty="0">
                <a:solidFill>
                  <a:schemeClr val="tx1"/>
                </a:solidFill>
              </a:rPr>
              <a:t>To enhance single photon efficiency and single photon emission rate a cavity </a:t>
            </a:r>
            <a:r>
              <a:rPr lang="en-US" altLang="en-US" sz="2000" dirty="0" smtClean="0">
                <a:solidFill>
                  <a:schemeClr val="tx1"/>
                </a:solidFill>
              </a:rPr>
              <a:t>or </a:t>
            </a:r>
            <a:r>
              <a:rPr lang="en-US" altLang="en-US" sz="2000" dirty="0" err="1" smtClean="0">
                <a:solidFill>
                  <a:schemeClr val="tx1"/>
                </a:solidFill>
              </a:rPr>
              <a:t>nanoantenna</a:t>
            </a:r>
            <a:r>
              <a:rPr lang="en-US" altLang="en-US" sz="2000" dirty="0" smtClean="0">
                <a:solidFill>
                  <a:schemeClr val="tx1"/>
                </a:solidFill>
              </a:rPr>
              <a:t> should </a:t>
            </a:r>
            <a:r>
              <a:rPr lang="en-US" altLang="en-US" sz="2000" dirty="0">
                <a:solidFill>
                  <a:schemeClr val="tx1"/>
                </a:solidFill>
              </a:rPr>
              <a:t>be used</a:t>
            </a:r>
          </a:p>
        </p:txBody>
      </p:sp>
      <p:sp>
        <p:nvSpPr>
          <p:cNvPr id="14" name="Text Box 2"/>
          <p:cNvSpPr txBox="1">
            <a:spLocks noChangeArrowheads="1"/>
          </p:cNvSpPr>
          <p:nvPr/>
        </p:nvSpPr>
        <p:spPr bwMode="auto">
          <a:xfrm>
            <a:off x="387350" y="177798"/>
            <a:ext cx="8343900" cy="13239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lgn="ctr" eaLnBrk="1" hangingPunct="1">
              <a:spcBef>
                <a:spcPct val="50000"/>
              </a:spcBef>
            </a:pPr>
            <a:r>
              <a:rPr lang="en-US" altLang="en-US" sz="2000" dirty="0">
                <a:solidFill>
                  <a:srgbClr val="333399"/>
                </a:solidFill>
                <a:cs typeface="Times New Roman" pitchFamily="18" charset="0"/>
              </a:rPr>
              <a:t>To produce single (</a:t>
            </a:r>
            <a:r>
              <a:rPr lang="en-US" altLang="en-US" sz="2000" dirty="0" err="1">
                <a:solidFill>
                  <a:srgbClr val="333399"/>
                </a:solidFill>
                <a:cs typeface="Times New Roman" pitchFamily="18" charset="0"/>
              </a:rPr>
              <a:t>antibunched</a:t>
            </a:r>
            <a:r>
              <a:rPr lang="en-US" altLang="en-US" sz="2000" dirty="0">
                <a:solidFill>
                  <a:srgbClr val="333399"/>
                </a:solidFill>
                <a:cs typeface="Times New Roman" pitchFamily="18" charset="0"/>
              </a:rPr>
              <a:t>) photons, a laser beam is tightly focused into a sample area containing a very low concentration of emitters, so that only one emitter becomes excited. It emits only one photon at a time.</a:t>
            </a:r>
            <a:r>
              <a:rPr lang="en-US" altLang="en-US" sz="1800" dirty="0">
                <a:solidFill>
                  <a:srgbClr val="333399"/>
                </a:solidFill>
                <a:latin typeface="Helvetica" pitchFamily="34" charset="0"/>
                <a:cs typeface="Times New Roman" pitchFamily="18" charset="0"/>
              </a:rPr>
              <a:t> </a:t>
            </a:r>
          </a:p>
        </p:txBody>
      </p:sp>
      <p:sp>
        <p:nvSpPr>
          <p:cNvPr id="11"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176453491"/>
              </p:ext>
            </p:extLst>
          </p:nvPr>
        </p:nvGraphicFramePr>
        <p:xfrm>
          <a:off x="2928016" y="4864100"/>
          <a:ext cx="3474622" cy="916618"/>
        </p:xfrm>
        <a:graphic>
          <a:graphicData uri="http://schemas.openxmlformats.org/presentationml/2006/ole">
            <mc:AlternateContent xmlns:mc="http://schemas.openxmlformats.org/markup-compatibility/2006">
              <mc:Choice xmlns:v="urn:schemas-microsoft-com:vml" Requires="v">
                <p:oleObj spid="_x0000_s1090" name="Equation" r:id="rId5" imgW="1548728" imgH="406224" progId="Equation.3">
                  <p:embed/>
                </p:oleObj>
              </mc:Choice>
              <mc:Fallback>
                <p:oleObj name="Equation" r:id="rId5" imgW="1548728" imgH="406224"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016" y="4864100"/>
                        <a:ext cx="3474622" cy="916618"/>
                      </a:xfrm>
                      <a:prstGeom prst="rect">
                        <a:avLst/>
                      </a:prstGeom>
                      <a:noFill/>
                    </p:spPr>
                  </p:pic>
                </p:oleObj>
              </mc:Fallback>
            </mc:AlternateContent>
          </a:graphicData>
        </a:graphic>
      </p:graphicFrame>
    </p:spTree>
    <p:extLst>
      <p:ext uri="{BB962C8B-B14F-4D97-AF65-F5344CB8AC3E}">
        <p14:creationId xmlns:p14="http://schemas.microsoft.com/office/powerpoint/2010/main" val="20816355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lum bright="-34000" contrast="-8000"/>
            <a:extLst>
              <a:ext uri="{28A0092B-C50C-407E-A947-70E740481C1C}">
                <a14:useLocalDpi xmlns:a14="http://schemas.microsoft.com/office/drawing/2010/main" val="0"/>
              </a:ext>
            </a:extLst>
          </a:blip>
          <a:srcRect/>
          <a:stretch>
            <a:fillRect/>
          </a:stretch>
        </p:blipFill>
        <p:spPr bwMode="auto">
          <a:xfrm>
            <a:off x="6980237" y="2256411"/>
            <a:ext cx="1809750" cy="131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1862" y="4044059"/>
            <a:ext cx="1206500" cy="1388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563"/>
            <a:ext cx="914400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Text Box 7"/>
          <p:cNvSpPr txBox="1">
            <a:spLocks noChangeArrowheads="1"/>
          </p:cNvSpPr>
          <p:nvPr/>
        </p:nvSpPr>
        <p:spPr bwMode="auto">
          <a:xfrm>
            <a:off x="165100" y="739775"/>
            <a:ext cx="8978899" cy="1261884"/>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rgbClr val="000066"/>
                </a:solidFill>
                <a:latin typeface="Comic Sans MS" pitchFamily="66" charset="0"/>
              </a:defRPr>
            </a:lvl1pPr>
            <a:lvl2pPr marL="742950" indent="-285750" eaLnBrk="0" hangingPunct="0">
              <a:defRPr sz="2000">
                <a:solidFill>
                  <a:srgbClr val="000066"/>
                </a:solidFill>
                <a:latin typeface="Comic Sans MS" pitchFamily="66" charset="0"/>
              </a:defRPr>
            </a:lvl2pPr>
            <a:lvl3pPr marL="1143000" indent="-228600" eaLnBrk="0" hangingPunct="0">
              <a:defRPr sz="2000">
                <a:solidFill>
                  <a:srgbClr val="000066"/>
                </a:solidFill>
                <a:latin typeface="Comic Sans MS" pitchFamily="66" charset="0"/>
              </a:defRPr>
            </a:lvl3pPr>
            <a:lvl4pPr marL="1600200" indent="-228600" eaLnBrk="0" hangingPunct="0">
              <a:defRPr sz="2000">
                <a:solidFill>
                  <a:srgbClr val="000066"/>
                </a:solidFill>
                <a:latin typeface="Comic Sans MS" pitchFamily="66" charset="0"/>
              </a:defRPr>
            </a:lvl4pPr>
            <a:lvl5pPr marL="2057400" indent="-228600" eaLnBrk="0" hangingPunct="0">
              <a:defRPr sz="2000">
                <a:solidFill>
                  <a:srgbClr val="000066"/>
                </a:solidFill>
                <a:latin typeface="Comic Sans MS" pitchFamily="66" charset="0"/>
              </a:defRPr>
            </a:lvl5pPr>
            <a:lvl6pPr marL="2514600" indent="-228600" eaLnBrk="0" fontAlgn="base" hangingPunct="0">
              <a:spcBef>
                <a:spcPct val="0"/>
              </a:spcBef>
              <a:spcAft>
                <a:spcPct val="0"/>
              </a:spcAft>
              <a:defRPr sz="2000">
                <a:solidFill>
                  <a:srgbClr val="000066"/>
                </a:solidFill>
                <a:latin typeface="Comic Sans MS" pitchFamily="66" charset="0"/>
              </a:defRPr>
            </a:lvl6pPr>
            <a:lvl7pPr marL="2971800" indent="-228600" eaLnBrk="0" fontAlgn="base" hangingPunct="0">
              <a:spcBef>
                <a:spcPct val="0"/>
              </a:spcBef>
              <a:spcAft>
                <a:spcPct val="0"/>
              </a:spcAft>
              <a:defRPr sz="2000">
                <a:solidFill>
                  <a:srgbClr val="000066"/>
                </a:solidFill>
                <a:latin typeface="Comic Sans MS" pitchFamily="66" charset="0"/>
              </a:defRPr>
            </a:lvl7pPr>
            <a:lvl8pPr marL="3429000" indent="-228600" eaLnBrk="0" fontAlgn="base" hangingPunct="0">
              <a:spcBef>
                <a:spcPct val="0"/>
              </a:spcBef>
              <a:spcAft>
                <a:spcPct val="0"/>
              </a:spcAft>
              <a:defRPr sz="2000">
                <a:solidFill>
                  <a:srgbClr val="000066"/>
                </a:solidFill>
                <a:latin typeface="Comic Sans MS" pitchFamily="66" charset="0"/>
              </a:defRPr>
            </a:lvl8pPr>
            <a:lvl9pPr marL="3886200" indent="-228600" eaLnBrk="0" fontAlgn="base" hangingPunct="0">
              <a:spcBef>
                <a:spcPct val="0"/>
              </a:spcBef>
              <a:spcAft>
                <a:spcPct val="0"/>
              </a:spcAft>
              <a:defRPr sz="2000">
                <a:solidFill>
                  <a:srgbClr val="000066"/>
                </a:solidFill>
                <a:latin typeface="Comic Sans MS" pitchFamily="66" charset="0"/>
              </a:defRPr>
            </a:lvl9pPr>
          </a:lstStyle>
          <a:p>
            <a:pPr algn="just" eaLnBrk="1" hangingPunct="1"/>
            <a:r>
              <a:rPr lang="en-US" sz="2400" u="sng" dirty="0" smtClean="0">
                <a:solidFill>
                  <a:schemeClr val="tx1"/>
                </a:solidFill>
              </a:rPr>
              <a:t>Room-temperature</a:t>
            </a:r>
            <a:r>
              <a:rPr lang="en-US" sz="2800" dirty="0" smtClean="0">
                <a:solidFill>
                  <a:schemeClr val="tx1"/>
                </a:solidFill>
              </a:rPr>
              <a:t> </a:t>
            </a:r>
            <a:r>
              <a:rPr lang="en-US" sz="2400" u="sng" dirty="0" smtClean="0">
                <a:solidFill>
                  <a:schemeClr val="tx1"/>
                </a:solidFill>
              </a:rPr>
              <a:t>device</a:t>
            </a:r>
            <a:r>
              <a:rPr lang="en-US" sz="2400" dirty="0">
                <a:solidFill>
                  <a:schemeClr val="tx1"/>
                </a:solidFill>
              </a:rPr>
              <a:t>: efficient, portable, polarized, </a:t>
            </a:r>
            <a:r>
              <a:rPr lang="en-US" sz="2400" dirty="0" smtClean="0">
                <a:solidFill>
                  <a:schemeClr val="tx1"/>
                </a:solidFill>
              </a:rPr>
              <a:t>stable</a:t>
            </a:r>
            <a:r>
              <a:rPr lang="en-US" sz="2400" dirty="0">
                <a:solidFill>
                  <a:schemeClr val="tx1"/>
                </a:solidFill>
              </a:rPr>
              <a:t>, ease of use </a:t>
            </a:r>
            <a:r>
              <a:rPr lang="en-US" sz="2400" dirty="0" smtClean="0">
                <a:solidFill>
                  <a:schemeClr val="tx1"/>
                </a:solidFill>
              </a:rPr>
              <a:t>and fabrication, tunable </a:t>
            </a:r>
            <a:r>
              <a:rPr lang="en-US" sz="2400" dirty="0">
                <a:solidFill>
                  <a:schemeClr val="tx1"/>
                </a:solidFill>
              </a:rPr>
              <a:t>single photon source on demand</a:t>
            </a:r>
            <a:endParaRPr lang="en-US" u="sng" baseline="30000" dirty="0">
              <a:solidFill>
                <a:schemeClr val="tx1"/>
              </a:solidFill>
              <a:latin typeface="Arial" charset="0"/>
            </a:endParaRPr>
          </a:p>
        </p:txBody>
      </p:sp>
      <p:pic>
        <p:nvPicPr>
          <p:cNvPr id="450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4605" y="3351909"/>
            <a:ext cx="2554287"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1148" y="2137922"/>
            <a:ext cx="4521202" cy="1015663"/>
          </a:xfrm>
          <a:prstGeom prst="rect">
            <a:avLst/>
          </a:prstGeom>
          <a:noFill/>
        </p:spPr>
        <p:txBody>
          <a:bodyPr wrap="square" rtlCol="0">
            <a:spAutoFit/>
          </a:bodyPr>
          <a:lstStyle/>
          <a:p>
            <a:pPr algn="ctr"/>
            <a:r>
              <a:rPr lang="en-US" dirty="0" smtClean="0"/>
              <a:t>Hybrid </a:t>
            </a:r>
            <a:r>
              <a:rPr lang="en-US" dirty="0" err="1" smtClean="0"/>
              <a:t>nanophotonics-nanoplasmonic</a:t>
            </a:r>
            <a:r>
              <a:rPr lang="en-US" dirty="0" smtClean="0"/>
              <a:t> structure with single emitters on a facet of optical fiber</a:t>
            </a:r>
            <a:endParaRPr lang="en-US"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4381" y="2856845"/>
            <a:ext cx="2011362" cy="1955585"/>
          </a:xfrm>
          <a:prstGeom prst="rect">
            <a:avLst/>
          </a:prstGeom>
        </p:spPr>
      </p:pic>
      <p:sp>
        <p:nvSpPr>
          <p:cNvPr id="4" name="TextBox 3"/>
          <p:cNvSpPr txBox="1"/>
          <p:nvPr/>
        </p:nvSpPr>
        <p:spPr>
          <a:xfrm>
            <a:off x="723900" y="4956749"/>
            <a:ext cx="6557962" cy="1692771"/>
          </a:xfrm>
          <a:prstGeom prst="rect">
            <a:avLst/>
          </a:prstGeom>
          <a:noFill/>
        </p:spPr>
        <p:txBody>
          <a:bodyPr wrap="square" rtlCol="0">
            <a:spAutoFit/>
          </a:bodyPr>
          <a:lstStyle/>
          <a:p>
            <a:r>
              <a:rPr lang="en-US" sz="2400" b="1" dirty="0" smtClean="0"/>
              <a:t>Applications:</a:t>
            </a:r>
          </a:p>
          <a:p>
            <a:pPr marL="342900" indent="-342900">
              <a:buSzPct val="60000"/>
              <a:buBlip>
                <a:blip r:embed="rId7"/>
              </a:buBlip>
            </a:pPr>
            <a:r>
              <a:rPr lang="en-US" dirty="0" smtClean="0"/>
              <a:t>Free-space and fiber-based quantum cryptography;</a:t>
            </a:r>
          </a:p>
          <a:p>
            <a:pPr marL="342900" indent="-342900">
              <a:buSzPct val="60000"/>
              <a:buBlip>
                <a:blip r:embed="rId7"/>
              </a:buBlip>
            </a:pPr>
            <a:r>
              <a:rPr lang="en-US" dirty="0" smtClean="0"/>
              <a:t>Some quantum computation protocols;</a:t>
            </a:r>
          </a:p>
          <a:p>
            <a:pPr marL="342900" indent="-342900">
              <a:buSzPct val="60000"/>
              <a:buBlip>
                <a:blip r:embed="rId7"/>
              </a:buBlip>
            </a:pPr>
            <a:r>
              <a:rPr lang="en-US" dirty="0" smtClean="0"/>
              <a:t>Fundamental physics experiments</a:t>
            </a:r>
            <a:endParaRPr lang="en-US" dirty="0"/>
          </a:p>
        </p:txBody>
      </p:sp>
    </p:spTree>
    <p:extLst>
      <p:ext uri="{BB962C8B-B14F-4D97-AF65-F5344CB8AC3E}">
        <p14:creationId xmlns:p14="http://schemas.microsoft.com/office/powerpoint/2010/main" val="2643472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optics-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27038"/>
          </a:xfrm>
          <a:prstGeom prst="rect">
            <a:avLst/>
          </a:prstGeom>
          <a:noFill/>
          <a:ln>
            <a:noFill/>
          </a:ln>
          <a:extLst>
            <a:ext uri="{909E8E84-426E-40DD-AFC4-6F175D3DCCD1}">
              <a14:hiddenFill xmlns:a14="http://schemas.microsoft.com/office/drawing/2010/main">
                <a:solidFill>
                  <a:srgbClr val="800000"/>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0" y="0"/>
            <a:ext cx="14478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2" name="Text Box 12"/>
          <p:cNvSpPr txBox="1">
            <a:spLocks noChangeArrowheads="1"/>
          </p:cNvSpPr>
          <p:nvPr/>
        </p:nvSpPr>
        <p:spPr bwMode="auto">
          <a:xfrm>
            <a:off x="1270000" y="2362200"/>
            <a:ext cx="6591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lgn="ctr">
              <a:spcBef>
                <a:spcPct val="50000"/>
              </a:spcBef>
            </a:pPr>
            <a:r>
              <a:rPr lang="en-US" altLang="en-US" sz="2400">
                <a:solidFill>
                  <a:schemeClr val="tx1"/>
                </a:solidFill>
              </a:rPr>
              <a:t>Absolutely secure quantum communication using single photons</a:t>
            </a:r>
          </a:p>
        </p:txBody>
      </p:sp>
      <p:grpSp>
        <p:nvGrpSpPr>
          <p:cNvPr id="63493" name="Group 16"/>
          <p:cNvGrpSpPr>
            <a:grpSpLocks/>
          </p:cNvGrpSpPr>
          <p:nvPr/>
        </p:nvGrpSpPr>
        <p:grpSpPr bwMode="auto">
          <a:xfrm>
            <a:off x="1193800" y="3013075"/>
            <a:ext cx="6819900" cy="2803525"/>
            <a:chOff x="672" y="2306"/>
            <a:chExt cx="4296" cy="1766"/>
          </a:xfrm>
        </p:grpSpPr>
        <p:pic>
          <p:nvPicPr>
            <p:cNvPr id="634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2393"/>
              <a:ext cx="2592" cy="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 y="2920"/>
              <a:ext cx="720"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9"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 y="3344"/>
              <a:ext cx="656"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50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12" y="2360"/>
              <a:ext cx="656"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501" name="Rectangle 10"/>
            <p:cNvSpPr>
              <a:spLocks noChangeArrowheads="1"/>
            </p:cNvSpPr>
            <p:nvPr/>
          </p:nvSpPr>
          <p:spPr bwMode="auto">
            <a:xfrm>
              <a:off x="3056" y="3656"/>
              <a:ext cx="384" cy="192"/>
            </a:xfrm>
            <a:prstGeom prst="rect">
              <a:avLst/>
            </a:prstGeom>
            <a:solidFill>
              <a:srgbClr val="FFFFFF"/>
            </a:solidFill>
            <a:ln w="0" cap="rnd">
              <a:solidFill>
                <a:srgbClr val="FFFF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endParaRPr lang="en-US" altLang="en-US"/>
            </a:p>
          </p:txBody>
        </p:sp>
        <p:sp>
          <p:nvSpPr>
            <p:cNvPr id="63502" name="Text Box 11"/>
            <p:cNvSpPr txBox="1">
              <a:spLocks noChangeArrowheads="1"/>
            </p:cNvSpPr>
            <p:nvPr/>
          </p:nvSpPr>
          <p:spPr bwMode="auto">
            <a:xfrm>
              <a:off x="3080" y="3664"/>
              <a:ext cx="384" cy="231"/>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spcBef>
                  <a:spcPct val="50000"/>
                </a:spcBef>
              </a:pPr>
              <a:r>
                <a:rPr lang="en-US" altLang="en-US" sz="1800">
                  <a:solidFill>
                    <a:schemeClr val="tx1"/>
                  </a:solidFill>
                  <a:latin typeface="Arial" charset="0"/>
                </a:rPr>
                <a:t>Eve</a:t>
              </a:r>
            </a:p>
          </p:txBody>
        </p:sp>
        <p:graphicFrame>
          <p:nvGraphicFramePr>
            <p:cNvPr id="63503" name="Object 13"/>
            <p:cNvGraphicFramePr>
              <a:graphicFrameLocks noChangeAspect="1"/>
            </p:cNvGraphicFramePr>
            <p:nvPr/>
          </p:nvGraphicFramePr>
          <p:xfrm>
            <a:off x="720" y="2306"/>
            <a:ext cx="616" cy="550"/>
          </p:xfrm>
          <a:graphic>
            <a:graphicData uri="http://schemas.openxmlformats.org/presentationml/2006/ole">
              <mc:AlternateContent xmlns:mc="http://schemas.openxmlformats.org/markup-compatibility/2006">
                <mc:Choice xmlns:v="urn:schemas-microsoft-com:vml" Requires="v">
                  <p:oleObj spid="_x0000_s6196" r:id="rId10" imgW="3415873" imgH="3047619" progId="">
                    <p:embed/>
                  </p:oleObj>
                </mc:Choice>
                <mc:Fallback>
                  <p:oleObj r:id="rId10" imgW="3415873" imgH="3047619"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0" y="2306"/>
                          <a:ext cx="616" cy="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504" name="Object 14"/>
            <p:cNvGraphicFramePr>
              <a:graphicFrameLocks noChangeAspect="1"/>
            </p:cNvGraphicFramePr>
            <p:nvPr/>
          </p:nvGraphicFramePr>
          <p:xfrm>
            <a:off x="4448" y="3044"/>
            <a:ext cx="520" cy="580"/>
          </p:xfrm>
          <a:graphic>
            <a:graphicData uri="http://schemas.openxmlformats.org/presentationml/2006/ole">
              <mc:AlternateContent xmlns:mc="http://schemas.openxmlformats.org/markup-compatibility/2006">
                <mc:Choice xmlns:v="urn:schemas-microsoft-com:vml" Requires="v">
                  <p:oleObj spid="_x0000_s6197" r:id="rId12" imgW="2869841" imgH="3200000" progId="">
                    <p:embed/>
                  </p:oleObj>
                </mc:Choice>
                <mc:Fallback>
                  <p:oleObj r:id="rId12" imgW="2869841" imgH="320000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48" y="3044"/>
                          <a:ext cx="520" cy="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63494" name="Text Box 15"/>
          <p:cNvSpPr txBox="1">
            <a:spLocks noChangeArrowheads="1"/>
          </p:cNvSpPr>
          <p:nvPr/>
        </p:nvSpPr>
        <p:spPr bwMode="auto">
          <a:xfrm>
            <a:off x="635000" y="622300"/>
            <a:ext cx="8216900" cy="519113"/>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spcBef>
                <a:spcPct val="50000"/>
              </a:spcBef>
            </a:pPr>
            <a:r>
              <a:rPr lang="en-US" altLang="en-US" sz="2800"/>
              <a:t>Why do we need QUANTUM cryptography?</a:t>
            </a:r>
          </a:p>
        </p:txBody>
      </p:sp>
      <p:sp>
        <p:nvSpPr>
          <p:cNvPr id="63495" name="Text Box 17"/>
          <p:cNvSpPr txBox="1">
            <a:spLocks noChangeArrowheads="1"/>
          </p:cNvSpPr>
          <p:nvPr/>
        </p:nvSpPr>
        <p:spPr bwMode="auto">
          <a:xfrm>
            <a:off x="685800" y="1282700"/>
            <a:ext cx="7404100" cy="823913"/>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lgn="just" eaLnBrk="1" hangingPunct="1">
              <a:spcBef>
                <a:spcPct val="50000"/>
              </a:spcBef>
            </a:pPr>
            <a:r>
              <a:rPr lang="en-US" altLang="en-US" sz="2000"/>
              <a:t>Powerful quantum computers will brake all of our commonly used public-key algorithms.</a:t>
            </a:r>
            <a:r>
              <a:rPr lang="en-US" altLang="en-US" sz="2800"/>
              <a:t> </a:t>
            </a:r>
          </a:p>
        </p:txBody>
      </p:sp>
      <p:sp>
        <p:nvSpPr>
          <p:cNvPr id="63496" name="Text Box 18"/>
          <p:cNvSpPr txBox="1">
            <a:spLocks noChangeArrowheads="1"/>
          </p:cNvSpPr>
          <p:nvPr/>
        </p:nvSpPr>
        <p:spPr bwMode="auto">
          <a:xfrm>
            <a:off x="406400" y="5916613"/>
            <a:ext cx="8331200" cy="915987"/>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lgn="just">
              <a:spcBef>
                <a:spcPct val="50000"/>
              </a:spcBef>
            </a:pPr>
            <a:r>
              <a:rPr lang="en-US" altLang="en-US" sz="1800" b="0">
                <a:solidFill>
                  <a:schemeClr val="tx1"/>
                </a:solidFill>
              </a:rPr>
              <a:t>In 1984 and 1991, the first protocols for quantum cryptography attracted interest from a diverse field of researchers in theoretical and experimental physics, mathematics and computer science. </a:t>
            </a:r>
          </a:p>
        </p:txBody>
      </p:sp>
    </p:spTree>
    <p:extLst>
      <p:ext uri="{BB962C8B-B14F-4D97-AF65-F5344CB8AC3E}">
        <p14:creationId xmlns:p14="http://schemas.microsoft.com/office/powerpoint/2010/main" val="14081764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5126" name="ShockwaveFlash1" r:id="rId2" imgW="6912457" imgH="5831657"/>
        </mc:Choice>
        <mc:Fallback>
          <p:control name="ShockwaveFlash1" r:id="rId2" imgW="6912457" imgH="5831657">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549275"/>
                  <a:ext cx="6911975" cy="58308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139682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9C22238-614F-4D8A-B1D3-E8A2DE9001BE}" type="slidenum">
              <a:rPr lang="en-US"/>
              <a:pPr>
                <a:defRPr/>
              </a:pPr>
              <a:t>2</a:t>
            </a:fld>
            <a:endParaRPr lang="en-US"/>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8600"/>
            <a:ext cx="11658600" cy="728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0985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0" y="0"/>
            <a:ext cx="89535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lgn="ctr">
              <a:spcBef>
                <a:spcPct val="50000"/>
              </a:spcBef>
            </a:pPr>
            <a:r>
              <a:rPr lang="en-US" altLang="en-US" sz="2400" b="0">
                <a:solidFill>
                  <a:schemeClr val="tx1"/>
                </a:solidFill>
              </a:rPr>
              <a:t>Quantum cryptography BB84 protocol                                </a:t>
            </a:r>
            <a:r>
              <a:rPr lang="en-US" altLang="en-US" sz="1800" b="0">
                <a:solidFill>
                  <a:schemeClr val="tx1"/>
                </a:solidFill>
              </a:rPr>
              <a:t> from http://research.physics.illinois.edu/QI/Photonics/movies/bb84.swf</a:t>
            </a:r>
          </a:p>
        </p:txBody>
      </p:sp>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890588"/>
            <a:ext cx="3857625" cy="241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3644900"/>
            <a:ext cx="3867150" cy="241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8700" y="3683000"/>
            <a:ext cx="3867150" cy="241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6000" y="858838"/>
            <a:ext cx="3857625" cy="241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9" name="Text Box 7"/>
          <p:cNvSpPr txBox="1">
            <a:spLocks noChangeArrowheads="1"/>
          </p:cNvSpPr>
          <p:nvPr/>
        </p:nvSpPr>
        <p:spPr bwMode="auto">
          <a:xfrm>
            <a:off x="1892300" y="6156325"/>
            <a:ext cx="576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spcBef>
                <a:spcPct val="50000"/>
              </a:spcBef>
            </a:pPr>
            <a:r>
              <a:rPr lang="en-US" altLang="en-US" sz="2000" b="0">
                <a:solidFill>
                  <a:schemeClr val="tx1"/>
                </a:solidFill>
              </a:rPr>
              <a:t>Perpendicular polarizations of single photons encode 0’s and 1’s in two different bases</a:t>
            </a:r>
          </a:p>
        </p:txBody>
      </p:sp>
    </p:spTree>
    <p:extLst>
      <p:ext uri="{BB962C8B-B14F-4D97-AF65-F5344CB8AC3E}">
        <p14:creationId xmlns:p14="http://schemas.microsoft.com/office/powerpoint/2010/main" val="3190095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2" descr="rho"/>
          <p:cNvSpPr>
            <a:spLocks noChangeAspect="1" noChangeArrowheads="1"/>
          </p:cNvSpPr>
          <p:nvPr/>
        </p:nvSpPr>
        <p:spPr bwMode="auto">
          <a:xfrm>
            <a:off x="-2411413" y="4159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endParaRPr lang="en-US" altLang="en-US"/>
          </a:p>
        </p:txBody>
      </p:sp>
      <p:sp>
        <p:nvSpPr>
          <p:cNvPr id="70659" name="AutoShape 3" descr="less double"/>
          <p:cNvSpPr>
            <a:spLocks noChangeAspect="1" noChangeArrowheads="1"/>
          </p:cNvSpPr>
          <p:nvPr/>
        </p:nvSpPr>
        <p:spPr bwMode="auto">
          <a:xfrm>
            <a:off x="-1893888" y="4159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endParaRPr lang="en-US" altLang="en-US"/>
          </a:p>
        </p:txBody>
      </p:sp>
      <p:sp>
        <p:nvSpPr>
          <p:cNvPr id="70660" name="AutoShape 4" descr="delta"/>
          <p:cNvSpPr>
            <a:spLocks noChangeAspect="1" noChangeArrowheads="1"/>
          </p:cNvSpPr>
          <p:nvPr/>
        </p:nvSpPr>
        <p:spPr bwMode="auto">
          <a:xfrm>
            <a:off x="-969963" y="4159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endParaRPr lang="en-US" altLang="en-US"/>
          </a:p>
        </p:txBody>
      </p:sp>
      <p:pic>
        <p:nvPicPr>
          <p:cNvPr id="706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975" y="1800225"/>
            <a:ext cx="377825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2" name="Text Box 6"/>
          <p:cNvSpPr txBox="1">
            <a:spLocks noChangeArrowheads="1"/>
          </p:cNvSpPr>
          <p:nvPr/>
        </p:nvSpPr>
        <p:spPr bwMode="auto">
          <a:xfrm>
            <a:off x="5449888" y="5607050"/>
            <a:ext cx="38369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r>
              <a:rPr lang="en-US" altLang="en-US" sz="1800" b="0">
                <a:solidFill>
                  <a:schemeClr val="tx1"/>
                </a:solidFill>
                <a:latin typeface="Times New Roman" pitchFamily="18" charset="0"/>
              </a:rPr>
              <a:t>ArXiv: 0903.3907, March 2009 (N. Gisin’s group jointly with Corning ).</a:t>
            </a:r>
          </a:p>
        </p:txBody>
      </p:sp>
      <p:pic>
        <p:nvPicPr>
          <p:cNvPr id="706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8" y="2654300"/>
            <a:ext cx="2024062"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4" name="Text Box 8"/>
          <p:cNvSpPr txBox="1">
            <a:spLocks noChangeArrowheads="1"/>
          </p:cNvSpPr>
          <p:nvPr/>
        </p:nvSpPr>
        <p:spPr bwMode="auto">
          <a:xfrm>
            <a:off x="142875" y="6224588"/>
            <a:ext cx="5159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r>
              <a:rPr lang="en-US" altLang="en-US" sz="1800" b="0">
                <a:solidFill>
                  <a:schemeClr val="tx1"/>
                </a:solidFill>
                <a:latin typeface="Times New Roman" pitchFamily="18" charset="0"/>
              </a:rPr>
              <a:t>New J. Phys. </a:t>
            </a:r>
            <a:r>
              <a:rPr lang="en-US" altLang="en-US" sz="1800">
                <a:solidFill>
                  <a:schemeClr val="tx1"/>
                </a:solidFill>
                <a:latin typeface="Times New Roman" pitchFamily="18" charset="0"/>
              </a:rPr>
              <a:t>10</a:t>
            </a:r>
            <a:r>
              <a:rPr lang="en-US" altLang="en-US" sz="1800" b="0">
                <a:solidFill>
                  <a:schemeClr val="tx1"/>
                </a:solidFill>
                <a:latin typeface="Times New Roman" pitchFamily="18" charset="0"/>
              </a:rPr>
              <a:t> (2008) 033038 (A. Zeilinger’s group)</a:t>
            </a:r>
          </a:p>
        </p:txBody>
      </p:sp>
      <p:sp>
        <p:nvSpPr>
          <p:cNvPr id="70665" name="Text Box 9"/>
          <p:cNvSpPr txBox="1">
            <a:spLocks noChangeArrowheads="1"/>
          </p:cNvSpPr>
          <p:nvPr/>
        </p:nvSpPr>
        <p:spPr bwMode="auto">
          <a:xfrm>
            <a:off x="177800" y="0"/>
            <a:ext cx="896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spcBef>
                <a:spcPct val="50000"/>
              </a:spcBef>
            </a:pPr>
            <a:r>
              <a:rPr lang="en-US" altLang="en-US" sz="3200">
                <a:solidFill>
                  <a:srgbClr val="000066"/>
                </a:solidFill>
              </a:rPr>
              <a:t>  How far single photons can propagate</a:t>
            </a:r>
          </a:p>
        </p:txBody>
      </p:sp>
      <p:sp>
        <p:nvSpPr>
          <p:cNvPr id="70666" name="Text Box 10"/>
          <p:cNvSpPr txBox="1">
            <a:spLocks noChangeArrowheads="1"/>
          </p:cNvSpPr>
          <p:nvPr/>
        </p:nvSpPr>
        <p:spPr bwMode="auto">
          <a:xfrm>
            <a:off x="463550" y="1190625"/>
            <a:ext cx="40005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lgn="just">
              <a:spcBef>
                <a:spcPct val="50000"/>
              </a:spcBef>
            </a:pPr>
            <a:r>
              <a:rPr lang="en-US" altLang="en-US" sz="2000">
                <a:solidFill>
                  <a:srgbClr val="006600"/>
                </a:solidFill>
              </a:rPr>
              <a:t>(using a satellite and the telescope at the Matera Laser Ranging Observatory of the Italian Space Agency) </a:t>
            </a:r>
          </a:p>
        </p:txBody>
      </p:sp>
      <p:sp>
        <p:nvSpPr>
          <p:cNvPr id="70667" name="Text Box 11"/>
          <p:cNvSpPr txBox="1">
            <a:spLocks noChangeArrowheads="1"/>
          </p:cNvSpPr>
          <p:nvPr/>
        </p:nvSpPr>
        <p:spPr bwMode="auto">
          <a:xfrm>
            <a:off x="5106988" y="1127125"/>
            <a:ext cx="35734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lgn="ctr">
              <a:spcBef>
                <a:spcPct val="50000"/>
              </a:spcBef>
            </a:pPr>
            <a:r>
              <a:rPr lang="en-US" altLang="en-US" sz="2000">
                <a:solidFill>
                  <a:srgbClr val="006600"/>
                </a:solidFill>
              </a:rPr>
              <a:t>(with extremely low losses)</a:t>
            </a:r>
          </a:p>
        </p:txBody>
      </p:sp>
      <p:sp>
        <p:nvSpPr>
          <p:cNvPr id="70668" name="Text Box 12"/>
          <p:cNvSpPr txBox="1">
            <a:spLocks noChangeArrowheads="1"/>
          </p:cNvSpPr>
          <p:nvPr/>
        </p:nvSpPr>
        <p:spPr bwMode="auto">
          <a:xfrm>
            <a:off x="1293813" y="723900"/>
            <a:ext cx="2493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spcBef>
                <a:spcPct val="50000"/>
              </a:spcBef>
            </a:pPr>
            <a:r>
              <a:rPr lang="en-US" altLang="en-US" sz="2400">
                <a:solidFill>
                  <a:srgbClr val="000066"/>
                </a:solidFill>
              </a:rPr>
              <a:t>In Space</a:t>
            </a:r>
          </a:p>
        </p:txBody>
      </p:sp>
      <p:sp>
        <p:nvSpPr>
          <p:cNvPr id="70669" name="Text Box 13"/>
          <p:cNvSpPr txBox="1">
            <a:spLocks noChangeArrowheads="1"/>
          </p:cNvSpPr>
          <p:nvPr/>
        </p:nvSpPr>
        <p:spPr bwMode="auto">
          <a:xfrm>
            <a:off x="5865813" y="746125"/>
            <a:ext cx="2459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spcBef>
                <a:spcPct val="50000"/>
              </a:spcBef>
            </a:pPr>
            <a:r>
              <a:rPr lang="en-US" altLang="en-US" sz="2400">
                <a:solidFill>
                  <a:srgbClr val="000066"/>
                </a:solidFill>
              </a:rPr>
              <a:t>Fiber optics</a:t>
            </a:r>
          </a:p>
        </p:txBody>
      </p:sp>
      <p:sp>
        <p:nvSpPr>
          <p:cNvPr id="70670" name="Text Box 14"/>
          <p:cNvSpPr txBox="1">
            <a:spLocks noChangeArrowheads="1"/>
          </p:cNvSpPr>
          <p:nvPr/>
        </p:nvSpPr>
        <p:spPr bwMode="auto">
          <a:xfrm>
            <a:off x="5070475" y="4727575"/>
            <a:ext cx="390683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spcBef>
                <a:spcPct val="50000"/>
              </a:spcBef>
            </a:pPr>
            <a:r>
              <a:rPr lang="en-US" altLang="en-US" sz="1800" b="0">
                <a:solidFill>
                  <a:schemeClr val="tx1"/>
                </a:solidFill>
              </a:rPr>
              <a:t>Quantum key distribution over 250 km with faint laser pulses (OBER is errors in %)</a:t>
            </a:r>
          </a:p>
        </p:txBody>
      </p:sp>
      <p:sp>
        <p:nvSpPr>
          <p:cNvPr id="70671" name="Text Box 15"/>
          <p:cNvSpPr txBox="1">
            <a:spLocks noChangeArrowheads="1"/>
          </p:cNvSpPr>
          <p:nvPr/>
        </p:nvSpPr>
        <p:spPr bwMode="auto">
          <a:xfrm>
            <a:off x="0" y="5545138"/>
            <a:ext cx="49037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lgn="just">
              <a:spcBef>
                <a:spcPct val="50000"/>
              </a:spcBef>
            </a:pPr>
            <a:r>
              <a:rPr lang="en-US" altLang="en-US" sz="1800" b="0">
                <a:solidFill>
                  <a:schemeClr val="tx1"/>
                </a:solidFill>
              </a:rPr>
              <a:t>Detection of faint laser pulses with average 0.5 photons/pulse  through 1,485 km</a:t>
            </a:r>
          </a:p>
        </p:txBody>
      </p:sp>
      <p:pic>
        <p:nvPicPr>
          <p:cNvPr id="7067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3900" y="2470150"/>
            <a:ext cx="5969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73"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0200" y="4737100"/>
            <a:ext cx="547688"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3586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50" y="380998"/>
            <a:ext cx="9213850" cy="830997"/>
          </a:xfrm>
          <a:prstGeom prst="rect">
            <a:avLst/>
          </a:prstGeom>
          <a:noFill/>
        </p:spPr>
        <p:txBody>
          <a:bodyPr wrap="square" rtlCol="0">
            <a:spAutoFit/>
          </a:bodyPr>
          <a:lstStyle/>
          <a:p>
            <a:pPr algn="ctr"/>
            <a:r>
              <a:rPr lang="en-US" sz="2400" b="1" dirty="0" smtClean="0">
                <a:solidFill>
                  <a:srgbClr val="002060"/>
                </a:solidFill>
              </a:rPr>
              <a:t>Long-operational lifetime single-emitter </a:t>
            </a:r>
            <a:r>
              <a:rPr lang="en-US" sz="2400" b="1" dirty="0" err="1" smtClean="0">
                <a:solidFill>
                  <a:srgbClr val="002060"/>
                </a:solidFill>
              </a:rPr>
              <a:t>nanocrystals</a:t>
            </a:r>
            <a:r>
              <a:rPr lang="en-US" sz="2400" b="1" dirty="0" smtClean="0">
                <a:solidFill>
                  <a:srgbClr val="002060"/>
                </a:solidFill>
              </a:rPr>
              <a:t>           for room-temperature single-photon sources</a:t>
            </a:r>
            <a:endParaRPr lang="en-US" sz="2400" b="1" dirty="0">
              <a:solidFill>
                <a:srgbClr val="002060"/>
              </a:solidFill>
            </a:endParaRPr>
          </a:p>
        </p:txBody>
      </p:sp>
      <p:sp>
        <p:nvSpPr>
          <p:cNvPr id="3" name="TextBox 2"/>
          <p:cNvSpPr txBox="1"/>
          <p:nvPr/>
        </p:nvSpPr>
        <p:spPr>
          <a:xfrm>
            <a:off x="1231900" y="1358899"/>
            <a:ext cx="8547100" cy="1015663"/>
          </a:xfrm>
          <a:prstGeom prst="rect">
            <a:avLst/>
          </a:prstGeom>
          <a:noFill/>
        </p:spPr>
        <p:txBody>
          <a:bodyPr wrap="square" rtlCol="0">
            <a:spAutoFit/>
          </a:bodyPr>
          <a:lstStyle/>
          <a:p>
            <a:pPr marL="342900" indent="-342900" hangingPunct="0">
              <a:buSzPct val="65000"/>
              <a:buBlip>
                <a:blip r:embed="rId2"/>
              </a:buBlip>
            </a:pPr>
            <a:r>
              <a:rPr lang="en-US" dirty="0" smtClean="0"/>
              <a:t>colloidal </a:t>
            </a:r>
            <a:r>
              <a:rPr lang="en-US" dirty="0"/>
              <a:t>semiconductor quantum dots (or rods</a:t>
            </a:r>
            <a:r>
              <a:rPr lang="en-US" dirty="0" smtClean="0"/>
              <a:t>);</a:t>
            </a:r>
          </a:p>
          <a:p>
            <a:pPr marL="342900" indent="-342900" hangingPunct="0">
              <a:buSzPct val="65000"/>
              <a:buBlip>
                <a:blip r:embed="rId2"/>
              </a:buBlip>
            </a:pPr>
            <a:r>
              <a:rPr lang="en-US" dirty="0" err="1" smtClean="0"/>
              <a:t>nanodiamonds</a:t>
            </a:r>
            <a:r>
              <a:rPr lang="en-US" dirty="0" smtClean="0"/>
              <a:t> </a:t>
            </a:r>
            <a:r>
              <a:rPr lang="en-US" dirty="0"/>
              <a:t>with different </a:t>
            </a:r>
            <a:r>
              <a:rPr lang="en-US" dirty="0" smtClean="0"/>
              <a:t>color-centers; </a:t>
            </a:r>
            <a:endParaRPr lang="en-US" dirty="0"/>
          </a:p>
          <a:p>
            <a:pPr marL="342900" indent="-342900" hangingPunct="0">
              <a:buSzPct val="65000"/>
              <a:buBlip>
                <a:blip r:embed="rId2"/>
              </a:buBlip>
            </a:pPr>
            <a:r>
              <a:rPr lang="en-US" dirty="0" err="1" smtClean="0"/>
              <a:t>nanocrystals</a:t>
            </a:r>
            <a:r>
              <a:rPr lang="en-US" dirty="0" smtClean="0"/>
              <a:t> </a:t>
            </a:r>
            <a:r>
              <a:rPr lang="en-US" dirty="0"/>
              <a:t>doped with trivalent ions of rare-earths. </a:t>
            </a:r>
          </a:p>
        </p:txBody>
      </p:sp>
      <p:sp>
        <p:nvSpPr>
          <p:cNvPr id="4" name="TextBox 3"/>
          <p:cNvSpPr txBox="1"/>
          <p:nvPr/>
        </p:nvSpPr>
        <p:spPr>
          <a:xfrm>
            <a:off x="101600" y="4434364"/>
            <a:ext cx="9156700" cy="2015936"/>
          </a:xfrm>
          <a:prstGeom prst="rect">
            <a:avLst/>
          </a:prstGeom>
          <a:noFill/>
        </p:spPr>
        <p:txBody>
          <a:bodyPr wrap="square" rtlCol="0">
            <a:spAutoFit/>
          </a:bodyPr>
          <a:lstStyle/>
          <a:p>
            <a:pPr algn="ctr" hangingPunct="0">
              <a:spcAft>
                <a:spcPts val="600"/>
              </a:spcAft>
            </a:pPr>
            <a:r>
              <a:rPr lang="en-US" b="1" dirty="0"/>
              <a:t>An ideal emitter for single-photon source </a:t>
            </a:r>
            <a:r>
              <a:rPr lang="en-US" b="1" dirty="0" smtClean="0"/>
              <a:t>application:</a:t>
            </a:r>
          </a:p>
          <a:p>
            <a:pPr marL="285750" indent="-285750" algn="just" hangingPunct="0">
              <a:buSzPct val="65000"/>
              <a:buBlip>
                <a:blip r:embed="rId2"/>
              </a:buBlip>
            </a:pPr>
            <a:r>
              <a:rPr lang="en-US" dirty="0" smtClean="0"/>
              <a:t> free </a:t>
            </a:r>
            <a:r>
              <a:rPr lang="en-US" dirty="0"/>
              <a:t>from bleaching and </a:t>
            </a:r>
            <a:r>
              <a:rPr lang="en-US" dirty="0" smtClean="0"/>
              <a:t>blinking (</a:t>
            </a:r>
            <a:r>
              <a:rPr lang="en-US" dirty="0" err="1" smtClean="0"/>
              <a:t>photostable</a:t>
            </a:r>
            <a:r>
              <a:rPr lang="en-US" dirty="0" smtClean="0"/>
              <a:t> emission);</a:t>
            </a:r>
          </a:p>
          <a:p>
            <a:pPr marL="285750" indent="-285750" algn="just" hangingPunct="0">
              <a:buSzPct val="65000"/>
              <a:buBlip>
                <a:blip r:embed="rId2"/>
              </a:buBlip>
            </a:pPr>
            <a:r>
              <a:rPr lang="en-US" dirty="0" smtClean="0"/>
              <a:t> high quantum efficiency;</a:t>
            </a:r>
          </a:p>
          <a:p>
            <a:pPr marL="285750" indent="-285750" algn="just" hangingPunct="0">
              <a:buSzPct val="65000"/>
              <a:buBlip>
                <a:blip r:embed="rId2"/>
              </a:buBlip>
            </a:pPr>
            <a:r>
              <a:rPr lang="en-US" dirty="0" smtClean="0"/>
              <a:t> </a:t>
            </a:r>
            <a:r>
              <a:rPr lang="en-US" dirty="0"/>
              <a:t>short fluorescence lifetime (less than 10 ns for 0.1 GHz pumping rate</a:t>
            </a:r>
            <a:r>
              <a:rPr lang="en-US" dirty="0" smtClean="0"/>
              <a:t>);</a:t>
            </a:r>
          </a:p>
          <a:p>
            <a:pPr marL="285750" indent="-285750" algn="just" hangingPunct="0">
              <a:buSzPct val="65000"/>
              <a:buBlip>
                <a:blip r:embed="rId2"/>
              </a:buBlip>
            </a:pPr>
            <a:r>
              <a:rPr lang="en-US" dirty="0"/>
              <a:t> </a:t>
            </a:r>
            <a:r>
              <a:rPr lang="en-US" dirty="0" smtClean="0"/>
              <a:t>narrow photoluminescence </a:t>
            </a:r>
            <a:r>
              <a:rPr lang="en-US" dirty="0" err="1" smtClean="0"/>
              <a:t>linewidth</a:t>
            </a:r>
            <a:r>
              <a:rPr lang="en-US" dirty="0" smtClean="0"/>
              <a:t>;</a:t>
            </a:r>
          </a:p>
          <a:p>
            <a:pPr marL="285750" indent="-285750" algn="just" hangingPunct="0">
              <a:buSzPct val="65000"/>
              <a:buBlip>
                <a:blip r:embed="rId2"/>
              </a:buBlip>
            </a:pPr>
            <a:r>
              <a:rPr lang="en-US" dirty="0"/>
              <a:t> </a:t>
            </a:r>
            <a:r>
              <a:rPr lang="en-US" dirty="0" smtClean="0"/>
              <a:t>definite polarization of emission.</a:t>
            </a:r>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787650" y="2862902"/>
            <a:ext cx="2520950" cy="1099498"/>
          </a:xfrm>
          <a:prstGeom prst="rect">
            <a:avLst/>
          </a:prstGeom>
          <a:noFill/>
        </p:spPr>
      </p:pic>
    </p:spTree>
    <p:extLst>
      <p:ext uri="{BB962C8B-B14F-4D97-AF65-F5344CB8AC3E}">
        <p14:creationId xmlns:p14="http://schemas.microsoft.com/office/powerpoint/2010/main" val="511967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louresence"/>
          <p:cNvPicPr>
            <a:picLocks noChangeAspect="1" noChangeArrowheads="1"/>
          </p:cNvPicPr>
          <p:nvPr/>
        </p:nvPicPr>
        <p:blipFill>
          <a:blip r:embed="rId3">
            <a:extLst>
              <a:ext uri="{28A0092B-C50C-407E-A947-70E740481C1C}">
                <a14:useLocalDpi xmlns:a14="http://schemas.microsoft.com/office/drawing/2010/main" val="0"/>
              </a:ext>
            </a:extLst>
          </a:blip>
          <a:srcRect l="19090" t="25859" r="11818" b="9496"/>
          <a:stretch>
            <a:fillRect/>
          </a:stretch>
        </p:blipFill>
        <p:spPr bwMode="auto">
          <a:xfrm>
            <a:off x="304800" y="4038600"/>
            <a:ext cx="35052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381000" y="6019800"/>
            <a:ext cx="35814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400"/>
              <a:t>Energy level diagram of  an organic dye molecule</a:t>
            </a:r>
          </a:p>
        </p:txBody>
      </p:sp>
      <p:sp>
        <p:nvSpPr>
          <p:cNvPr id="6148" name="Text Box 4"/>
          <p:cNvSpPr txBox="1">
            <a:spLocks noChangeArrowheads="1"/>
          </p:cNvSpPr>
          <p:nvPr/>
        </p:nvSpPr>
        <p:spPr bwMode="auto">
          <a:xfrm>
            <a:off x="685800" y="228600"/>
            <a:ext cx="784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3200" b="1"/>
              <a:t>Some examples of single emitters</a:t>
            </a:r>
          </a:p>
        </p:txBody>
      </p:sp>
      <p:pic>
        <p:nvPicPr>
          <p:cNvPr id="614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676400"/>
            <a:ext cx="1524000" cy="144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7" descr="nv-cen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733800"/>
            <a:ext cx="1333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9"/>
          <p:cNvSpPr>
            <a:spLocks noChangeArrowheads="1"/>
          </p:cNvSpPr>
          <p:nvPr/>
        </p:nvSpPr>
        <p:spPr bwMode="auto">
          <a:xfrm>
            <a:off x="4343400" y="5181600"/>
            <a:ext cx="381000" cy="228600"/>
          </a:xfrm>
          <a:prstGeom prst="rect">
            <a:avLst/>
          </a:prstGeom>
          <a:solidFill>
            <a:schemeClr val="bg1"/>
          </a:solidFill>
          <a:ln w="0" cap="rnd">
            <a:solidFill>
              <a:schemeClr val="bg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152" name="Rectangle 10"/>
          <p:cNvSpPr>
            <a:spLocks noChangeArrowheads="1"/>
          </p:cNvSpPr>
          <p:nvPr/>
        </p:nvSpPr>
        <p:spPr bwMode="auto">
          <a:xfrm>
            <a:off x="5334000" y="5181600"/>
            <a:ext cx="152400" cy="152400"/>
          </a:xfrm>
          <a:prstGeom prst="rect">
            <a:avLst/>
          </a:prstGeom>
          <a:solidFill>
            <a:schemeClr val="bg1"/>
          </a:solidFill>
          <a:ln w="0" cap="rnd">
            <a:solidFill>
              <a:schemeClr val="bg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153" name="Text Box 12"/>
          <p:cNvSpPr txBox="1">
            <a:spLocks noChangeArrowheads="1"/>
          </p:cNvSpPr>
          <p:nvPr/>
        </p:nvSpPr>
        <p:spPr bwMode="auto">
          <a:xfrm>
            <a:off x="4800600" y="62484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400"/>
              <a:t>Carbon nanotube</a:t>
            </a:r>
          </a:p>
        </p:txBody>
      </p:sp>
      <p:sp>
        <p:nvSpPr>
          <p:cNvPr id="6154" name="Text Box 13"/>
          <p:cNvSpPr txBox="1">
            <a:spLocks noChangeArrowheads="1"/>
          </p:cNvSpPr>
          <p:nvPr/>
        </p:nvSpPr>
        <p:spPr bwMode="auto">
          <a:xfrm>
            <a:off x="7239000" y="5181600"/>
            <a:ext cx="1600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400"/>
              <a:t>Color center in nanodiamond</a:t>
            </a:r>
          </a:p>
        </p:txBody>
      </p:sp>
      <p:sp>
        <p:nvSpPr>
          <p:cNvPr id="6155" name="Text Box 14"/>
          <p:cNvSpPr txBox="1">
            <a:spLocks noChangeArrowheads="1"/>
          </p:cNvSpPr>
          <p:nvPr/>
        </p:nvSpPr>
        <p:spPr bwMode="auto">
          <a:xfrm>
            <a:off x="6324600" y="31242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400"/>
              <a:t>Quantum dot</a:t>
            </a:r>
          </a:p>
        </p:txBody>
      </p:sp>
      <p:pic>
        <p:nvPicPr>
          <p:cNvPr id="6156" name="Picture 15" descr="single-wall-carbon-nanotub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495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Text Box 17"/>
          <p:cNvSpPr txBox="1">
            <a:spLocks noChangeArrowheads="1"/>
          </p:cNvSpPr>
          <p:nvPr/>
        </p:nvSpPr>
        <p:spPr bwMode="auto">
          <a:xfrm>
            <a:off x="381000" y="1600200"/>
            <a:ext cx="5791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Tx/>
              <a:buChar char="•"/>
            </a:pPr>
            <a:r>
              <a:rPr lang="en-US" altLang="en-US" sz="2400" b="1" dirty="0"/>
              <a:t>Dye molecules</a:t>
            </a:r>
          </a:p>
          <a:p>
            <a:pPr eaLnBrk="1" hangingPunct="1">
              <a:buFontTx/>
              <a:buChar char="•"/>
            </a:pPr>
            <a:r>
              <a:rPr lang="en-US" altLang="en-US" sz="2400" b="1" dirty="0"/>
              <a:t>Quantum dots</a:t>
            </a:r>
          </a:p>
          <a:p>
            <a:pPr eaLnBrk="1" hangingPunct="1">
              <a:buFontTx/>
              <a:buChar char="•"/>
            </a:pPr>
            <a:r>
              <a:rPr lang="en-US" altLang="en-US" sz="2400" b="1" dirty="0"/>
              <a:t>Nitrogen </a:t>
            </a:r>
            <a:r>
              <a:rPr lang="en-US" altLang="en-US" sz="2400" b="1" dirty="0" smtClean="0"/>
              <a:t>vacancy </a:t>
            </a:r>
            <a:r>
              <a:rPr lang="en-US" altLang="en-US" sz="2400" b="1" dirty="0"/>
              <a:t>(NV) </a:t>
            </a:r>
            <a:r>
              <a:rPr lang="en-US" altLang="en-US" sz="2400" b="1" dirty="0" smtClean="0"/>
              <a:t>color </a:t>
            </a:r>
            <a:r>
              <a:rPr lang="en-US" altLang="en-US" sz="2400" b="1" dirty="0"/>
              <a:t>centers in </a:t>
            </a:r>
            <a:r>
              <a:rPr lang="en-US" altLang="en-US" sz="2400" b="1" dirty="0" err="1"/>
              <a:t>nanodiamonds</a:t>
            </a:r>
            <a:endParaRPr lang="en-US" altLang="en-US" sz="2400" b="1" dirty="0"/>
          </a:p>
          <a:p>
            <a:pPr eaLnBrk="1" hangingPunct="1">
              <a:buFontTx/>
              <a:buChar char="•"/>
            </a:pPr>
            <a:r>
              <a:rPr lang="en-US" altLang="en-US" sz="2400" b="1" dirty="0"/>
              <a:t>Single-walled carbon nanotubes</a:t>
            </a:r>
          </a:p>
        </p:txBody>
      </p:sp>
      <p:sp>
        <p:nvSpPr>
          <p:cNvPr id="6158"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474E7E2-6FD0-4264-BE6C-790C223FA5B3}" type="slidenum">
              <a:rPr lang="en-US" altLang="en-US" smtClean="0"/>
              <a:pPr eaLnBrk="1" hangingPunct="1"/>
              <a:t>23</a:t>
            </a:fld>
            <a:endParaRPr lang="en-US" altLang="en-US" smtClean="0"/>
          </a:p>
        </p:txBody>
      </p:sp>
    </p:spTree>
    <p:extLst>
      <p:ext uri="{BB962C8B-B14F-4D97-AF65-F5344CB8AC3E}">
        <p14:creationId xmlns:p14="http://schemas.microsoft.com/office/powerpoint/2010/main" val="8181540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1280853-FB53-4A51-BC6C-5FDAF65EF9BD}" type="slidenum">
              <a:rPr lang="en-US" smtClean="0"/>
              <a:pPr>
                <a:defRPr/>
              </a:pPr>
              <a:t>24</a:t>
            </a:fld>
            <a:endParaRPr lang="en-US"/>
          </a:p>
        </p:txBody>
      </p:sp>
      <p:pic>
        <p:nvPicPr>
          <p:cNvPr id="3" name="fluor_s1v7_qd705nm_09_15_08.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 y="1051629"/>
            <a:ext cx="3009900" cy="3009900"/>
          </a:xfrm>
          <a:prstGeom prst="rect">
            <a:avLst/>
          </a:prstGeom>
        </p:spPr>
      </p:pic>
      <p:sp>
        <p:nvSpPr>
          <p:cNvPr id="5" name="TextBox 4"/>
          <p:cNvSpPr txBox="1"/>
          <p:nvPr/>
        </p:nvSpPr>
        <p:spPr>
          <a:xfrm>
            <a:off x="1816100" y="283577"/>
            <a:ext cx="6299200" cy="461665"/>
          </a:xfrm>
          <a:prstGeom prst="rect">
            <a:avLst/>
          </a:prstGeom>
          <a:noFill/>
        </p:spPr>
        <p:txBody>
          <a:bodyPr wrap="square" rtlCol="0">
            <a:spAutoFit/>
          </a:bodyPr>
          <a:lstStyle/>
          <a:p>
            <a:r>
              <a:rPr lang="en-US" sz="2400" b="1" dirty="0" smtClean="0"/>
              <a:t>Colloidal </a:t>
            </a:r>
            <a:r>
              <a:rPr lang="en-US" sz="2400" b="1" dirty="0" err="1" smtClean="0"/>
              <a:t>nanocrystal</a:t>
            </a:r>
            <a:r>
              <a:rPr lang="en-US" sz="2400" b="1" dirty="0" smtClean="0"/>
              <a:t> quantum dots</a:t>
            </a:r>
            <a:endParaRPr lang="en-US" sz="2400" b="1" dirty="0"/>
          </a:p>
        </p:txBody>
      </p:sp>
      <p:pic>
        <p:nvPicPr>
          <p:cNvPr id="7170" name="Picture 2" descr="https://encrypted-tbn0.gstatic.com/images?q=tbn:ANd9GcTL4qwGnqZE3jdurjeA1ih_Y_CJWwZbmIH5UDb9ZyIw3IXyG9KRx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818327"/>
            <a:ext cx="2943225" cy="155257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data:image/jpeg;base64,/9j/4AAQSkZJRgABAQAAAQABAAD/2wCEAAkGBxIQEhUUEBQVFRUUGBUXFxUXFhgXGBsYGBcXFxYVGRUYHSkhGR8lGxgVITEtJSkrMy8xGCAzODMsNygtLisBCgoKDg0OGxAQGyskICQtLDcsNy0vLywuLCwsNCwsLCwsLCwvLCwsLCwvLCwsLCwsLDQwLCwsLCwuLCwsLCwsMP/AABEIAOoA2AMBIgACEQEDEQH/xAAcAAEAAgMBAQEAAAAAAAAAAAAABAUBAwYCBwj/xABKEAACAQIDAgUQBwcDBAMAAAABAgMAEQQSIQUxBhMiQVEUFRYyNFNUYXGBkZKU0dPUI1Jyc5OhsgczQlWxwdIkYoJDpLPwNaLC/8QAGwEBAQEAAwEBAAAAAAAAAAAAAAECBAUGAwf/xAAnEQEAAgICAQIFBQAAAAAAAAAAAQIDESExBAVBEiJRYXETFCSxwf/aAAwDAQACEQMRAD8A+40pULbON6ngklAzFFJC3tc/wgnmBNtaCbSqh8XNABxxWZpGVI0iTIcxDMwu8hFgqk3JG47zYVWQ7emJjMhEUbvKudomcZlndFidkbLEcigBmuCxsDfQh1VKpsDwjhmmMSXuDIoN0NzE2VxlDZl1BsWABtpzXi43amJC4mWLigmFLgIwJaTi4w7/AEmYCO5JUaHdc77AOjpVcNrpcizaSpDuHbOiyA791mH51BPCmIcZdHzRtApRTG7Ezy8THqjlRy94JFt9Bf0qjh28zyxRrBJyzKr3MYMbRlBry+ULNfk30tz6U7JouKjlCyESxRSqAFzWleNEXtrXvIvPbfrQXlKpcLt8O6o0UsZZ3iu2SwkVGkKclzfkKWuNOa99KzjMViDiGigaJQkKSctGbMzPItsysMo5A5jvoLmlc9geFSSxRyrFJkeOCR2GS0QnVWUNdgTYMCcoNgb1leEhAJkhdfp3gTlRWYrmscxey3y21IuWAG+g6ClYBrNApSlBpxeLSFS8jBVFhc9JNgAN5JJAAG+9ao9oxtG0oJyKGJJUgjLq11IBB03WqHwiwsj8RJEpcwTCUxggF14qWIqCxC3HGBxcgXQajfVVwgwk2JBJw0jBoZ41jMsaskjWCyErJYXF7FSSuvSaC/h2rE78WrXbS4CtYXUNYtawbKQbXvYjSpl65WTA4gOeplkhLqwldmjaJm4jJHIqhi6uGEYuAAQpvfk1M4MYF4sxdZEzLGMjcVlzLmzMOLdrsbjMTvyrQWOB2vDObRPmNr2sRcA2LDMBmF9LituLxqRZc5tmLAaX1VGc/wD1RvRXG4XY2KEZURyKy4aeL6SSIgszBkEJRiUBI1LW/h6NLGfB4iWRnMTIDKWCs8ZIXqN4rnKxA+kYCwJ336bB08ModQy7mAI8hFxXuqPgvg5YUKTAl+SeMuDmGUALlB5OQDLYCxtcasbXlApSlArTi8MkqNHIMyOCrKecEWI9FbqUFV1kWwBkmJUqyOXuyFQwGW4tuZgbgk31vpXnsfjyCPNJxdyWTjCQ93MhzE3JuxN7EXGhuKt6UEHCbMWJiUZwpLtkuMoZ2LORpfVixtewubAVE2jwdimEozSIs/71UYBXOUJmKsDrlVQeZgoBBq5pQVA2EhYO7OzZlkazFUaRUEfGFB0qALXtz2vrWvD8GYEUKM5CjDqt23LhpONhUW5g3nPOTV3SgrhslA4dSwYOz3B3l7Z1II7U5V9FRYODECBVHGFUWNEBckKkTrJGijoDIvjI3k6Vd0oK/rVHmDa3WVphr/G0bRHzZWOlecbsdJXLlpFLII2yOVzICxAJGo1ZtVIOtWVKCqk2DCWuMyraMNGrWjYRfu7r4rAaWuAAbgWpiNho6yJnkCTFi6Aixzgh11BsGuSfHutVrSg8ooAAG4aCvVKUCqzAbaSWMzEGOKwZZJCgVlP8QsxK/wDKx1FWRrlpeDcjmRrxxFmhfi4jIqPJHIXaViLFGYWW6gkWBJawAC8k2vh1Cs00QD9oTIoDa25JvrrpRdqRPYxukgz8WSrobNa5B13gcw113VUPwbzI4sil4MVEeU8lmxDKzNnfVhdbndepM2w2aQsGABaA2AOnFo6m3jOYW8lBO68YfKzcdFlQhWbjFsrE2Ck30N9KS7Xw6KrNNEquLoxkUBh0qSdd43VWQ7JnWOBSYi2FKZO2AcLG8RLG30Zs9xYNYjnvp5Xg4crXZMzxYxCbGwbFSiUhefKCLeOwoLHGbYijkSLOpkZlXiwy5wGuQxW97aVIbHxBcxkQLlz5swtk+ve9su7XdVOmxJQ45UeQTpOSQ2e4iEZTo3i4PRybc9R04Oz5UVni+hjiSOwblGKaOUM/QG4sAgXtqbncAuItu4ZpEiWaNnkVnQBgcyqbEix15/Qeg1sj2xh2RpFmiKIQGcSKVBNrAtewvcemoOP2VLP25Rc8M8L5Sxy8ZlKslxyrZbG+W976bq0ybDklJaXiw18IMqglcuGn46+oGpJIA/hsNTQX8MquoZSCrAEEG4IO4g84pXoUoM1T7V4Rw4Z8kizE2DXSCWRbG/8AEikX0q4qj21sd5pMypg2GUC8+HMr7z/EHGmu63TQR+zXDfVxPsmI/wAKdmuG+rifZMR/hWjsak71s32M/Ep2NSd62b7GfiUG/s1w31cT7JiP8KdmuG+rifZMR/hWjsak71s32M/Ep2NSd62b7GfiUEzC8LsPI6oq4i7kKM2GmUXPSzJYDy1f1zWD4PyI6sY9ngKwN0whV9D/AAtxhsfHXSigVU7Q29HA+Ro8SxABvHhp5V1/3xoRfz1bVzu2sLC0pMmBlnaw+kURkW5hypFOnkoNnZXF3nG+w4r4dOyuLvON9hxXw6rOoMN/K5/Vh+NTqDDfyuf1YfjUFn2Vxd5xvsOK+HTsri7zjfYcV8OqzqDDfyuf1YfjU6gw38rn9WH41BcYXhJHI6osWLBY2BfCYhFH2nZAFHlNXNcts7B4dZUK7PmjYHSQrFZT0m0pPoBrqaBSlKDxNKEUsxsACSSbbvGaidc16D+XvqFw17gxX3Mn6a0mgs+ua9B/L3065r0H8vfVXSgtOua9B/L3065r0H8vfVXSgu8NilkvbeN40v4tK31z3B3ujFeTD/peuhoFKUoFV2Pw+KZrwTxxrbtXgMhvrc5hKvi0tVjVdj9nSSNmTEzRC1ssYhI8v0kbG/n5qCN1Hj/CoPZG+PTqPH+FQeyN8es9ZpvDsV6uG+BXl9kSgEnHYkAak2w3wKDPUeP8Kg9kb49Oo8f4VB7I3x6jbNwjYiNZIsfiSrXtycNzEg/9HpFSus03h2K9XDfAoPUGExoYF8TCy3GZRhmUkc4Dccbeg1b1UwbJlVgTjMQwBBKsMPY+I5YQbeQiragVDxO1cPE2WSaJG35WkVTY7jYmplaZMMjG7IpPSVBP50ETr9hPCYPxU99Ov2E8Jg/FT31J6ii72nqj3U6ii72nqj3UEbr9hPCYPxU99Ov2E8Jg/FT31J6ii72nqj3U6ii72nqj3UGmHbOGdgqTwsx0CrIhJPQADrU6tC4SMG4RARzhRW+gUpSgpOGvcGK+5k/TUaeUJcsbDd5zoAAN9SeGvcGK+5k/TUTEwh+cgghgRa4I59QRuuPPQehIvSObn6dwrCTKSQCCQbHy6G35ioUmzolzM7HnuSVFrljvt0u3prymyYiujEqQNxWxXkZdQOhF13+OgnCdDuYab9d2l9ejSvYYHcR/7uqD1vQntiWGUntd47UkBbc27dpW3CYBIjdb7iObnCD/APA/Ogl8He6MV5MP+l66Gue4O90YryYf9L10NApSlApSlArzIgIIIuCLEHUeivVYNBU8FUAwsVgBcX0FtbnWreqrgx3LF9n+5q1q27lK9QUpSopVdjdkiVsxlnTQCySsi6f7RVjSgp+x9e/4r2h/fWnGbJjiRpHxGKCoCxPVD7h56vqj7QH0Un2G/oasJKm2dsyOeJJUxGKyuAR/qH594Ou8HTzVJ7H17/ivaH99SthD/TQ/dR/pFTqT2R0q8PsUIwYTYhspvZpnZT4ip3irSlKilKUoKTht3BivuZP0mtJrbw3/APj8V9zJ+k1qNBpxUPGKVJte2vkIP9qgDYibizEWAF7cyMg5ubMSKtKUEbCYMRliDfObnQdJPNvOu81JpSgcHT/qcV5MP+l66Kud4O904r7OH/TJXRUClKUClKUCsGs1g0FXwY7li+z/AHNWtVXBjuWL7P8Ac154UysuHYRlg8jRxKVYqwMjqlww3WBJ81W3cpXpb0qo2Q6RoWdyud2GWScyhWU5Miuxv/Dci+hJq2vUVmsXqs2pKTLBECVWQyMxBIJWNRyMw1FyynTmUiqHC4iSXGEK0ihppspMjcWYsOqQyxCO9sxlYnUDcSDpag7Ko+P/AHUn2G/oahbFlbPiIiSwhkCqSbnK0UcgUk7yC5GutgL3OtTcf+6k+w39DSCWnYfc0H3Uf6BU6oOw+5oPuo/0Cp1We0r0UpSopSlKCu4RYBsThZoUIDSxuilr2BYEC9tbVS9SbR7zhPaZflq6ulBynUm0e84T2mX5aoOMxWMiliiePCB5iQv+pltoOc9T6X3Dx13NVO1AOqML9qX/AMZqxr3S3Sq6k2j3nCe0y/LU6j2j3nCe0y/LVPwO23mmaNEiKpI8bETfSBUBBkMWTdnsm/eavKiqLg7s+eN5pMQIlaTiwFjdpAAgYXLMi6nN0c2+r2lKBSlKBSlKBWDWawaCr4MdyxfZ/uam4zBRzALKiuAbgMoYXG42PPULgx3LF9n+5q1q27lK9Oexuwi0kaxKkcKZBZbAZRKsrrltpmZEGm+5vusYyYDENmVgbgwhyW0lIlEsjqeiwyAcwJG4CuqpUVU4fZTcVGHYiSNmdWU3y5i3IGYcpQrZNbXAG42tLj2dEtskaDKWZbKBZmvmYdBNzfpvUulBFwGDEQbUlnYu7HezEAX06AFUdAUV6x/7qT7Df0NSKj4/91J9h/6GhLTsPuaD7qP9AqdUHYfc8P3Uf6BU6rPaV6KUpUUpSlApXl2AFybAbydAPPUbrlB32P1199BLqp2p3RhftS/+I1M65Qd9j9dffVLtfaAOJwpRomQNJmbjFGW6Ea+a9vGK1Xtm3TWuAlwUZYSRubSBQIshaSaXOWZjIc3KZiBoDm31t2RttyUV1Y8YzEMxUHIXmWMgKLNyYrm27Ou+rc7QgIsZYj/zX3064Qd9i0/3r76y0mUrVBiEfVGVgOdSD/SttApSlApSqzaO1HibKmFxEwsDni4nLz8n6SVTfzc9BZ14kcKCSbAaknQAdN6pev8AN/L8Z/2vzFYfbspBB2fjCDoR/pfmKDfwVkDYWKxBsLGxvrc6Vb1zGzdoNh41ji2djAq3t3Lzm5PdHSaldf5f5fjP+1+Yq25lK9cr2lU2H23K7KpwWKQEgF26nyrfnOWcm3kBq5qKUpVbjdhYads80KO1gMzC5sNwoLKom1nKwykKWIRuSN50O6oPYrgvBovVp2K4LwaL1aEpHB1y2FhJUr9Gmh36KAD59/nqxqmHBXA+DReqKdiuC8Gi9WrM7lIjULmlVWH4OYSNg8cEaspuGC6g9Iq1qKUpSgo+HAvs/Fg6jiJdP+JqvOzIO8xfhp7qseG//wAfivuZP0mtBoIvWyDvMX4ae6nWyDvMX4ae6pQNYVgdxv8A+2NBG62Qd5i/DT3U62Qd5i/DT3VKpQa+C0CJiMUEVVFsObKAovlk1sK6aud4O904r7OH/TJXRUClKUCoOM2xhoGyzTwxta+V5EQ26bMb20PoqdUHGYrDI1pnhVrbnZAbc3ba230GjslwXheG/Hj/AMqdkuC8Lw348f8AlTrhge+4b14/fTrhge+4b14/fQOyXA+F4b8eP/KnZLgvC8N+PH/lTrhge+4b14/fTrhge+4b14/fQe4eEGDdgqYnDszEAKJoySTuAAOpqyqthxuDLAJJhyxIsFaO9+a1jvqyoFVuO2fLI2ZMVNELAZEWAjy3kiY/nVlVbjcRila0METpYcp52jN+cZRE39aDR1nxHh+I/DwvwKdZ8R4fiPw8L8CnVeP8Fg9qb5enVeP8Fg9qb5egdZ8R4fiPw8L8CnWfEeH4j8PC/Ap1Xj/BYPam+Xp1Xj/BYPam+XoNmG2ZOjBmxk7gHVGTDgHxEpCD6CKtaqoMTjCwEmHhVb8plxDOQOkKYRf0irWgUpSgpOGvcGK+5k/TWhhW/hr3BivuZP01pbfQULbNnVTkYBhZEYOwIjjvxN7WvqzXBuN2+svs7EDMEkK3EuTK5ABYykZh5XQ3GoK+LXdwhxckSKY2Ck59TlAJCMVXlA3uwGgsT0ijbVcyFEUdsqgsCMt3CnML357817c41oMSYKcZgjm1pBGTK/ILXKlr3z7wBe9rVO2fEyJZyxNyeU2YgHmza39Jqvw203kkiFgoJBZdSxBgL5tRouc5fKnlFXNBng73RivJh/0vXQ1z3B3ujFeTD/peuhoFKUoFU+1cUEe3Ucs+g5aLCRvPJvJIpv5ueriuY4R8HZ8TKHixBjUKFyiXFpqCTe0GIRefov491B76vH8sxHqYX41Orx/LMR6mF+NVR2F4vwtvaNo/OU7C8X4W3tG0fnKC36vH8sxHqYX41Orx/LMR6mF+NVR2F4vwtvaNo/OU7C8X4W3tG0fnKC8wuNBdR1vnS5HLKYYBf9xKyk6eIGr4Vx2zuCeJilR2xTMFYEqZ8e1wDqMsmKZT51I8VdiKDNV2MbF5voRAUsO3Zw1+ftVItVjXN7b2BLPKXQ4e1gPpI5mbTxpMo/KgmZsf9XC+vL/jTNj/AKuF9eX/ABqk7E5+nB/g4j5inYnP04P8HEfMUF3mx/1cL68v+NM2P+rhfXl/xqk7E5+nB/g4j5inYnP04P8ABxHzFBfwNjcw4xcPkvysrSFreIFbVaVymzuDU0cqOxw1la5yRTBvMWnIB8oNdXQKUpQUnDXuDFfcyfprS2+p/CTBtPhZ4ksGkjdRe9rkaXsCahGJvqt6DQeKV74pvqt6DTim+q3oNB4vSvfFN9VvQacU31W9BoPPB3ujFeTD/peuhqn2JgmSWaRrWk4sAa35CkG9x46uKBSlKBSlKBStGMxSxKWa9hzDUnyDnqol4RIPqi9rXPprjZvLxYZ1eeW647W6X1Ko4OEcR3keY3PktVzG4YXBuK3h8jHmjdJS1LV7e6UpX2ZKUrm+GvCVcBDcEcdIGEK77sBoxF+1BtfyjpqWtFY3LeLHbJeKUjcylbZ4TYbCG0sgzm9o15TnS/aLr6a5t/2lxEHJC5u2VLsAG1AJFr9N7AGvk8+KaWUyTlklfV33ltDYi2h6NDuFVuKmOdsmZQp0U626b3teuut5OS1tV4eqw+iePSkTl3aftPD7hB+0jDEnOkiKLAsbNZiL5SFO/wAmvirrNn7RinXNE4YdHOPEVOoPlr8uiWTpO/Xdz7qvOD+3psI+fCkmYrZ8wBUhSSQR9Xdz3031unkXrPz8vl5HouG1d4JmJ+/U/wCv0iKzVVwb2ymMgSVCDfRwD2ri2ZfT+RFWtc6JiY3DzNqzS01t3BSlKrJSvLNatGFxqSi8bK4BtdTcX6NKCTSq3bm1epY85Utdgthpa/OTzCt+C2gkqhlI1ANr6jxEUXXG0ulQtobTigTPKwVdB03JNgAOet2GxKyKGQ3Ui4NE1xtvpXhntqdAKxDKHAKkEHnBuPSKDZSlKBWDWawaDk9szmWUgG4Q2C3KsGG9lO438fRVdiic4vmHJG82/iF7BQbefxVLx6kSuO2sx0N1bXXknS43ejz1GxEbkgop3KDckG17k2HR0eOvJ/qfypvafq7GsfJqEOUXGaM2cdqRcm2oIsR0aanSui4LYrUpdcrAMoBJa+5ix6d3oqg6nm00ABvm7ZgLE2IFxe43eg677jgvBZxY3ADHQcnU87W1O/d0VzMWWs56TSd/hi9fkmJdbSsCs16BwQ18O/antAT45opAQsACqQw3sAzkHcDawsbdqPJX3GvgX7Q0kTaGIzDOrFWtkscpVbafxC4Av5vFXG8qfkd16FWJ8mZn2iVHBnXcQwFzZhuuu8qegEa+iq3Fgl2zEubjUHyai+81NiKHcSNGuu/cq3tzg+O1hbfULE2zE2YgsbNe9yLX1G86/nXX04s9fmmLUhrQXINm7Y8/Tz+fnr3CQG5RygjXKLkc+/mNa2FieQwKHlb9ObXoua9qhIGlhvCjUncfNe97mvraduPTiX1T9i2MRXxECk2IWQC9wWBKub85sU3aWA56+s18Y/ZNG5xzEg2WFxYKLLdly5iNFJs1hz2NfZhXM8ad43kvWaRXyp17xDNKUrkOrU+3NoKpENrvMrBQdFO5Tc/8qh7I4Kx4VMsMkqnpDaeJch0sKmbbkVZMNmIB43S9vqPu89qsZZ1UXZgoHOTasx2vMObxxn44RySoAgDqxS9811AyA2LXDeKoXB/gvLEjtJKJOMF7SLytbnMWB0byVD4Q7WilxDhlawEIRxmGockuDbcQxFdRiMTK6ZIkaMMMqu2/doQt/wCtSI5XVq8fVQCASCOJsNneRRIWJBzKDrZ27S3JvbXXx16wuzceMZYIIcNlGUxSDKtgbgrvZs3itaveztprDikhmcZoo2W4udZCpVbeQfnV5jNtKVK4flyEHKLWXN5WtfXoq6ajdUGPYzYzD2nnmIkUiytlA5r6C53X1NWvB3ZIwcIiDs9rks1rnzDQc1ReDeJYRrFMOLkUaKbAlekW0Pjtuq8FXTG51pmlKVUKwazSgpts7PLnMov0qRv6D03qmMVuax5O5jvHiPPXYkV5aIHeAa6ryvTIy3m9J1tyMeeaxqYcmkV9FXnPPff4h/er/ZGA4pTc3Zjc9A8Q6B76nBRWRW/E9PjBb47TuUyZpvGmaUpXZPgV8j/azsUpMMXeyuEjzAm6uMxUkXsQQebXk+OvrlV+2tlpioWikvla27Qgg3BB8RAr55afHWYcvwfJ/b5ov7e/4fnbIdCUDncGX7OgK79wJI8epoU3gxWykcYLjTXeDuA1A0vuro9ucDMThGJyO662lhF78kdsmpXW9+aqApooziwbkqw3EtqH5l3X566e1ZrOph+gYc2PLWLY7bh4WEk24sFiLjUcpLbx49Cf7Vh0Kjk2jGun8eh7XXcQDvIF63RRtIxWPUtYlIwSSQTcILa23+IV1fBfgNLipC8yvHEras4KyuQQbKDqvOM3opSlrTqIY8jyMWGs2yW1/bqP2RbGEeHbEZQDiSCpzEni1FlBvoOUZDp0ivoFasNCI1CqLKoAA8QFhW2u5pX4axD898jNObLbJPvJSlK2+Kg4RcGYsbJFJI0imHNbI1gVaxZTp/tGo1rGx8AiJINWyPKql+UQOYXPlq6xEgQFmNgASTXPbDwmKjjdnZXzkvla4OvOTzG1tKzEQ1vccoPDPZjth4jA6R2Zc6sDaQEaC666HXzVu2NhpZVyyzuwRymZDbMMt73IuNDbfUnE4lpcsTQOwUKzKMpuLck5iQLX6NdKqdi4tnErSQvDd2YMoJAOUjJddDaw13b6aje2vimY19E7HcHcO0ZlKfSaKH3EfSWB8Z8tStnYpuMMDoA0TJywtgym5VvFex5+Y1XPFDNFEpnIJOZiZNF3m2VtL9FeMHtVHmmGGlEnFhAM2t+KD57N4r0lOZdJwgwweB+YqMysN4I10qdhEKooJJIAuTz1R7Yw+MlhAjMQLZbjUErzjMdBzc1XmEDBFzkFrC5G69tbVdcsabqUpVClK8vextv5r9NB6pXN9V7W8FwXtkvy1Oq9reC4L2yX5aglYlsUJHMYuuZbA21H0II1PJ/659HkPl5sVYEA7kvdVDAktnNgToAEA+1c3tUfqva3guC9sl+Wp1XtbwXBe2S/LUG9psXm3XAIGiqAeUBmU3JF1DE3BtmA6TXiXE4mNczAKt1vfKbBjGWYMzakF3AG7keMVr6r2t4LgvbJflqdV7W8FwXtkvy1BMneZ8Kps3GsqnKBY37bI3KGW/akg6XrS0uJW+RCLBjrZgeXkWzEk3CDP47jnvWnqva3guC9sl+Wp1XtbwXBe2S/LUF7hVbIufVram1vyrTNsuF1KvFGysblSikE9JFtTVR1XtbwXBe2S/LU6r2t4LgvbJflqmolYtMdSvY8Ki2sqi2gsBpW0Cud6r2t4LgvbJflqw2L2vY/6XBe1y/LVdEzM9ulpVNwVxGNkgVtoxRRTc6xOWG7eQRZTfmDN5auaIUpSgp+EGHzGFsxGWVRYbiG0IINWcnanyGqfhPs+ecR9TyKmRwzBr623EEdB18dW6jk2JubWJ/qazC6cntTajJKEi35IkcbjZie1P8AyX86u8RGDGscRtYWuoLAaW3iqLhjiFwcaOVMmd0XOR2oBDC5HMbWGnPXTYeZ2RWyDlAG1yCLi9rEUa11MKbZEUQlAfIWEKbwBrmbmPitXvaez4oc8mGgQyy6OUGpFiL2G+1+avWB2DlmM2YqzCxW+YXta46NPLVxFhVU33npO+iTOp4esGxKKWGU2Fx0eKt4rF6yK0yzSlKBSlKBSlKBSlKBSlKBSlKBSlKBSlKBSlKBSlKDFqWrNKDFqWrNKDFqWrNKDFqzSlApSl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7150" y="745242"/>
            <a:ext cx="2978150" cy="3226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3813" y="4827853"/>
            <a:ext cx="1474787"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box1_03.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9601" y="4639102"/>
            <a:ext cx="2654300" cy="1920551"/>
          </a:xfrm>
          <a:prstGeom prst="rect">
            <a:avLst/>
          </a:prstGeom>
        </p:spPr>
      </p:pic>
      <p:sp>
        <p:nvSpPr>
          <p:cNvPr id="8" name="TextBox 7"/>
          <p:cNvSpPr txBox="1"/>
          <p:nvPr/>
        </p:nvSpPr>
        <p:spPr>
          <a:xfrm>
            <a:off x="4965700" y="4061529"/>
            <a:ext cx="3911600" cy="400110"/>
          </a:xfrm>
          <a:prstGeom prst="rect">
            <a:avLst/>
          </a:prstGeom>
          <a:noFill/>
        </p:spPr>
        <p:txBody>
          <a:bodyPr wrap="square" rtlCol="0">
            <a:spAutoFit/>
          </a:bodyPr>
          <a:lstStyle/>
          <a:p>
            <a:r>
              <a:rPr lang="en-US" dirty="0" smtClean="0"/>
              <a:t>Quantum particles in the box</a:t>
            </a:r>
            <a:endParaRPr lang="en-US" dirty="0"/>
          </a:p>
        </p:txBody>
      </p:sp>
    </p:spTree>
    <p:extLst>
      <p:ext uri="{BB962C8B-B14F-4D97-AF65-F5344CB8AC3E}">
        <p14:creationId xmlns:p14="http://schemas.microsoft.com/office/powerpoint/2010/main" val="665621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775" y="274311"/>
            <a:ext cx="7905750" cy="523220"/>
          </a:xfrm>
          <a:prstGeom prst="rect">
            <a:avLst/>
          </a:prstGeom>
          <a:noFill/>
        </p:spPr>
        <p:txBody>
          <a:bodyPr wrap="square" rtlCol="0">
            <a:spAutoFit/>
          </a:bodyPr>
          <a:lstStyle/>
          <a:p>
            <a:r>
              <a:rPr lang="en-US" sz="2800" b="1" dirty="0">
                <a:solidFill>
                  <a:srgbClr val="660033"/>
                </a:solidFill>
              </a:rPr>
              <a:t>C</a:t>
            </a:r>
            <a:r>
              <a:rPr lang="en-US" sz="2800" b="1" dirty="0" smtClean="0">
                <a:solidFill>
                  <a:srgbClr val="660033"/>
                </a:solidFill>
              </a:rPr>
              <a:t>olloidal </a:t>
            </a:r>
            <a:r>
              <a:rPr lang="en-US" sz="2800" b="1" dirty="0" err="1" smtClean="0">
                <a:solidFill>
                  <a:srgbClr val="660033"/>
                </a:solidFill>
              </a:rPr>
              <a:t>nanocrystal</a:t>
            </a:r>
            <a:r>
              <a:rPr lang="en-US" sz="2800" b="1" dirty="0" smtClean="0">
                <a:solidFill>
                  <a:srgbClr val="660033"/>
                </a:solidFill>
              </a:rPr>
              <a:t> quantum dots (NQDs</a:t>
            </a:r>
            <a:r>
              <a:rPr lang="en-US" sz="2800" b="1" dirty="0" smtClean="0"/>
              <a:t>)</a:t>
            </a:r>
            <a:endParaRPr lang="en-US" sz="2800" dirty="0"/>
          </a:p>
        </p:txBody>
      </p:sp>
      <p:sp>
        <p:nvSpPr>
          <p:cNvPr id="3" name="TextBox 2"/>
          <p:cNvSpPr txBox="1"/>
          <p:nvPr/>
        </p:nvSpPr>
        <p:spPr>
          <a:xfrm>
            <a:off x="292100" y="893466"/>
            <a:ext cx="8851900" cy="5124480"/>
          </a:xfrm>
          <a:prstGeom prst="rect">
            <a:avLst/>
          </a:prstGeom>
          <a:noFill/>
        </p:spPr>
        <p:txBody>
          <a:bodyPr wrap="square" rtlCol="0">
            <a:spAutoFit/>
          </a:bodyPr>
          <a:lstStyle/>
          <a:p>
            <a:pPr hangingPunct="0">
              <a:spcAft>
                <a:spcPts val="600"/>
              </a:spcAft>
            </a:pPr>
            <a:r>
              <a:rPr lang="en-US" b="1" dirty="0" smtClean="0"/>
              <a:t>NQDs’   advantages:                                                                    </a:t>
            </a:r>
          </a:p>
          <a:p>
            <a:pPr hangingPunct="0">
              <a:spcAft>
                <a:spcPts val="300"/>
              </a:spcAft>
              <a:buSzPct val="60000"/>
              <a:buBlip>
                <a:blip r:embed="rId2"/>
              </a:buBlip>
            </a:pPr>
            <a:r>
              <a:rPr lang="en-US" sz="1800" b="1" dirty="0" smtClean="0"/>
              <a:t>   </a:t>
            </a:r>
            <a:r>
              <a:rPr lang="en-US" sz="1800" dirty="0" smtClean="0"/>
              <a:t>very high </a:t>
            </a:r>
            <a:r>
              <a:rPr lang="en-US" sz="1800" dirty="0"/>
              <a:t>fluorescence </a:t>
            </a:r>
            <a:r>
              <a:rPr lang="en-US" sz="1800" dirty="0" smtClean="0"/>
              <a:t>brightness</a:t>
            </a:r>
            <a:r>
              <a:rPr lang="en-US" sz="1800" dirty="0"/>
              <a:t> </a:t>
            </a:r>
            <a:r>
              <a:rPr lang="en-US" sz="1800" dirty="0" smtClean="0"/>
              <a:t>(QE up to 100%).                                        </a:t>
            </a:r>
          </a:p>
          <a:p>
            <a:pPr marL="342900" indent="-342900" hangingPunct="0">
              <a:spcAft>
                <a:spcPts val="300"/>
              </a:spcAft>
              <a:buSzPct val="60000"/>
              <a:buBlip>
                <a:blip r:embed="rId2"/>
              </a:buBlip>
            </a:pPr>
            <a:r>
              <a:rPr lang="en-US" sz="1800" dirty="0" smtClean="0"/>
              <a:t>fluorescence </a:t>
            </a:r>
            <a:r>
              <a:rPr lang="en-US" sz="1800" dirty="0"/>
              <a:t>at optical </a:t>
            </a:r>
            <a:r>
              <a:rPr lang="en-US" sz="1800" dirty="0" smtClean="0"/>
              <a:t>  communication </a:t>
            </a:r>
            <a:r>
              <a:rPr lang="en-US" sz="1800" dirty="0"/>
              <a:t>wavelengths 1.3 and 1.5 </a:t>
            </a:r>
            <a:r>
              <a:rPr lang="en-US" sz="1800" dirty="0" err="1"/>
              <a:t>μm</a:t>
            </a:r>
            <a:r>
              <a:rPr lang="en-US" sz="1800" dirty="0"/>
              <a:t>; </a:t>
            </a:r>
            <a:r>
              <a:rPr lang="en-US" sz="1800" dirty="0" smtClean="0"/>
              <a:t>                                  </a:t>
            </a:r>
          </a:p>
          <a:p>
            <a:pPr marL="342900" indent="-342900" hangingPunct="0">
              <a:spcAft>
                <a:spcPts val="300"/>
              </a:spcAft>
              <a:buSzPct val="60000"/>
              <a:buBlip>
                <a:blip r:embed="rId2"/>
              </a:buBlip>
            </a:pPr>
            <a:r>
              <a:rPr lang="en-US" sz="1800" dirty="0" smtClean="0"/>
              <a:t>relatively   </a:t>
            </a:r>
            <a:r>
              <a:rPr lang="en-US" sz="1800" dirty="0"/>
              <a:t>small  sizes (few  </a:t>
            </a:r>
            <a:r>
              <a:rPr lang="en-US" sz="1800" dirty="0" err="1"/>
              <a:t>nms</a:t>
            </a:r>
            <a:r>
              <a:rPr lang="en-US" sz="1800" dirty="0"/>
              <a:t>)  that  are  good  for  doping</a:t>
            </a:r>
            <a:r>
              <a:rPr lang="en-US" sz="1800" dirty="0" smtClean="0"/>
              <a:t>;        </a:t>
            </a:r>
          </a:p>
          <a:p>
            <a:pPr marL="342900" indent="-342900" hangingPunct="0">
              <a:spcAft>
                <a:spcPts val="300"/>
              </a:spcAft>
              <a:buSzPct val="60000"/>
              <a:buBlip>
                <a:blip r:embed="rId2"/>
              </a:buBlip>
            </a:pPr>
            <a:r>
              <a:rPr lang="en-US" sz="1800" dirty="0" smtClean="0"/>
              <a:t>possibility  </a:t>
            </a:r>
            <a:r>
              <a:rPr lang="en-US" sz="1800" dirty="0"/>
              <a:t>to  reach  g</a:t>
            </a:r>
            <a:r>
              <a:rPr lang="en-US" sz="1800" baseline="30000" dirty="0"/>
              <a:t>(2)</a:t>
            </a:r>
            <a:r>
              <a:rPr lang="en-US" sz="1800" dirty="0"/>
              <a:t>(0)  =  0; </a:t>
            </a:r>
            <a:r>
              <a:rPr lang="en-US" sz="1800" dirty="0" smtClean="0"/>
              <a:t>       </a:t>
            </a:r>
          </a:p>
          <a:p>
            <a:pPr marL="342900" indent="-342900" hangingPunct="0">
              <a:spcAft>
                <a:spcPts val="600"/>
              </a:spcAft>
              <a:buSzPct val="60000"/>
              <a:buBlip>
                <a:blip r:embed="rId2"/>
              </a:buBlip>
            </a:pPr>
            <a:r>
              <a:rPr lang="en-US" sz="1800" dirty="0" smtClean="0"/>
              <a:t>the </a:t>
            </a:r>
            <a:r>
              <a:rPr lang="en-US" sz="1800" dirty="0"/>
              <a:t>possibility  of  electroluminescence  from  a </a:t>
            </a:r>
            <a:r>
              <a:rPr lang="en-US" sz="1800" dirty="0" smtClean="0"/>
              <a:t>NQD</a:t>
            </a:r>
          </a:p>
          <a:p>
            <a:pPr hangingPunct="0">
              <a:spcAft>
                <a:spcPts val="300"/>
              </a:spcAft>
              <a:buSzPct val="60000"/>
            </a:pPr>
            <a:r>
              <a:rPr lang="en-US" b="1" dirty="0" smtClean="0"/>
              <a:t>NQDs’  disadvantages:                                                   </a:t>
            </a:r>
          </a:p>
          <a:p>
            <a:pPr marL="342900" indent="-342900" hangingPunct="0">
              <a:spcAft>
                <a:spcPts val="600"/>
              </a:spcAft>
              <a:buSzPct val="60000"/>
              <a:buBlip>
                <a:blip r:embed="rId2"/>
              </a:buBlip>
            </a:pPr>
            <a:r>
              <a:rPr lang="en-US" sz="1800" dirty="0" smtClean="0"/>
              <a:t>usually  </a:t>
            </a:r>
            <a:r>
              <a:rPr lang="en-US" sz="1800" dirty="0"/>
              <a:t>occasionally  strong,  unpredictable    blinking  </a:t>
            </a:r>
            <a:r>
              <a:rPr lang="en-US" sz="1800" dirty="0" smtClean="0"/>
              <a:t>(although  </a:t>
            </a:r>
            <a:r>
              <a:rPr lang="en-US" sz="1800" dirty="0"/>
              <a:t>in   </a:t>
            </a:r>
            <a:r>
              <a:rPr lang="en-US" sz="1800" dirty="0" smtClean="0"/>
              <a:t>papers</a:t>
            </a:r>
            <a:r>
              <a:rPr lang="en-US" sz="1800" baseline="30000" dirty="0" smtClean="0"/>
              <a:t>1,2   </a:t>
            </a:r>
            <a:r>
              <a:rPr lang="en-US" sz="1800" dirty="0"/>
              <a:t>NQD   blinking   was    </a:t>
            </a:r>
            <a:r>
              <a:rPr lang="en-US" sz="1800" dirty="0" smtClean="0"/>
              <a:t>avoided</a:t>
            </a:r>
            <a:r>
              <a:rPr lang="en-US" sz="1800" dirty="0"/>
              <a:t>.</a:t>
            </a:r>
            <a:r>
              <a:rPr lang="en-US" sz="1800" dirty="0" smtClean="0"/>
              <a:t> </a:t>
            </a:r>
            <a:r>
              <a:rPr lang="en-US" sz="1800" dirty="0"/>
              <a:t>There is a new direction of quantum dot-in-rod core/shell </a:t>
            </a:r>
            <a:r>
              <a:rPr lang="en-US" sz="1800" dirty="0" smtClean="0"/>
              <a:t>nanoparticles</a:t>
            </a:r>
            <a:r>
              <a:rPr lang="en-US" sz="1800" baseline="30000" dirty="0"/>
              <a:t>2</a:t>
            </a:r>
            <a:r>
              <a:rPr lang="en-US" sz="1800" dirty="0" smtClean="0"/>
              <a:t> </a:t>
            </a:r>
            <a:r>
              <a:rPr lang="en-US" sz="1800" dirty="0"/>
              <a:t>with a spherical core surrounded by a rod-like shell with relatively stable fluorescence without </a:t>
            </a:r>
            <a:r>
              <a:rPr lang="en-US" sz="1800" dirty="0" smtClean="0"/>
              <a:t>blinking). </a:t>
            </a:r>
          </a:p>
          <a:p>
            <a:pPr marL="285750" indent="-285750" hangingPunct="0">
              <a:spcAft>
                <a:spcPts val="600"/>
              </a:spcAft>
              <a:buSzPct val="60000"/>
              <a:buBlip>
                <a:blip r:embed="rId2"/>
              </a:buBlip>
            </a:pPr>
            <a:r>
              <a:rPr lang="en-US" sz="1800" dirty="0" smtClean="0"/>
              <a:t>clustering </a:t>
            </a:r>
            <a:r>
              <a:rPr lang="en-US" sz="1800" dirty="0"/>
              <a:t>in solutions of some NQDs; </a:t>
            </a:r>
            <a:endParaRPr lang="en-US" sz="1800" dirty="0" smtClean="0"/>
          </a:p>
          <a:p>
            <a:pPr marL="285750" indent="-285750" hangingPunct="0">
              <a:spcAft>
                <a:spcPts val="600"/>
              </a:spcAft>
              <a:buSzPct val="60000"/>
              <a:buBlip>
                <a:blip r:embed="rId2"/>
              </a:buBlip>
            </a:pPr>
            <a:r>
              <a:rPr lang="en-US" sz="1800" dirty="0" err="1" smtClean="0"/>
              <a:t>multiexponential</a:t>
            </a:r>
            <a:r>
              <a:rPr lang="en-US" sz="1800" dirty="0" smtClean="0"/>
              <a:t> </a:t>
            </a:r>
            <a:r>
              <a:rPr lang="en-US" sz="1800" dirty="0"/>
              <a:t>fluorescence decay of some NQDs</a:t>
            </a:r>
            <a:r>
              <a:rPr lang="en-US" sz="1800" dirty="0" smtClean="0"/>
              <a:t>;                                      </a:t>
            </a:r>
          </a:p>
          <a:p>
            <a:pPr marL="285750" indent="-285750" hangingPunct="0">
              <a:spcAft>
                <a:spcPts val="600"/>
              </a:spcAft>
              <a:buSzPct val="60000"/>
              <a:buBlip>
                <a:blip r:embed="rId2"/>
              </a:buBlip>
            </a:pPr>
            <a:r>
              <a:rPr lang="en-US" sz="1800" dirty="0" smtClean="0"/>
              <a:t>sometimes </a:t>
            </a:r>
            <a:r>
              <a:rPr lang="en-US" sz="1800" dirty="0"/>
              <a:t>fluorescence decay constants of NQDs from the same solution (even on the same glass cover slips) strongly vary from one dot to another. It prevents meaningfully measuring the Purcell factor of some NQDs. </a:t>
            </a:r>
            <a:r>
              <a:rPr lang="en-US" sz="1800" dirty="0" smtClean="0"/>
              <a:t>                                                                                           </a:t>
            </a:r>
            <a:endParaRPr lang="en-US" sz="1800" dirty="0"/>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7800" y="185411"/>
            <a:ext cx="1041400" cy="98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2300" y="6181192"/>
            <a:ext cx="8191500" cy="646331"/>
          </a:xfrm>
          <a:prstGeom prst="rect">
            <a:avLst/>
          </a:prstGeom>
          <a:noFill/>
        </p:spPr>
        <p:txBody>
          <a:bodyPr wrap="square" rtlCol="0">
            <a:spAutoFit/>
          </a:bodyPr>
          <a:lstStyle/>
          <a:p>
            <a:r>
              <a:rPr lang="en-US" sz="1800" dirty="0" smtClean="0">
                <a:latin typeface="Times New Roman" panose="02020603050405020304" pitchFamily="18" charset="0"/>
                <a:cs typeface="Times New Roman" panose="02020603050405020304" pitchFamily="18" charset="0"/>
              </a:rPr>
              <a:t>1.  X. Wang </a:t>
            </a:r>
            <a:r>
              <a:rPr lang="en-US" sz="1800" i="1" dirty="0" smtClean="0">
                <a:latin typeface="Times New Roman" panose="02020603050405020304" pitchFamily="18" charset="0"/>
                <a:cs typeface="Times New Roman" panose="02020603050405020304" pitchFamily="18" charset="0"/>
              </a:rPr>
              <a:t>et al</a:t>
            </a:r>
            <a:r>
              <a:rPr lang="en-US" sz="1800" dirty="0" smtClean="0">
                <a:latin typeface="Times New Roman" panose="02020603050405020304" pitchFamily="18" charset="0"/>
                <a:cs typeface="Times New Roman" panose="02020603050405020304" pitchFamily="18" charset="0"/>
              </a:rPr>
              <a:t>., Nature 459, 686 (2009).</a:t>
            </a:r>
          </a:p>
          <a:p>
            <a:r>
              <a:rPr lang="en-US" sz="1800" dirty="0" smtClean="0">
                <a:latin typeface="Times New Roman" panose="02020603050405020304" pitchFamily="18" charset="0"/>
                <a:cs typeface="Times New Roman" panose="02020603050405020304" pitchFamily="18" charset="0"/>
              </a:rPr>
              <a:t>2.  F. </a:t>
            </a:r>
            <a:r>
              <a:rPr lang="en-US" sz="1800" dirty="0" err="1" smtClean="0">
                <a:latin typeface="Times New Roman" panose="02020603050405020304" pitchFamily="18" charset="0"/>
                <a:cs typeface="Times New Roman" panose="02020603050405020304" pitchFamily="18" charset="0"/>
              </a:rPr>
              <a:t>Pisanello</a:t>
            </a:r>
            <a:r>
              <a:rPr lang="en-US" sz="1800" dirty="0" smtClean="0">
                <a:latin typeface="Times New Roman" panose="02020603050405020304" pitchFamily="18" charset="0"/>
                <a:cs typeface="Times New Roman" panose="02020603050405020304" pitchFamily="18" charset="0"/>
              </a:rPr>
              <a:t> </a:t>
            </a:r>
            <a:r>
              <a:rPr lang="en-US" sz="1800" i="1" dirty="0" smtClean="0">
                <a:latin typeface="Times New Roman" panose="02020603050405020304" pitchFamily="18" charset="0"/>
                <a:cs typeface="Times New Roman" panose="02020603050405020304" pitchFamily="18" charset="0"/>
              </a:rPr>
              <a:t>et a</a:t>
            </a:r>
            <a:r>
              <a:rPr lang="en-US" sz="1800" dirty="0" smtClean="0">
                <a:latin typeface="Times New Roman" panose="02020603050405020304" pitchFamily="18" charset="0"/>
                <a:cs typeface="Times New Roman" panose="02020603050405020304" pitchFamily="18" charset="0"/>
              </a:rPr>
              <a:t>l.,  Adv. Mater, 25, 1974 (2013).</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18163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1280853-FB53-4A51-BC6C-5FDAF65EF9BD}" type="slidenum">
              <a:rPr lang="en-US" smtClean="0"/>
              <a:pPr>
                <a:defRPr/>
              </a:pPr>
              <a:t>26</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1383353"/>
            <a:ext cx="3740150" cy="2114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50" y="1452330"/>
            <a:ext cx="1924050" cy="197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5574" y="3656061"/>
            <a:ext cx="3540125" cy="2789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16175" y="406400"/>
            <a:ext cx="5143500" cy="523220"/>
          </a:xfrm>
          <a:prstGeom prst="rect">
            <a:avLst/>
          </a:prstGeom>
          <a:noFill/>
        </p:spPr>
        <p:txBody>
          <a:bodyPr wrap="square" rtlCol="0">
            <a:spAutoFit/>
          </a:bodyPr>
          <a:lstStyle/>
          <a:p>
            <a:r>
              <a:rPr lang="en-US" sz="2800" b="1" dirty="0" smtClean="0"/>
              <a:t>NV-color center diamonds</a:t>
            </a:r>
            <a:endParaRPr lang="en-US" sz="2800" b="1" dirty="0"/>
          </a:p>
        </p:txBody>
      </p:sp>
    </p:spTree>
    <p:extLst>
      <p:ext uri="{BB962C8B-B14F-4D97-AF65-F5344CB8AC3E}">
        <p14:creationId xmlns:p14="http://schemas.microsoft.com/office/powerpoint/2010/main" val="19302481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06218626"/>
              </p:ext>
            </p:extLst>
          </p:nvPr>
        </p:nvGraphicFramePr>
        <p:xfrm>
          <a:off x="215901" y="825500"/>
          <a:ext cx="8750299" cy="5151439"/>
        </p:xfrm>
        <a:graphic>
          <a:graphicData uri="http://schemas.openxmlformats.org/drawingml/2006/table">
            <a:tbl>
              <a:tblPr firstRow="1" firstCol="1" bandRow="1">
                <a:tableStyleId>{00A15C55-8517-42AA-B614-E9B94910E393}</a:tableStyleId>
              </a:tblPr>
              <a:tblGrid>
                <a:gridCol w="1854197"/>
                <a:gridCol w="1016000"/>
                <a:gridCol w="1257300"/>
                <a:gridCol w="1435102"/>
                <a:gridCol w="1943098"/>
                <a:gridCol w="1244602"/>
              </a:tblGrid>
              <a:tr h="457200">
                <a:tc>
                  <a:txBody>
                    <a:bodyPr/>
                    <a:lstStyle/>
                    <a:p>
                      <a:pPr marL="57150" marR="0" algn="ctr">
                        <a:spcBef>
                          <a:spcPts val="0"/>
                        </a:spcBef>
                        <a:spcAft>
                          <a:spcPts val="600"/>
                        </a:spcAft>
                      </a:pPr>
                      <a:r>
                        <a:rPr lang="en-US" sz="800" dirty="0">
                          <a:effectLst/>
                        </a:rPr>
                        <a:t> </a:t>
                      </a:r>
                      <a:endParaRPr lang="en-US" sz="1000" dirty="0">
                        <a:effectLst/>
                        <a:latin typeface="Times New Roman"/>
                        <a:ea typeface="Times New Roman"/>
                      </a:endParaRPr>
                    </a:p>
                  </a:txBody>
                  <a:tcPr marL="68580" marR="68580" marT="0" marB="0"/>
                </a:tc>
                <a:tc>
                  <a:txBody>
                    <a:bodyPr/>
                    <a:lstStyle/>
                    <a:p>
                      <a:pPr marL="57150" marR="0" algn="l">
                        <a:spcBef>
                          <a:spcPts val="0"/>
                        </a:spcBef>
                        <a:spcAft>
                          <a:spcPts val="600"/>
                        </a:spcAft>
                      </a:pPr>
                      <a:r>
                        <a:rPr lang="en-US" sz="1600" dirty="0" smtClean="0">
                          <a:effectLst/>
                          <a:latin typeface="+mn-lt"/>
                        </a:rPr>
                        <a:t>ZPL,</a:t>
                      </a:r>
                      <a:r>
                        <a:rPr lang="en-US" sz="1600" baseline="0" dirty="0" smtClean="0">
                          <a:effectLst/>
                          <a:latin typeface="+mn-lt"/>
                        </a:rPr>
                        <a:t> </a:t>
                      </a:r>
                      <a:r>
                        <a:rPr lang="en-US" sz="1600" dirty="0" smtClean="0">
                          <a:effectLst/>
                          <a:latin typeface="+mn-lt"/>
                        </a:rPr>
                        <a:t>nm</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600" dirty="0" err="1" smtClean="0">
                          <a:effectLst/>
                          <a:latin typeface="+mn-lt"/>
                        </a:rPr>
                        <a:t>FWHM,nm</a:t>
                      </a:r>
                      <a:endParaRPr lang="en-US" sz="16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600" dirty="0" err="1" smtClean="0">
                          <a:effectLst/>
                          <a:latin typeface="+mn-lt"/>
                        </a:rPr>
                        <a:t>Lifetime,ns</a:t>
                      </a:r>
                      <a:endParaRPr lang="en-US" sz="16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600" dirty="0">
                          <a:effectLst/>
                          <a:latin typeface="+mn-lt"/>
                        </a:rPr>
                        <a:t>Count </a:t>
                      </a:r>
                      <a:r>
                        <a:rPr lang="en-US" sz="1600" dirty="0" smtClean="0">
                          <a:effectLst/>
                          <a:latin typeface="+mn-lt"/>
                        </a:rPr>
                        <a:t>rate,</a:t>
                      </a:r>
                      <a:r>
                        <a:rPr lang="en-US" sz="1600" baseline="0" dirty="0" smtClean="0">
                          <a:effectLst/>
                          <a:latin typeface="+mn-lt"/>
                        </a:rPr>
                        <a:t> </a:t>
                      </a:r>
                      <a:r>
                        <a:rPr lang="en-US" sz="1600" dirty="0" smtClean="0">
                          <a:effectLst/>
                          <a:latin typeface="+mn-lt"/>
                        </a:rPr>
                        <a:t>c/s</a:t>
                      </a:r>
                      <a:endParaRPr lang="en-US" sz="16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600" dirty="0" smtClean="0">
                          <a:effectLst/>
                          <a:latin typeface="+mn-lt"/>
                        </a:rPr>
                        <a:t>Quant. Eff.</a:t>
                      </a:r>
                      <a:endParaRPr lang="en-US" sz="1600" dirty="0">
                        <a:effectLst/>
                        <a:latin typeface="+mn-lt"/>
                        <a:ea typeface="Times New Roman"/>
                      </a:endParaRPr>
                    </a:p>
                  </a:txBody>
                  <a:tcPr marL="68580" marR="68580" marT="0" marB="0"/>
                </a:tc>
              </a:tr>
              <a:tr h="299239">
                <a:tc>
                  <a:txBody>
                    <a:bodyPr/>
                    <a:lstStyle/>
                    <a:p>
                      <a:pPr marL="57150" marR="0" algn="ctr">
                        <a:spcBef>
                          <a:spcPts val="0"/>
                        </a:spcBef>
                        <a:spcAft>
                          <a:spcPts val="600"/>
                        </a:spcAft>
                      </a:pPr>
                      <a:r>
                        <a:rPr lang="en-US" sz="1800" dirty="0" smtClean="0">
                          <a:effectLst/>
                        </a:rPr>
                        <a:t>TR12,</a:t>
                      </a:r>
                      <a:r>
                        <a:rPr lang="en-US" sz="1800" baseline="0" dirty="0" smtClean="0">
                          <a:effectLst/>
                        </a:rPr>
                        <a:t> </a:t>
                      </a:r>
                      <a:r>
                        <a:rPr lang="en-US" sz="1800" dirty="0" smtClean="0">
                          <a:effectLst/>
                        </a:rPr>
                        <a:t>bulk</a:t>
                      </a:r>
                      <a:endParaRPr lang="en-US" sz="1800" dirty="0">
                        <a:effectLst/>
                        <a:latin typeface="+mj-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470</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~3.6</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a:t>
                      </a:r>
                      <a:endParaRPr lang="en-US" sz="1800" dirty="0">
                        <a:effectLst/>
                        <a:latin typeface="+mn-lt"/>
                        <a:ea typeface="Times New Roman"/>
                      </a:endParaRPr>
                    </a:p>
                  </a:txBody>
                  <a:tcPr marL="68580" marR="68580" marT="0" marB="0"/>
                </a:tc>
              </a:tr>
              <a:tr h="489902">
                <a:tc>
                  <a:txBody>
                    <a:bodyPr/>
                    <a:lstStyle/>
                    <a:p>
                      <a:pPr marL="57150" marR="0" algn="ctr">
                        <a:spcBef>
                          <a:spcPts val="0"/>
                        </a:spcBef>
                        <a:spcAft>
                          <a:spcPts val="600"/>
                        </a:spcAft>
                      </a:pPr>
                      <a:r>
                        <a:rPr lang="en-US" sz="1800" dirty="0">
                          <a:effectLst/>
                        </a:rPr>
                        <a:t>NV</a:t>
                      </a:r>
                      <a:r>
                        <a:rPr lang="en-US" sz="1800" baseline="30000" dirty="0">
                          <a:effectLst/>
                        </a:rPr>
                        <a:t>-</a:t>
                      </a:r>
                      <a:r>
                        <a:rPr lang="en-US" sz="1800" dirty="0">
                          <a:effectLst/>
                        </a:rPr>
                        <a:t> </a:t>
                      </a:r>
                      <a:r>
                        <a:rPr lang="en-US" sz="1800" dirty="0" smtClean="0">
                          <a:effectLst/>
                        </a:rPr>
                        <a:t>, bulk </a:t>
                      </a:r>
                      <a:endParaRPr lang="en-US" sz="1800" dirty="0">
                        <a:effectLst/>
                        <a:latin typeface="+mj-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637</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~100</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11</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1.7 x 10</a:t>
                      </a:r>
                      <a:r>
                        <a:rPr lang="en-US" sz="1800" baseline="30000" dirty="0">
                          <a:effectLst/>
                          <a:latin typeface="+mn-lt"/>
                        </a:rPr>
                        <a:t>5 </a:t>
                      </a:r>
                      <a:r>
                        <a:rPr lang="en-US" sz="1800" baseline="30000" dirty="0" smtClean="0">
                          <a:effectLst/>
                          <a:latin typeface="+mn-lt"/>
                        </a:rPr>
                        <a:t>                  </a:t>
                      </a:r>
                      <a:r>
                        <a:rPr lang="en-US" sz="1400" dirty="0" smtClean="0">
                          <a:effectLst/>
                          <a:latin typeface="+mn-lt"/>
                        </a:rPr>
                        <a:t>(</a:t>
                      </a:r>
                      <a:r>
                        <a:rPr lang="en-US" sz="1400" dirty="0">
                          <a:effectLst/>
                          <a:latin typeface="+mn-lt"/>
                        </a:rPr>
                        <a:t>with </a:t>
                      </a:r>
                      <a:r>
                        <a:rPr lang="en-US" sz="1400" dirty="0" err="1">
                          <a:effectLst/>
                          <a:latin typeface="+mn-lt"/>
                        </a:rPr>
                        <a:t>nanoantenna</a:t>
                      </a:r>
                      <a:r>
                        <a:rPr lang="en-US" sz="1400" dirty="0">
                          <a:effectLst/>
                          <a:latin typeface="+mn-lt"/>
                        </a:rPr>
                        <a:t>)</a:t>
                      </a:r>
                      <a:endParaRPr lang="en-US" sz="14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0.7</a:t>
                      </a:r>
                      <a:endParaRPr lang="en-US" sz="1800" dirty="0">
                        <a:effectLst/>
                        <a:latin typeface="+mn-lt"/>
                        <a:ea typeface="Times New Roman"/>
                      </a:endParaRPr>
                    </a:p>
                  </a:txBody>
                  <a:tcPr marL="68580" marR="68580" marT="0" marB="0"/>
                </a:tc>
              </a:tr>
              <a:tr h="598480">
                <a:tc>
                  <a:txBody>
                    <a:bodyPr/>
                    <a:lstStyle/>
                    <a:p>
                      <a:pPr marL="57150" marR="0" algn="ctr">
                        <a:spcBef>
                          <a:spcPts val="0"/>
                        </a:spcBef>
                        <a:spcAft>
                          <a:spcPts val="600"/>
                        </a:spcAft>
                      </a:pPr>
                      <a:r>
                        <a:rPr lang="en-US" sz="1800" dirty="0">
                          <a:effectLst/>
                        </a:rPr>
                        <a:t>NV</a:t>
                      </a:r>
                      <a:r>
                        <a:rPr lang="en-US" sz="1800" baseline="30000" dirty="0">
                          <a:effectLst/>
                        </a:rPr>
                        <a:t>-</a:t>
                      </a:r>
                      <a:r>
                        <a:rPr lang="en-US" sz="1800" dirty="0">
                          <a:effectLst/>
                        </a:rPr>
                        <a:t> </a:t>
                      </a:r>
                      <a:r>
                        <a:rPr lang="en-US" sz="1800" dirty="0" smtClean="0">
                          <a:effectLst/>
                        </a:rPr>
                        <a:t>, </a:t>
                      </a:r>
                      <a:r>
                        <a:rPr lang="en-US" sz="1600" dirty="0" err="1" smtClean="0">
                          <a:effectLst/>
                        </a:rPr>
                        <a:t>nanodiam</a:t>
                      </a:r>
                      <a:r>
                        <a:rPr lang="en-US" sz="1800" dirty="0" smtClean="0">
                          <a:effectLst/>
                        </a:rPr>
                        <a:t>.</a:t>
                      </a:r>
                      <a:endParaRPr lang="en-US" sz="1800" dirty="0">
                        <a:effectLst/>
                        <a:latin typeface="+mj-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637</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~100</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~20</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smtClean="0">
                          <a:effectLst/>
                          <a:latin typeface="+mn-lt"/>
                        </a:rPr>
                        <a:t>2.4 </a:t>
                      </a:r>
                      <a:r>
                        <a:rPr lang="en-US" sz="1800" dirty="0">
                          <a:effectLst/>
                          <a:latin typeface="+mn-lt"/>
                        </a:rPr>
                        <a:t>x </a:t>
                      </a:r>
                      <a:r>
                        <a:rPr lang="en-US" sz="1800" dirty="0" smtClean="0">
                          <a:effectLst/>
                          <a:latin typeface="+mn-lt"/>
                        </a:rPr>
                        <a:t>10</a:t>
                      </a:r>
                      <a:r>
                        <a:rPr lang="en-US" sz="1800" baseline="30000" dirty="0">
                          <a:effectLst/>
                          <a:latin typeface="+mn-lt"/>
                        </a:rPr>
                        <a:t>6</a:t>
                      </a:r>
                      <a:r>
                        <a:rPr lang="en-US" sz="1800" baseline="30000" dirty="0" smtClean="0">
                          <a:effectLst/>
                          <a:latin typeface="+mn-lt"/>
                        </a:rPr>
                        <a:t>                   </a:t>
                      </a:r>
                      <a:r>
                        <a:rPr lang="en-US" sz="1400" dirty="0" smtClean="0">
                          <a:effectLst/>
                          <a:latin typeface="+mn-lt"/>
                        </a:rPr>
                        <a:t>(with</a:t>
                      </a:r>
                      <a:r>
                        <a:rPr lang="en-US" sz="1400" baseline="0" dirty="0" smtClean="0">
                          <a:effectLst/>
                          <a:latin typeface="+mn-lt"/>
                        </a:rPr>
                        <a:t> solid immersion lens</a:t>
                      </a:r>
                      <a:r>
                        <a:rPr lang="en-US" sz="1400" dirty="0" smtClean="0">
                          <a:effectLst/>
                          <a:latin typeface="+mn-lt"/>
                        </a:rPr>
                        <a:t>)</a:t>
                      </a:r>
                      <a:endParaRPr lang="en-US" sz="14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a:t>
                      </a:r>
                      <a:endParaRPr lang="en-US" sz="1800" dirty="0">
                        <a:effectLst/>
                        <a:latin typeface="+mn-lt"/>
                        <a:ea typeface="Times New Roman"/>
                      </a:endParaRPr>
                    </a:p>
                  </a:txBody>
                  <a:tcPr marL="68580" marR="68580" marT="0" marB="0"/>
                </a:tc>
              </a:tr>
              <a:tr h="489902">
                <a:tc>
                  <a:txBody>
                    <a:bodyPr/>
                    <a:lstStyle/>
                    <a:p>
                      <a:pPr marL="57150" marR="0" algn="ctr">
                        <a:spcBef>
                          <a:spcPts val="0"/>
                        </a:spcBef>
                        <a:spcAft>
                          <a:spcPts val="600"/>
                        </a:spcAft>
                      </a:pPr>
                      <a:r>
                        <a:rPr lang="en-US" sz="1800" dirty="0">
                          <a:effectLst/>
                        </a:rPr>
                        <a:t>Unidentified center</a:t>
                      </a:r>
                      <a:endParaRPr lang="en-US" sz="1800" dirty="0">
                        <a:effectLst/>
                        <a:latin typeface="+mj-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734</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~4</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~13.6</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1.8 x 10</a:t>
                      </a:r>
                      <a:r>
                        <a:rPr lang="en-US" sz="1800" baseline="30000" dirty="0">
                          <a:effectLst/>
                          <a:latin typeface="+mn-lt"/>
                        </a:rPr>
                        <a:t>6</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a:t>
                      </a:r>
                      <a:endParaRPr lang="en-US" sz="1800" dirty="0">
                        <a:effectLst/>
                        <a:latin typeface="+mn-lt"/>
                        <a:ea typeface="Times New Roman"/>
                      </a:endParaRPr>
                    </a:p>
                  </a:txBody>
                  <a:tcPr marL="68580" marR="68580" marT="0" marB="0"/>
                </a:tc>
              </a:tr>
              <a:tr h="331318">
                <a:tc>
                  <a:txBody>
                    <a:bodyPr/>
                    <a:lstStyle/>
                    <a:p>
                      <a:pPr marL="57150" marR="0" algn="ctr">
                        <a:spcBef>
                          <a:spcPts val="0"/>
                        </a:spcBef>
                        <a:spcAft>
                          <a:spcPts val="600"/>
                        </a:spcAft>
                      </a:pPr>
                      <a:r>
                        <a:rPr lang="en-US" sz="1800" dirty="0" err="1">
                          <a:effectLst/>
                        </a:rPr>
                        <a:t>SiV</a:t>
                      </a:r>
                      <a:r>
                        <a:rPr lang="en-US" sz="1800" dirty="0">
                          <a:effectLst/>
                        </a:rPr>
                        <a:t> </a:t>
                      </a:r>
                      <a:r>
                        <a:rPr lang="en-US" sz="1800" dirty="0" smtClean="0">
                          <a:effectLst/>
                        </a:rPr>
                        <a:t>, </a:t>
                      </a:r>
                      <a:r>
                        <a:rPr lang="en-US" sz="1800" dirty="0">
                          <a:effectLst/>
                        </a:rPr>
                        <a:t>bulk </a:t>
                      </a:r>
                      <a:endParaRPr lang="en-US" sz="1800" dirty="0">
                        <a:effectLst/>
                        <a:latin typeface="+mj-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738</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~10</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~1.1</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1 x 10</a:t>
                      </a:r>
                      <a:r>
                        <a:rPr lang="en-US" sz="1800" baseline="30000" dirty="0">
                          <a:effectLst/>
                          <a:latin typeface="+mn-lt"/>
                        </a:rPr>
                        <a:t>3</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0.05</a:t>
                      </a:r>
                      <a:endParaRPr lang="en-US" sz="1800" dirty="0">
                        <a:effectLst/>
                        <a:latin typeface="+mn-lt"/>
                        <a:ea typeface="Times New Roman"/>
                      </a:endParaRPr>
                    </a:p>
                  </a:txBody>
                  <a:tcPr marL="68580" marR="68580" marT="0" marB="0"/>
                </a:tc>
              </a:tr>
              <a:tr h="511753">
                <a:tc>
                  <a:txBody>
                    <a:bodyPr/>
                    <a:lstStyle/>
                    <a:p>
                      <a:pPr marL="57150" marR="0" algn="ctr">
                        <a:spcBef>
                          <a:spcPts val="0"/>
                        </a:spcBef>
                        <a:spcAft>
                          <a:spcPts val="600"/>
                        </a:spcAft>
                      </a:pPr>
                      <a:r>
                        <a:rPr lang="en-US" sz="1800" dirty="0" err="1" smtClean="0">
                          <a:effectLst/>
                        </a:rPr>
                        <a:t>SiV</a:t>
                      </a:r>
                      <a:r>
                        <a:rPr lang="en-US" sz="1800" dirty="0" smtClean="0">
                          <a:effectLst/>
                        </a:rPr>
                        <a:t>, </a:t>
                      </a:r>
                      <a:r>
                        <a:rPr lang="en-US" sz="1800" dirty="0" err="1" smtClean="0">
                          <a:effectLst/>
                        </a:rPr>
                        <a:t>nanodiam</a:t>
                      </a:r>
                      <a:r>
                        <a:rPr lang="en-US" sz="1600" dirty="0" smtClean="0">
                          <a:effectLst/>
                        </a:rPr>
                        <a:t>. </a:t>
                      </a:r>
                      <a:endParaRPr lang="en-US" sz="1600" dirty="0">
                        <a:effectLst/>
                        <a:latin typeface="+mj-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738</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~10</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~1.1</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4.8 x 10</a:t>
                      </a:r>
                      <a:r>
                        <a:rPr lang="en-US" sz="1800" baseline="30000" dirty="0">
                          <a:effectLst/>
                          <a:latin typeface="+mn-lt"/>
                        </a:rPr>
                        <a:t>6</a:t>
                      </a:r>
                      <a:r>
                        <a:rPr lang="en-US" sz="1800" dirty="0">
                          <a:effectLst/>
                          <a:latin typeface="+mn-lt"/>
                        </a:rPr>
                        <a:t> </a:t>
                      </a:r>
                      <a:r>
                        <a:rPr lang="en-US" sz="1800" dirty="0" smtClean="0">
                          <a:effectLst/>
                          <a:latin typeface="+mn-lt"/>
                        </a:rPr>
                        <a:t>                 </a:t>
                      </a:r>
                      <a:r>
                        <a:rPr lang="en-US" sz="1400" dirty="0" smtClean="0">
                          <a:effectLst/>
                          <a:latin typeface="+mn-lt"/>
                        </a:rPr>
                        <a:t>(</a:t>
                      </a:r>
                      <a:r>
                        <a:rPr lang="en-US" sz="1400" dirty="0">
                          <a:effectLst/>
                          <a:latin typeface="+mn-lt"/>
                        </a:rPr>
                        <a:t>on iridium substrate)</a:t>
                      </a:r>
                      <a:endParaRPr lang="en-US" sz="14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a:t>
                      </a:r>
                      <a:endParaRPr lang="en-US" sz="1800" dirty="0">
                        <a:effectLst/>
                        <a:latin typeface="+mn-lt"/>
                        <a:ea typeface="Times New Roman"/>
                      </a:endParaRPr>
                    </a:p>
                  </a:txBody>
                  <a:tcPr marL="68580" marR="68580" marT="0" marB="0"/>
                </a:tc>
              </a:tr>
              <a:tr h="299239">
                <a:tc>
                  <a:txBody>
                    <a:bodyPr/>
                    <a:lstStyle/>
                    <a:p>
                      <a:pPr marL="57150" marR="0" algn="ctr">
                        <a:spcBef>
                          <a:spcPts val="0"/>
                        </a:spcBef>
                        <a:spcAft>
                          <a:spcPts val="600"/>
                        </a:spcAft>
                      </a:pPr>
                      <a:r>
                        <a:rPr lang="en-US" sz="1800" dirty="0" smtClean="0">
                          <a:effectLst/>
                        </a:rPr>
                        <a:t>Cr,</a:t>
                      </a:r>
                      <a:r>
                        <a:rPr lang="en-US" sz="1800" baseline="0" dirty="0" smtClean="0">
                          <a:effectLst/>
                        </a:rPr>
                        <a:t> </a:t>
                      </a:r>
                      <a:r>
                        <a:rPr lang="en-US" sz="1800" dirty="0" smtClean="0">
                          <a:effectLst/>
                        </a:rPr>
                        <a:t>bulk </a:t>
                      </a:r>
                      <a:endParaRPr lang="en-US" sz="1800" dirty="0">
                        <a:effectLst/>
                        <a:latin typeface="+mj-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749</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~4</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~1</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0.5 x 10</a:t>
                      </a:r>
                      <a:r>
                        <a:rPr lang="en-US" sz="1800" baseline="30000" dirty="0">
                          <a:effectLst/>
                          <a:latin typeface="+mn-lt"/>
                        </a:rPr>
                        <a:t>6</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0.29</a:t>
                      </a:r>
                      <a:endParaRPr lang="en-US" sz="1800" dirty="0">
                        <a:effectLst/>
                        <a:latin typeface="+mn-lt"/>
                        <a:ea typeface="Times New Roman"/>
                      </a:endParaRPr>
                    </a:p>
                  </a:txBody>
                  <a:tcPr marL="68580" marR="68580" marT="0" marB="0"/>
                </a:tc>
              </a:tr>
              <a:tr h="306608">
                <a:tc>
                  <a:txBody>
                    <a:bodyPr/>
                    <a:lstStyle/>
                    <a:p>
                      <a:pPr marL="57150" marR="0" algn="ctr">
                        <a:spcBef>
                          <a:spcPts val="0"/>
                        </a:spcBef>
                        <a:spcAft>
                          <a:spcPts val="600"/>
                        </a:spcAft>
                      </a:pPr>
                      <a:r>
                        <a:rPr lang="en-US" sz="1800" dirty="0" smtClean="0">
                          <a:effectLst/>
                        </a:rPr>
                        <a:t>Cr,</a:t>
                      </a:r>
                      <a:r>
                        <a:rPr lang="en-US" sz="1800" baseline="0" dirty="0" smtClean="0">
                          <a:effectLst/>
                        </a:rPr>
                        <a:t> </a:t>
                      </a:r>
                      <a:r>
                        <a:rPr lang="en-US" sz="1800" dirty="0" err="1" smtClean="0">
                          <a:effectLst/>
                        </a:rPr>
                        <a:t>nanodiam</a:t>
                      </a:r>
                      <a:r>
                        <a:rPr lang="en-US" sz="1800" dirty="0" smtClean="0">
                          <a:effectLst/>
                        </a:rPr>
                        <a:t>.</a:t>
                      </a:r>
                      <a:endParaRPr lang="en-US" sz="1800" dirty="0">
                        <a:effectLst/>
                        <a:latin typeface="+mj-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756</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~11</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~3.5</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3.2 x 10</a:t>
                      </a:r>
                      <a:r>
                        <a:rPr lang="en-US" sz="1800" baseline="30000" dirty="0">
                          <a:effectLst/>
                          <a:latin typeface="+mn-lt"/>
                        </a:rPr>
                        <a:t>6</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&gt; 0.9</a:t>
                      </a:r>
                      <a:endParaRPr lang="en-US" sz="1800" dirty="0">
                        <a:effectLst/>
                        <a:latin typeface="+mn-lt"/>
                        <a:ea typeface="Times New Roman"/>
                      </a:endParaRPr>
                    </a:p>
                  </a:txBody>
                  <a:tcPr marL="68580" marR="68580" marT="0" marB="0"/>
                </a:tc>
              </a:tr>
              <a:tr h="299239">
                <a:tc>
                  <a:txBody>
                    <a:bodyPr/>
                    <a:lstStyle/>
                    <a:p>
                      <a:pPr marL="57150" marR="0" algn="ctr">
                        <a:spcBef>
                          <a:spcPts val="0"/>
                        </a:spcBef>
                        <a:spcAft>
                          <a:spcPts val="600"/>
                        </a:spcAft>
                      </a:pPr>
                      <a:r>
                        <a:rPr lang="en-US" sz="1800" dirty="0" smtClean="0">
                          <a:effectLst/>
                        </a:rPr>
                        <a:t>Ni/Si, </a:t>
                      </a:r>
                      <a:r>
                        <a:rPr lang="en-US" sz="1800" dirty="0">
                          <a:effectLst/>
                        </a:rPr>
                        <a:t>bulk </a:t>
                      </a:r>
                      <a:endParaRPr lang="en-US" sz="1800" dirty="0">
                        <a:effectLst/>
                        <a:latin typeface="+mj-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768</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~5</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~2</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2 x 10</a:t>
                      </a:r>
                      <a:r>
                        <a:rPr lang="en-US" sz="1800" baseline="30000" dirty="0">
                          <a:effectLst/>
                          <a:latin typeface="+mn-lt"/>
                        </a:rPr>
                        <a:t>5</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a:t>
                      </a:r>
                      <a:endParaRPr lang="en-US" sz="1800" dirty="0">
                        <a:effectLst/>
                        <a:latin typeface="+mn-lt"/>
                        <a:ea typeface="Times New Roman"/>
                      </a:endParaRPr>
                    </a:p>
                  </a:txBody>
                  <a:tcPr marL="68580" marR="68580" marT="0" marB="0"/>
                </a:tc>
              </a:tr>
              <a:tr h="297661">
                <a:tc>
                  <a:txBody>
                    <a:bodyPr/>
                    <a:lstStyle/>
                    <a:p>
                      <a:pPr marL="57150" marR="0" algn="ctr">
                        <a:spcBef>
                          <a:spcPts val="0"/>
                        </a:spcBef>
                        <a:spcAft>
                          <a:spcPts val="600"/>
                        </a:spcAft>
                      </a:pPr>
                      <a:r>
                        <a:rPr lang="en-US" sz="1800" dirty="0" smtClean="0">
                          <a:effectLst/>
                        </a:rPr>
                        <a:t>Ni/Si,</a:t>
                      </a:r>
                      <a:r>
                        <a:rPr lang="en-US" sz="1800" baseline="0" dirty="0" smtClean="0">
                          <a:effectLst/>
                        </a:rPr>
                        <a:t> </a:t>
                      </a:r>
                      <a:r>
                        <a:rPr lang="en-US" sz="1800" dirty="0" smtClean="0">
                          <a:effectLst/>
                        </a:rPr>
                        <a:t> </a:t>
                      </a:r>
                      <a:r>
                        <a:rPr lang="en-US" sz="1800" dirty="0">
                          <a:effectLst/>
                        </a:rPr>
                        <a:t>bulk </a:t>
                      </a:r>
                      <a:endParaRPr lang="en-US" sz="1800" dirty="0">
                        <a:effectLst/>
                        <a:latin typeface="+mj-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773</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~3</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~1.1</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7.7 x 10</a:t>
                      </a:r>
                      <a:r>
                        <a:rPr lang="en-US" sz="1800" baseline="30000" dirty="0">
                          <a:effectLst/>
                          <a:latin typeface="+mn-lt"/>
                        </a:rPr>
                        <a:t>4</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a:t>
                      </a:r>
                      <a:endParaRPr lang="en-US" sz="1800" dirty="0">
                        <a:effectLst/>
                        <a:latin typeface="+mn-lt"/>
                        <a:ea typeface="Times New Roman"/>
                      </a:endParaRPr>
                    </a:p>
                  </a:txBody>
                  <a:tcPr marL="68580" marR="68580" marT="0" marB="0"/>
                </a:tc>
              </a:tr>
              <a:tr h="299239">
                <a:tc>
                  <a:txBody>
                    <a:bodyPr/>
                    <a:lstStyle/>
                    <a:p>
                      <a:pPr marL="57150" marR="0" algn="ctr">
                        <a:spcBef>
                          <a:spcPts val="0"/>
                        </a:spcBef>
                        <a:spcAft>
                          <a:spcPts val="600"/>
                        </a:spcAft>
                      </a:pPr>
                      <a:r>
                        <a:rPr lang="en-US" sz="1800" dirty="0" smtClean="0">
                          <a:effectLst/>
                        </a:rPr>
                        <a:t>NE8,</a:t>
                      </a:r>
                      <a:r>
                        <a:rPr lang="en-US" sz="1800" baseline="0" dirty="0" smtClean="0">
                          <a:effectLst/>
                        </a:rPr>
                        <a:t> </a:t>
                      </a:r>
                      <a:r>
                        <a:rPr lang="en-US" sz="1800" dirty="0" smtClean="0">
                          <a:effectLst/>
                        </a:rPr>
                        <a:t> </a:t>
                      </a:r>
                      <a:r>
                        <a:rPr lang="en-US" sz="1800" dirty="0">
                          <a:effectLst/>
                        </a:rPr>
                        <a:t>bulk </a:t>
                      </a:r>
                      <a:endParaRPr lang="en-US" sz="1800" dirty="0">
                        <a:effectLst/>
                        <a:latin typeface="+mj-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802</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~2</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~1.1</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7.5 x 10</a:t>
                      </a:r>
                      <a:r>
                        <a:rPr lang="en-US" sz="1800" baseline="30000" dirty="0">
                          <a:effectLst/>
                          <a:latin typeface="+mn-lt"/>
                        </a:rPr>
                        <a:t>4</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0.7</a:t>
                      </a:r>
                      <a:endParaRPr lang="en-US" sz="1800" dirty="0">
                        <a:effectLst/>
                        <a:latin typeface="+mn-lt"/>
                        <a:ea typeface="Times New Roman"/>
                      </a:endParaRPr>
                    </a:p>
                  </a:txBody>
                  <a:tcPr marL="68580" marR="68580" marT="0" marB="0"/>
                </a:tc>
              </a:tr>
              <a:tr h="310361">
                <a:tc>
                  <a:txBody>
                    <a:bodyPr/>
                    <a:lstStyle/>
                    <a:p>
                      <a:pPr marL="57150" marR="0" algn="ctr">
                        <a:spcBef>
                          <a:spcPts val="0"/>
                        </a:spcBef>
                        <a:spcAft>
                          <a:spcPts val="600"/>
                        </a:spcAft>
                      </a:pPr>
                      <a:r>
                        <a:rPr lang="en-US" sz="1800" dirty="0" smtClean="0">
                          <a:effectLst/>
                        </a:rPr>
                        <a:t>NE8,nanodiam.</a:t>
                      </a:r>
                      <a:endParaRPr lang="en-US" sz="1800" dirty="0">
                        <a:effectLst/>
                        <a:latin typeface="+mj-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793.7</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a:effectLst/>
                          <a:latin typeface="+mn-lt"/>
                        </a:rPr>
                        <a:t>~2</a:t>
                      </a:r>
                      <a:endParaRPr lang="en-US" sz="180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~2</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3.5 x 10</a:t>
                      </a:r>
                      <a:r>
                        <a:rPr lang="en-US" sz="1800" baseline="30000" dirty="0">
                          <a:effectLst/>
                          <a:latin typeface="+mn-lt"/>
                        </a:rPr>
                        <a:t>4</a:t>
                      </a:r>
                      <a:endParaRPr lang="en-US" sz="1800" dirty="0">
                        <a:effectLst/>
                        <a:latin typeface="+mn-lt"/>
                        <a:ea typeface="Times New Roman"/>
                      </a:endParaRPr>
                    </a:p>
                  </a:txBody>
                  <a:tcPr marL="68580" marR="68580" marT="0" marB="0"/>
                </a:tc>
                <a:tc>
                  <a:txBody>
                    <a:bodyPr/>
                    <a:lstStyle/>
                    <a:p>
                      <a:pPr marL="57150" marR="0" algn="ctr">
                        <a:spcBef>
                          <a:spcPts val="0"/>
                        </a:spcBef>
                        <a:spcAft>
                          <a:spcPts val="600"/>
                        </a:spcAft>
                      </a:pPr>
                      <a:r>
                        <a:rPr lang="en-US" sz="1800" dirty="0">
                          <a:effectLst/>
                          <a:latin typeface="+mn-lt"/>
                        </a:rPr>
                        <a:t>-</a:t>
                      </a:r>
                      <a:endParaRPr lang="en-US" sz="1800" dirty="0">
                        <a:effectLst/>
                        <a:latin typeface="+mn-lt"/>
                        <a:ea typeface="Times New Roman"/>
                      </a:endParaRPr>
                    </a:p>
                  </a:txBody>
                  <a:tcPr marL="68580" marR="68580" marT="0" marB="0"/>
                </a:tc>
              </a:tr>
            </a:tbl>
          </a:graphicData>
        </a:graphic>
      </p:graphicFrame>
      <p:sp>
        <p:nvSpPr>
          <p:cNvPr id="5" name="TextBox 4"/>
          <p:cNvSpPr txBox="1"/>
          <p:nvPr/>
        </p:nvSpPr>
        <p:spPr>
          <a:xfrm>
            <a:off x="1689100" y="109210"/>
            <a:ext cx="5499100" cy="523220"/>
          </a:xfrm>
          <a:prstGeom prst="rect">
            <a:avLst/>
          </a:prstGeom>
          <a:noFill/>
        </p:spPr>
        <p:txBody>
          <a:bodyPr wrap="square" rtlCol="0">
            <a:spAutoFit/>
          </a:bodyPr>
          <a:lstStyle/>
          <a:p>
            <a:pPr hangingPunct="0"/>
            <a:r>
              <a:rPr lang="en-US" sz="2800" b="1" dirty="0"/>
              <a:t>Color-center </a:t>
            </a:r>
            <a:r>
              <a:rPr lang="en-US" sz="2800" b="1" dirty="0" err="1"/>
              <a:t>nanodiamonds</a:t>
            </a:r>
            <a:endParaRPr lang="en-US" sz="2800" dirty="0"/>
          </a:p>
        </p:txBody>
      </p:sp>
      <p:sp>
        <p:nvSpPr>
          <p:cNvPr id="6" name="TextBox 5"/>
          <p:cNvSpPr txBox="1"/>
          <p:nvPr/>
        </p:nvSpPr>
        <p:spPr>
          <a:xfrm>
            <a:off x="1930400" y="5988327"/>
            <a:ext cx="6070600" cy="1200329"/>
          </a:xfrm>
          <a:prstGeom prst="rect">
            <a:avLst/>
          </a:prstGeom>
          <a:noFill/>
        </p:spPr>
        <p:txBody>
          <a:bodyPr wrap="square" rtlCol="0">
            <a:spAutoFit/>
          </a:bodyPr>
          <a:lstStyle/>
          <a:p>
            <a:pPr lvl="0"/>
            <a:r>
              <a:rPr lang="en-US" sz="1800" dirty="0" err="1" smtClean="0">
                <a:latin typeface="Times New Roman" panose="02020603050405020304" pitchFamily="18" charset="0"/>
                <a:cs typeface="Times New Roman" panose="02020603050405020304" pitchFamily="18" charset="0"/>
              </a:rPr>
              <a:t>Aharonovich</a:t>
            </a:r>
            <a:r>
              <a:rPr lang="en-US" sz="1800" dirty="0">
                <a:latin typeface="Times New Roman" panose="02020603050405020304" pitchFamily="18" charset="0"/>
                <a:cs typeface="Times New Roman" panose="02020603050405020304" pitchFamily="18" charset="0"/>
              </a:rPr>
              <a:t> </a:t>
            </a:r>
            <a:r>
              <a:rPr lang="en-US" sz="1800" i="1" dirty="0" smtClean="0">
                <a:latin typeface="Times New Roman" panose="02020603050405020304" pitchFamily="18" charset="0"/>
                <a:cs typeface="Times New Roman" panose="02020603050405020304" pitchFamily="18" charset="0"/>
              </a:rPr>
              <a:t>et al</a:t>
            </a:r>
            <a:r>
              <a:rPr lang="en-US" sz="1800" dirty="0" smtClean="0">
                <a:latin typeface="Times New Roman" panose="02020603050405020304" pitchFamily="18" charset="0"/>
                <a:cs typeface="Times New Roman" panose="02020603050405020304" pitchFamily="18" charset="0"/>
              </a:rPr>
              <a:t>., Pep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Prog</a:t>
            </a:r>
            <a:r>
              <a:rPr lang="en-US" sz="1800" dirty="0">
                <a:latin typeface="Times New Roman" panose="02020603050405020304" pitchFamily="18" charset="0"/>
                <a:cs typeface="Times New Roman" panose="02020603050405020304" pitchFamily="18" charset="0"/>
              </a:rPr>
              <a:t>. Phys. 74, 076501 (2011</a:t>
            </a:r>
            <a:r>
              <a:rPr lang="en-US" sz="1800" dirty="0" smtClean="0">
                <a:latin typeface="Times New Roman" panose="02020603050405020304" pitchFamily="18" charset="0"/>
                <a:cs typeface="Times New Roman" panose="02020603050405020304" pitchFamily="18" charset="0"/>
              </a:rPr>
              <a:t>).</a:t>
            </a:r>
          </a:p>
          <a:p>
            <a:pPr lvl="0"/>
            <a:r>
              <a:rPr lang="en-US" sz="1800" dirty="0" smtClean="0">
                <a:latin typeface="Times New Roman" panose="02020603050405020304" pitchFamily="18" charset="0"/>
                <a:cs typeface="Times New Roman" panose="02020603050405020304" pitchFamily="18" charset="0"/>
              </a:rPr>
              <a:t>Schroder </a:t>
            </a:r>
            <a:r>
              <a:rPr lang="en-US" sz="1800" i="1" dirty="0">
                <a:latin typeface="Times New Roman" panose="02020603050405020304" pitchFamily="18" charset="0"/>
                <a:cs typeface="Times New Roman" panose="02020603050405020304" pitchFamily="18" charset="0"/>
              </a:rPr>
              <a:t>e</a:t>
            </a:r>
            <a:r>
              <a:rPr lang="en-US" sz="1800" i="1" dirty="0" smtClean="0">
                <a:latin typeface="Times New Roman" panose="02020603050405020304" pitchFamily="18" charset="0"/>
                <a:cs typeface="Times New Roman" panose="02020603050405020304" pitchFamily="18" charset="0"/>
              </a:rPr>
              <a:t>t a</a:t>
            </a:r>
            <a:r>
              <a:rPr lang="en-US" sz="1800" dirty="0" smtClean="0">
                <a:latin typeface="Times New Roman" panose="02020603050405020304" pitchFamily="18" charset="0"/>
                <a:cs typeface="Times New Roman" panose="02020603050405020304" pitchFamily="18" charset="0"/>
              </a:rPr>
              <a:t>l., New J. Phys.13, 055017 (2013).</a:t>
            </a:r>
          </a:p>
          <a:p>
            <a:pPr lvl="0"/>
            <a:r>
              <a:rPr lang="en-US" sz="1800" dirty="0" err="1" smtClean="0">
                <a:latin typeface="Times New Roman" panose="02020603050405020304" pitchFamily="18" charset="0"/>
                <a:cs typeface="Times New Roman" panose="02020603050405020304" pitchFamily="18" charset="0"/>
              </a:rPr>
              <a:t>Leifgen</a:t>
            </a:r>
            <a:r>
              <a:rPr lang="en-US" sz="1800" dirty="0" smtClean="0">
                <a:latin typeface="Times New Roman" panose="02020603050405020304" pitchFamily="18" charset="0"/>
                <a:cs typeface="Times New Roman" panose="02020603050405020304" pitchFamily="18" charset="0"/>
              </a:rPr>
              <a:t> </a:t>
            </a:r>
            <a:r>
              <a:rPr lang="en-US" sz="1800" i="1" dirty="0" smtClean="0">
                <a:latin typeface="Times New Roman" panose="02020603050405020304" pitchFamily="18" charset="0"/>
                <a:cs typeface="Times New Roman" panose="02020603050405020304" pitchFamily="18" charset="0"/>
              </a:rPr>
              <a:t>et al., </a:t>
            </a:r>
            <a:r>
              <a:rPr lang="en-US" sz="1800" dirty="0" smtClean="0">
                <a:latin typeface="Times New Roman" panose="02020603050405020304" pitchFamily="18" charset="0"/>
                <a:cs typeface="Times New Roman" panose="02020603050405020304" pitchFamily="18" charset="0"/>
              </a:rPr>
              <a:t>New J. Phys. 16,023021 (2014).</a:t>
            </a:r>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pic>
        <p:nvPicPr>
          <p:cNvPr id="7" name="Picture 7" descr="nv-cen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200" y="109210"/>
            <a:ext cx="660400" cy="67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7414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0901" y="193645"/>
            <a:ext cx="7976392" cy="461665"/>
          </a:xfrm>
          <a:prstGeom prst="rect">
            <a:avLst/>
          </a:prstGeom>
          <a:noFill/>
        </p:spPr>
        <p:txBody>
          <a:bodyPr wrap="square" rtlCol="0">
            <a:spAutoFit/>
          </a:bodyPr>
          <a:lstStyle/>
          <a:p>
            <a:r>
              <a:rPr lang="en-US" sz="2400" b="1" dirty="0" err="1"/>
              <a:t>Nanocrystals</a:t>
            </a:r>
            <a:r>
              <a:rPr lang="en-US" sz="2400" b="1" dirty="0"/>
              <a:t> doped with trivalent rare-earth ions</a:t>
            </a:r>
            <a:endParaRPr lang="en-US" sz="2400" dirty="0"/>
          </a:p>
        </p:txBody>
      </p:sp>
      <p:sp>
        <p:nvSpPr>
          <p:cNvPr id="4" name="TextBox 3"/>
          <p:cNvSpPr txBox="1"/>
          <p:nvPr/>
        </p:nvSpPr>
        <p:spPr>
          <a:xfrm>
            <a:off x="2451100" y="593755"/>
            <a:ext cx="3987800" cy="406400"/>
          </a:xfrm>
          <a:prstGeom prst="rect">
            <a:avLst/>
          </a:prstGeom>
          <a:noFill/>
        </p:spPr>
        <p:txBody>
          <a:bodyPr wrap="square" rtlCol="0">
            <a:spAutoFit/>
          </a:bodyPr>
          <a:lstStyle/>
          <a:p>
            <a:r>
              <a:rPr lang="en-US" b="1" dirty="0" smtClean="0">
                <a:solidFill>
                  <a:srgbClr val="C00000"/>
                </a:solidFill>
              </a:rPr>
              <a:t>Common forbidden transitions</a:t>
            </a:r>
            <a:endParaRPr lang="en-US" b="1" dirty="0">
              <a:solidFill>
                <a:srgbClr val="C00000"/>
              </a:solidFill>
            </a:endParaRPr>
          </a:p>
        </p:txBody>
      </p:sp>
      <p:sp>
        <p:nvSpPr>
          <p:cNvPr id="5" name="TextBox 4"/>
          <p:cNvSpPr txBox="1"/>
          <p:nvPr/>
        </p:nvSpPr>
        <p:spPr>
          <a:xfrm>
            <a:off x="3086100" y="4012370"/>
            <a:ext cx="3035300" cy="400110"/>
          </a:xfrm>
          <a:prstGeom prst="rect">
            <a:avLst/>
          </a:prstGeom>
          <a:noFill/>
        </p:spPr>
        <p:txBody>
          <a:bodyPr wrap="square" rtlCol="0">
            <a:spAutoFit/>
          </a:bodyPr>
          <a:lstStyle/>
          <a:p>
            <a:r>
              <a:rPr lang="en-US" b="1" dirty="0" smtClean="0">
                <a:solidFill>
                  <a:srgbClr val="C00000"/>
                </a:solidFill>
              </a:rPr>
              <a:t>Allowed transitions</a:t>
            </a:r>
            <a:endParaRPr lang="en-US" b="1" dirty="0">
              <a:solidFill>
                <a:srgbClr val="C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608" y="4033405"/>
            <a:ext cx="2713592" cy="2432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150" y="4792770"/>
            <a:ext cx="2270125" cy="1670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3938" y="4893823"/>
            <a:ext cx="1592262" cy="12350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6904" y="4893823"/>
            <a:ext cx="1480453" cy="12422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rspectrumandCLC_pp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2465" y="965371"/>
            <a:ext cx="6403182" cy="2365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2760265" y="424477"/>
            <a:ext cx="3200400" cy="2990791"/>
          </a:xfrm>
          <a:prstGeom prst="rect">
            <a:avLst/>
          </a:prstGeom>
          <a:solidFill>
            <a:schemeClr val="bg1"/>
          </a:solidFill>
          <a:ln w="9525" cap="flat" cmpd="sng" algn="ctr">
            <a:noFill/>
            <a:prstDash val="solid"/>
            <a:round/>
            <a:headEnd type="none" w="med" len="med"/>
            <a:tailEnd type="triangl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66"/>
              </a:solidFill>
              <a:effectLst/>
              <a:latin typeface="Comic Sans MS" pitchFamily="66" charset="0"/>
            </a:endParaRPr>
          </a:p>
        </p:txBody>
      </p:sp>
      <p:sp>
        <p:nvSpPr>
          <p:cNvPr id="2" name="TextBox 1"/>
          <p:cNvSpPr txBox="1"/>
          <p:nvPr/>
        </p:nvSpPr>
        <p:spPr>
          <a:xfrm>
            <a:off x="6438900" y="1181100"/>
            <a:ext cx="2095500" cy="400110"/>
          </a:xfrm>
          <a:prstGeom prst="rect">
            <a:avLst/>
          </a:prstGeom>
          <a:noFill/>
        </p:spPr>
        <p:txBody>
          <a:bodyPr wrap="square" rtlCol="0">
            <a:spAutoFit/>
          </a:bodyPr>
          <a:lstStyle/>
          <a:p>
            <a:endParaRPr lang="en-US" dirty="0"/>
          </a:p>
        </p:txBody>
      </p:sp>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1925" y="965371"/>
            <a:ext cx="51720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132262" y="2898946"/>
            <a:ext cx="5011738" cy="707886"/>
          </a:xfrm>
          <a:prstGeom prst="rect">
            <a:avLst/>
          </a:prstGeom>
          <a:noFill/>
        </p:spPr>
        <p:txBody>
          <a:bodyPr wrap="square" rtlCol="0">
            <a:spAutoFit/>
          </a:bodyPr>
          <a:lstStyle/>
          <a:p>
            <a:r>
              <a:rPr lang="en-US" dirty="0" smtClean="0"/>
              <a:t>CeO</a:t>
            </a:r>
            <a:r>
              <a:rPr lang="en-US" baseline="-25000" dirty="0" smtClean="0"/>
              <a:t>2</a:t>
            </a:r>
            <a:r>
              <a:rPr lang="en-US" dirty="0" smtClean="0"/>
              <a:t>: </a:t>
            </a:r>
            <a:r>
              <a:rPr lang="en-US" dirty="0" err="1" smtClean="0"/>
              <a:t>Er,Yb</a:t>
            </a:r>
            <a:r>
              <a:rPr lang="en-US" dirty="0" smtClean="0"/>
              <a:t>   decay time of 10.6 </a:t>
            </a:r>
            <a:r>
              <a:rPr lang="el-GR" dirty="0" smtClean="0"/>
              <a:t>μ</a:t>
            </a:r>
            <a:r>
              <a:rPr lang="en-US" dirty="0" smtClean="0"/>
              <a:t>s</a:t>
            </a:r>
          </a:p>
          <a:p>
            <a:r>
              <a:rPr lang="en-US" dirty="0" err="1" smtClean="0">
                <a:latin typeface="Times New Roman" panose="02020603050405020304" pitchFamily="18" charset="0"/>
                <a:cs typeface="Times New Roman" panose="02020603050405020304" pitchFamily="18" charset="0"/>
              </a:rPr>
              <a:t>Babu</a:t>
            </a:r>
            <a:r>
              <a:rPr lang="en-US" dirty="0" smtClean="0">
                <a:latin typeface="Times New Roman" panose="02020603050405020304" pitchFamily="18" charset="0"/>
                <a:cs typeface="Times New Roman" panose="02020603050405020304" pitchFamily="18" charset="0"/>
              </a:rPr>
              <a:t> et al., Chem. </a:t>
            </a:r>
            <a:r>
              <a:rPr lang="en-US" dirty="0" err="1" smtClean="0">
                <a:latin typeface="Times New Roman" panose="02020603050405020304" pitchFamily="18" charset="0"/>
                <a:cs typeface="Times New Roman" panose="02020603050405020304" pitchFamily="18" charset="0"/>
              </a:rPr>
              <a:t>Commun</a:t>
            </a:r>
            <a:r>
              <a:rPr lang="en-US" dirty="0" smtClean="0">
                <a:latin typeface="Times New Roman" panose="02020603050405020304" pitchFamily="18" charset="0"/>
                <a:cs typeface="Times New Roman" panose="02020603050405020304" pitchFamily="18" charset="0"/>
              </a:rPr>
              <a:t>. 46, 6915 (2010)</a:t>
            </a:r>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216025" y="3606832"/>
            <a:ext cx="8102599" cy="400110"/>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Schietinger</a:t>
            </a:r>
            <a:r>
              <a:rPr lang="en-US" dirty="0" smtClean="0">
                <a:latin typeface="Times New Roman" panose="02020603050405020304" pitchFamily="18" charset="0"/>
                <a:cs typeface="Times New Roman" panose="02020603050405020304" pitchFamily="18" charset="0"/>
              </a:rPr>
              <a:t>, S., PhD Dissertation, Humboldt Univ., Berlin (2012).</a:t>
            </a:r>
            <a:endParaRPr 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086099" y="6349958"/>
            <a:ext cx="5880101" cy="400110"/>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Kolesov</a:t>
            </a:r>
            <a:r>
              <a:rPr lang="en-US" dirty="0" smtClean="0">
                <a:latin typeface="Times New Roman" panose="02020603050405020304" pitchFamily="18" charset="0"/>
                <a:cs typeface="Times New Roman" panose="02020603050405020304" pitchFamily="18" charset="0"/>
              </a:rPr>
              <a:t> et al., Nature Commun.3, 1029 (2012).</a:t>
            </a:r>
            <a:endParaRPr lang="en-US"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731814" y="4392660"/>
            <a:ext cx="4588669" cy="400110"/>
          </a:xfrm>
          <a:prstGeom prst="rect">
            <a:avLst/>
          </a:prstGeom>
          <a:noFill/>
        </p:spPr>
        <p:txBody>
          <a:bodyPr wrap="square" rtlCol="0">
            <a:spAutoFit/>
          </a:bodyPr>
          <a:lstStyle/>
          <a:p>
            <a:r>
              <a:rPr lang="en-US" dirty="0" smtClean="0"/>
              <a:t>YAG: </a:t>
            </a:r>
            <a:r>
              <a:rPr lang="en-US" dirty="0" err="1" smtClean="0"/>
              <a:t>Pr</a:t>
            </a:r>
            <a:r>
              <a:rPr lang="en-US" dirty="0" smtClean="0"/>
              <a:t>,   18 ns  (4f5d)</a:t>
            </a:r>
            <a:endParaRPr lang="en-US" dirty="0"/>
          </a:p>
        </p:txBody>
      </p:sp>
    </p:spTree>
    <p:extLst>
      <p:ext uri="{BB962C8B-B14F-4D97-AF65-F5344CB8AC3E}">
        <p14:creationId xmlns:p14="http://schemas.microsoft.com/office/powerpoint/2010/main" val="2694223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1280853-FB53-4A51-BC6C-5FDAF65EF9BD}" type="slidenum">
              <a:rPr lang="en-US" smtClean="0"/>
              <a:pPr>
                <a:defRPr/>
              </a:pPr>
              <a:t>29</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2089"/>
            <a:ext cx="5054600" cy="1794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226" y="900591"/>
            <a:ext cx="4089399" cy="2297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46380"/>
            <a:ext cx="3938616" cy="1925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0800" y="3905545"/>
            <a:ext cx="5391150"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2874" y="66603"/>
            <a:ext cx="9829800" cy="707886"/>
          </a:xfrm>
          <a:prstGeom prst="rect">
            <a:avLst/>
          </a:prstGeom>
          <a:noFill/>
        </p:spPr>
        <p:txBody>
          <a:bodyPr wrap="square" rtlCol="0">
            <a:spAutoFit/>
          </a:bodyPr>
          <a:lstStyle/>
          <a:p>
            <a:pPr algn="ctr"/>
            <a:r>
              <a:rPr lang="en-US" b="1" dirty="0" smtClean="0"/>
              <a:t>Solid immersion lenses and fiber-based </a:t>
            </a:r>
            <a:r>
              <a:rPr lang="en-US" b="1" dirty="0" err="1" smtClean="0"/>
              <a:t>Fabry</a:t>
            </a:r>
            <a:r>
              <a:rPr lang="en-US" b="1" dirty="0" smtClean="0"/>
              <a:t>-Perot </a:t>
            </a:r>
            <a:r>
              <a:rPr lang="en-US" b="1" dirty="0" err="1" smtClean="0"/>
              <a:t>microcavity</a:t>
            </a:r>
            <a:r>
              <a:rPr lang="en-US" b="1" dirty="0" smtClean="0"/>
              <a:t>              for single-emitter </a:t>
            </a:r>
            <a:r>
              <a:rPr lang="en-US" b="1" dirty="0" err="1" smtClean="0"/>
              <a:t>nanocrystals</a:t>
            </a:r>
            <a:endParaRPr lang="en-US" b="1" dirty="0"/>
          </a:p>
        </p:txBody>
      </p:sp>
      <p:sp>
        <p:nvSpPr>
          <p:cNvPr id="4" name="TextBox 3"/>
          <p:cNvSpPr txBox="1"/>
          <p:nvPr/>
        </p:nvSpPr>
        <p:spPr>
          <a:xfrm>
            <a:off x="1657349" y="5734315"/>
            <a:ext cx="7162800" cy="40011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Albrecht </a:t>
            </a:r>
            <a:r>
              <a:rPr lang="en-US" i="1" dirty="0" smtClean="0">
                <a:latin typeface="Times New Roman" panose="02020603050405020304" pitchFamily="18" charset="0"/>
                <a:cs typeface="Times New Roman" panose="02020603050405020304" pitchFamily="18" charset="0"/>
              </a:rPr>
              <a:t>et al</a:t>
            </a:r>
            <a:r>
              <a:rPr lang="en-US" dirty="0" smtClean="0">
                <a:latin typeface="Times New Roman" panose="02020603050405020304" pitchFamily="18" charset="0"/>
                <a:cs typeface="Times New Roman" panose="02020603050405020304" pitchFamily="18" charset="0"/>
              </a:rPr>
              <a:t>., Phys. Rev. </a:t>
            </a:r>
            <a:r>
              <a:rPr lang="en-US" dirty="0" err="1" smtClean="0">
                <a:latin typeface="Times New Roman" panose="02020603050405020304" pitchFamily="18" charset="0"/>
                <a:cs typeface="Times New Roman" panose="02020603050405020304" pitchFamily="18" charset="0"/>
              </a:rPr>
              <a:t>Lett</a:t>
            </a:r>
            <a:r>
              <a:rPr lang="en-US" dirty="0" smtClean="0">
                <a:latin typeface="Times New Roman" panose="02020603050405020304" pitchFamily="18" charset="0"/>
                <a:cs typeface="Times New Roman" panose="02020603050405020304" pitchFamily="18" charset="0"/>
              </a:rPr>
              <a:t>. 110, 243602  (2013).</a:t>
            </a:r>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17500" y="2946160"/>
            <a:ext cx="5105399" cy="40011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Schroder </a:t>
            </a:r>
            <a:r>
              <a:rPr lang="en-US" i="1" dirty="0" smtClean="0">
                <a:latin typeface="Times New Roman" panose="02020603050405020304" pitchFamily="18" charset="0"/>
                <a:cs typeface="Times New Roman" panose="02020603050405020304" pitchFamily="18" charset="0"/>
              </a:rPr>
              <a:t>et al</a:t>
            </a:r>
            <a:r>
              <a:rPr lang="en-US" dirty="0" smtClean="0">
                <a:latin typeface="Times New Roman" panose="02020603050405020304" pitchFamily="18" charset="0"/>
                <a:cs typeface="Times New Roman" panose="02020603050405020304" pitchFamily="18" charset="0"/>
              </a:rPr>
              <a:t>., New J. Phys. 13, 55017 (2011).</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890991" y="3346270"/>
            <a:ext cx="5253009" cy="400110"/>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Leifgen</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et al., </a:t>
            </a:r>
            <a:r>
              <a:rPr lang="en-US" dirty="0" smtClean="0">
                <a:latin typeface="Times New Roman" panose="02020603050405020304" pitchFamily="18" charset="0"/>
                <a:cs typeface="Times New Roman" panose="02020603050405020304" pitchFamily="18" charset="0"/>
              </a:rPr>
              <a:t>New J. Phys. 16, 023021 (2014).</a:t>
            </a:r>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44500" y="3346270"/>
            <a:ext cx="2425699" cy="400110"/>
          </a:xfrm>
          <a:prstGeom prst="rect">
            <a:avLst/>
          </a:prstGeom>
          <a:solidFill>
            <a:srgbClr val="FFFFCC"/>
          </a:solidFill>
        </p:spPr>
        <p:txBody>
          <a:bodyPr wrap="square" rtlCol="0">
            <a:spAutoFit/>
          </a:bodyPr>
          <a:lstStyle/>
          <a:p>
            <a:r>
              <a:rPr lang="en-US" dirty="0" smtClean="0"/>
              <a:t>40 photons/</a:t>
            </a:r>
            <a:r>
              <a:rPr lang="en-US" dirty="0" err="1" smtClean="0"/>
              <a:t>sGHz</a:t>
            </a:r>
            <a:endParaRPr lang="en-US" dirty="0"/>
          </a:p>
        </p:txBody>
      </p:sp>
      <p:sp>
        <p:nvSpPr>
          <p:cNvPr id="9" name="TextBox 8"/>
          <p:cNvSpPr txBox="1"/>
          <p:nvPr/>
        </p:nvSpPr>
        <p:spPr>
          <a:xfrm>
            <a:off x="12700" y="6134425"/>
            <a:ext cx="9131300" cy="707886"/>
          </a:xfrm>
          <a:prstGeom prst="rect">
            <a:avLst/>
          </a:prstGeom>
          <a:solidFill>
            <a:srgbClr val="FFFFCC"/>
          </a:solidFill>
        </p:spPr>
        <p:txBody>
          <a:bodyPr wrap="square" rtlCol="0">
            <a:spAutoFit/>
          </a:bodyPr>
          <a:lstStyle/>
          <a:p>
            <a:pPr algn="ctr"/>
            <a:r>
              <a:rPr lang="en-US" dirty="0" err="1" smtClean="0"/>
              <a:t>Linewidths</a:t>
            </a:r>
            <a:r>
              <a:rPr lang="en-US" dirty="0" smtClean="0"/>
              <a:t> of 46 and 90 GHz and count rates of 700 and 3700 counts/s (17 and 41 photons/</a:t>
            </a:r>
            <a:r>
              <a:rPr lang="en-US" dirty="0" err="1" smtClean="0"/>
              <a:t>sGHz</a:t>
            </a:r>
            <a:r>
              <a:rPr lang="en-US" dirty="0" smtClean="0"/>
              <a:t>). Without cavity – 4.5 photons/</a:t>
            </a:r>
            <a:r>
              <a:rPr lang="en-US" dirty="0" err="1" smtClean="0"/>
              <a:t>sGHz</a:t>
            </a:r>
            <a:r>
              <a:rPr lang="en-US" dirty="0"/>
              <a:t>.</a:t>
            </a:r>
          </a:p>
        </p:txBody>
      </p:sp>
    </p:spTree>
    <p:extLst>
      <p:ext uri="{BB962C8B-B14F-4D97-AF65-F5344CB8AC3E}">
        <p14:creationId xmlns:p14="http://schemas.microsoft.com/office/powerpoint/2010/main" val="12335388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1280853-FB53-4A51-BC6C-5FDAF65EF9BD}" type="slidenum">
              <a:rPr lang="en-US" smtClean="0"/>
              <a:pPr>
                <a:defRPr/>
              </a:pPr>
              <a:t>3</a:t>
            </a:fld>
            <a:endParaRPr lang="en-US"/>
          </a:p>
        </p:txBody>
      </p:sp>
      <p:sp>
        <p:nvSpPr>
          <p:cNvPr id="3" name="Rectangle 2"/>
          <p:cNvSpPr/>
          <p:nvPr/>
        </p:nvSpPr>
        <p:spPr>
          <a:xfrm>
            <a:off x="190500" y="708562"/>
            <a:ext cx="8940800" cy="769441"/>
          </a:xfrm>
          <a:prstGeom prst="rect">
            <a:avLst/>
          </a:prstGeom>
        </p:spPr>
        <p:txBody>
          <a:bodyPr wrap="square">
            <a:spAutoFit/>
          </a:bodyPr>
          <a:lstStyle/>
          <a:p>
            <a:pPr algn="ctr"/>
            <a:r>
              <a:rPr lang="en-US" sz="2400" b="1" dirty="0" smtClean="0"/>
              <a:t>Conference: Quantum-Physics-Based </a:t>
            </a:r>
            <a:r>
              <a:rPr lang="en-US" sz="2400" b="1" dirty="0"/>
              <a:t>Information Security</a:t>
            </a:r>
            <a:br>
              <a:rPr lang="en-US" sz="2400" b="1" dirty="0"/>
            </a:br>
            <a:r>
              <a:rPr lang="en-US" b="1" dirty="0"/>
              <a:t>Monday - Tuesday </a:t>
            </a:r>
            <a:r>
              <a:rPr lang="en-US" b="1" dirty="0" smtClean="0"/>
              <a:t>22-23 </a:t>
            </a:r>
            <a:r>
              <a:rPr lang="en-US" b="1" dirty="0"/>
              <a:t>September </a:t>
            </a:r>
            <a:r>
              <a:rPr lang="en-US" b="1" dirty="0" smtClean="0"/>
              <a:t>2014, Amsterdam </a:t>
            </a:r>
            <a:endParaRPr lang="en-US" b="1" dirty="0"/>
          </a:p>
        </p:txBody>
      </p:sp>
      <p:sp>
        <p:nvSpPr>
          <p:cNvPr id="4" name="TextBox 3"/>
          <p:cNvSpPr txBox="1"/>
          <p:nvPr/>
        </p:nvSpPr>
        <p:spPr>
          <a:xfrm>
            <a:off x="596900" y="2032000"/>
            <a:ext cx="7950200" cy="2554545"/>
          </a:xfrm>
          <a:prstGeom prst="rect">
            <a:avLst/>
          </a:prstGeom>
          <a:solidFill>
            <a:srgbClr val="FFFF99"/>
          </a:solidFill>
        </p:spPr>
        <p:txBody>
          <a:bodyPr wrap="square" rtlCol="0">
            <a:spAutoFit/>
          </a:bodyPr>
          <a:lstStyle/>
          <a:p>
            <a:r>
              <a:rPr lang="en-US" b="1" dirty="0" smtClean="0"/>
              <a:t>1:</a:t>
            </a:r>
            <a:r>
              <a:rPr lang="en-US" dirty="0" smtClean="0"/>
              <a:t> </a:t>
            </a:r>
            <a:r>
              <a:rPr lang="en-US" dirty="0">
                <a:hlinkClick r:id="rId2"/>
              </a:rPr>
              <a:t>Satellite Quantum Communication</a:t>
            </a:r>
            <a:r>
              <a:rPr lang="en-US" dirty="0"/>
              <a:t> </a:t>
            </a:r>
            <a:br>
              <a:rPr lang="en-US" dirty="0"/>
            </a:br>
            <a:r>
              <a:rPr lang="en-US" b="1" dirty="0"/>
              <a:t>2:</a:t>
            </a:r>
            <a:r>
              <a:rPr lang="en-US" dirty="0"/>
              <a:t> </a:t>
            </a:r>
            <a:r>
              <a:rPr lang="en-US" dirty="0">
                <a:hlinkClick r:id="rId3"/>
              </a:rPr>
              <a:t>Photon Sources, Transceivers, and Repeaters for Quantum Information Systems</a:t>
            </a:r>
            <a:r>
              <a:rPr lang="en-US" dirty="0"/>
              <a:t> </a:t>
            </a:r>
            <a:br>
              <a:rPr lang="en-US" dirty="0"/>
            </a:br>
            <a:r>
              <a:rPr lang="en-US" b="1" dirty="0"/>
              <a:t>3:</a:t>
            </a:r>
            <a:r>
              <a:rPr lang="en-US" dirty="0"/>
              <a:t> </a:t>
            </a:r>
            <a:r>
              <a:rPr lang="en-US" dirty="0">
                <a:hlinkClick r:id="rId4"/>
              </a:rPr>
              <a:t>Implementation of Quantum Key Distribution and other Quantum Protocols</a:t>
            </a:r>
            <a:r>
              <a:rPr lang="en-US" dirty="0"/>
              <a:t> </a:t>
            </a:r>
            <a:br>
              <a:rPr lang="en-US" dirty="0"/>
            </a:br>
            <a:r>
              <a:rPr lang="en-US" b="1" dirty="0"/>
              <a:t>4:</a:t>
            </a:r>
            <a:r>
              <a:rPr lang="en-US" dirty="0"/>
              <a:t> </a:t>
            </a:r>
            <a:r>
              <a:rPr lang="en-US" dirty="0">
                <a:hlinkClick r:id="rId5"/>
              </a:rPr>
              <a:t>Continuous Variables Approaches to Quantum Key Distribution</a:t>
            </a:r>
            <a:r>
              <a:rPr lang="en-US" dirty="0"/>
              <a:t> </a:t>
            </a:r>
            <a:br>
              <a:rPr lang="en-US" dirty="0"/>
            </a:br>
            <a:r>
              <a:rPr lang="en-US" b="1" dirty="0"/>
              <a:t>5:</a:t>
            </a:r>
            <a:r>
              <a:rPr lang="en-US" dirty="0"/>
              <a:t> </a:t>
            </a:r>
            <a:r>
              <a:rPr lang="en-US" dirty="0">
                <a:hlinkClick r:id="rId6"/>
              </a:rPr>
              <a:t>Quantum Computation and Quantum Information Theory</a:t>
            </a:r>
            <a:r>
              <a:rPr lang="en-US" dirty="0"/>
              <a:t> </a:t>
            </a:r>
            <a:br>
              <a:rPr lang="en-US" dirty="0"/>
            </a:br>
            <a:endParaRPr lang="en-US" dirty="0"/>
          </a:p>
        </p:txBody>
      </p:sp>
    </p:spTree>
    <p:extLst>
      <p:ext uri="{BB962C8B-B14F-4D97-AF65-F5344CB8AC3E}">
        <p14:creationId xmlns:p14="http://schemas.microsoft.com/office/powerpoint/2010/main" val="35692751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3387725"/>
            <a:ext cx="3952875" cy="2814638"/>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200" y="1057275"/>
            <a:ext cx="1524000" cy="2087563"/>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6" name="Text Box 8"/>
          <p:cNvSpPr txBox="1">
            <a:spLocks noChangeArrowheads="1"/>
          </p:cNvSpPr>
          <p:nvPr/>
        </p:nvSpPr>
        <p:spPr bwMode="auto">
          <a:xfrm>
            <a:off x="762000" y="342900"/>
            <a:ext cx="7721600" cy="519113"/>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spcBef>
                <a:spcPct val="50000"/>
              </a:spcBef>
            </a:pPr>
            <a:r>
              <a:rPr lang="en-US" altLang="en-US" sz="2800"/>
              <a:t>Single-photon sources: state-of-the art</a:t>
            </a:r>
          </a:p>
        </p:txBody>
      </p:sp>
      <p:sp>
        <p:nvSpPr>
          <p:cNvPr id="74757" name="Text Box 9"/>
          <p:cNvSpPr txBox="1">
            <a:spLocks noChangeArrowheads="1"/>
          </p:cNvSpPr>
          <p:nvPr/>
        </p:nvSpPr>
        <p:spPr bwMode="auto">
          <a:xfrm>
            <a:off x="4546600" y="927100"/>
            <a:ext cx="3733800" cy="1006475"/>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spcBef>
                <a:spcPct val="50000"/>
              </a:spcBef>
            </a:pPr>
            <a:r>
              <a:rPr lang="en-US" altLang="en-US" sz="2000"/>
              <a:t>Purcell effect (spontaneous emission enhancement in the microcavity)</a:t>
            </a:r>
          </a:p>
        </p:txBody>
      </p:sp>
      <p:pic>
        <p:nvPicPr>
          <p:cNvPr id="74758" name="Picture 10"/>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575300" y="3638550"/>
            <a:ext cx="2071688"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11"/>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165100" y="1081088"/>
            <a:ext cx="235267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Text Box 13"/>
          <p:cNvSpPr txBox="1">
            <a:spLocks noChangeArrowheads="1"/>
          </p:cNvSpPr>
          <p:nvPr/>
        </p:nvSpPr>
        <p:spPr bwMode="auto">
          <a:xfrm>
            <a:off x="4457700" y="2006600"/>
            <a:ext cx="4368800" cy="1368425"/>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lgn="just" eaLnBrk="1" hangingPunct="1"/>
            <a:r>
              <a:rPr lang="en-US" altLang="en-US" sz="1400"/>
              <a:t>Purcell factor F equals to </a:t>
            </a:r>
            <a:r>
              <a:rPr lang="en-US" altLang="en-US" sz="1400">
                <a:latin typeface="Symbol" pitchFamily="18" charset="2"/>
              </a:rPr>
              <a:t>g/g</a:t>
            </a:r>
            <a:r>
              <a:rPr lang="en-US" altLang="en-US" sz="1400" baseline="-25000"/>
              <a:t>0</a:t>
            </a:r>
            <a:r>
              <a:rPr lang="en-US" altLang="en-US" sz="1400"/>
              <a:t> ~ Q/V.  Here  </a:t>
            </a:r>
            <a:r>
              <a:rPr lang="en-US" altLang="en-US" sz="1400">
                <a:latin typeface="Symbol" pitchFamily="18" charset="2"/>
              </a:rPr>
              <a:t>g</a:t>
            </a:r>
            <a:r>
              <a:rPr lang="en-US" altLang="en-US" sz="1400"/>
              <a:t> and y</a:t>
            </a:r>
            <a:r>
              <a:rPr lang="en-US" altLang="en-US" sz="1400" baseline="-25000"/>
              <a:t>0</a:t>
            </a:r>
            <a:r>
              <a:rPr lang="en-US" altLang="en-US" sz="1400"/>
              <a:t> are the  spontaneous emission rates (γ = 1</a:t>
            </a:r>
            <a:r>
              <a:rPr lang="en-US" altLang="en-US" sz="1400">
                <a:latin typeface="Symbol" pitchFamily="18" charset="2"/>
              </a:rPr>
              <a:t>/t,</a:t>
            </a:r>
            <a:r>
              <a:rPr lang="en-US" altLang="en-US" sz="1400"/>
              <a:t> where  </a:t>
            </a:r>
            <a:r>
              <a:rPr lang="en-US" altLang="en-US" sz="1400">
                <a:latin typeface="Symbol" pitchFamily="18" charset="2"/>
              </a:rPr>
              <a:t>t</a:t>
            </a:r>
            <a:r>
              <a:rPr lang="en-US" altLang="en-US" sz="1400"/>
              <a:t> is the fluorescence lifetime) at the cavity resonant wavelength, and  in  free space respectively, Q is a cavity quality factor, V is the mode volume. </a:t>
            </a:r>
          </a:p>
        </p:txBody>
      </p:sp>
      <p:sp>
        <p:nvSpPr>
          <p:cNvPr id="74761" name="TextBox 1"/>
          <p:cNvSpPr txBox="1">
            <a:spLocks noChangeArrowheads="1"/>
          </p:cNvSpPr>
          <p:nvPr/>
        </p:nvSpPr>
        <p:spPr bwMode="auto">
          <a:xfrm>
            <a:off x="4902200" y="5638800"/>
            <a:ext cx="368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r>
              <a:rPr lang="en-US" altLang="en-US" sz="1800">
                <a:latin typeface="Times New Roman" pitchFamily="18" charset="0"/>
                <a:cs typeface="Times New Roman" pitchFamily="18" charset="0"/>
              </a:rPr>
              <a:t>Review: </a:t>
            </a:r>
            <a:r>
              <a:rPr lang="en-US" altLang="en-US" sz="1800" b="0">
                <a:latin typeface="Times New Roman" pitchFamily="18" charset="0"/>
                <a:cs typeface="Times New Roman" pitchFamily="18" charset="0"/>
              </a:rPr>
              <a:t>Y. Yamamoto et al., Progress in Informatics </a:t>
            </a:r>
            <a:r>
              <a:rPr lang="en-US" altLang="en-US" sz="1800">
                <a:latin typeface="Times New Roman" pitchFamily="18" charset="0"/>
                <a:cs typeface="Times New Roman" pitchFamily="18" charset="0"/>
              </a:rPr>
              <a:t>1</a:t>
            </a:r>
            <a:r>
              <a:rPr lang="en-US" altLang="en-US" sz="1800" b="0">
                <a:latin typeface="Times New Roman" pitchFamily="18" charset="0"/>
                <a:cs typeface="Times New Roman" pitchFamily="18" charset="0"/>
              </a:rPr>
              <a:t>, 5-37 (2005).</a:t>
            </a:r>
          </a:p>
        </p:txBody>
      </p:sp>
    </p:spTree>
    <p:extLst>
      <p:ext uri="{BB962C8B-B14F-4D97-AF65-F5344CB8AC3E}">
        <p14:creationId xmlns:p14="http://schemas.microsoft.com/office/powerpoint/2010/main" val="13004331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4"/>
          <p:cNvSpPr txBox="1">
            <a:spLocks noChangeArrowheads="1"/>
          </p:cNvSpPr>
          <p:nvPr/>
        </p:nvSpPr>
        <p:spPr bwMode="auto">
          <a:xfrm>
            <a:off x="215900" y="165100"/>
            <a:ext cx="9144000" cy="45720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spcBef>
                <a:spcPct val="50000"/>
              </a:spcBef>
            </a:pPr>
            <a:r>
              <a:rPr lang="en-US" altLang="en-US" sz="2400"/>
              <a:t>Single-photon sources based on color-centers in diamond</a:t>
            </a:r>
          </a:p>
        </p:txBody>
      </p:sp>
      <p:pic>
        <p:nvPicPr>
          <p:cNvPr id="7577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825" y="622300"/>
            <a:ext cx="2266950" cy="19240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1219200"/>
            <a:ext cx="3652838"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424113"/>
            <a:ext cx="392430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2" name="Picture 9" descr="SPS101 and AB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7650" y="4462463"/>
            <a:ext cx="240030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TextBox 1"/>
          <p:cNvSpPr txBox="1">
            <a:spLocks noChangeArrowheads="1"/>
          </p:cNvSpPr>
          <p:nvPr/>
        </p:nvSpPr>
        <p:spPr bwMode="auto">
          <a:xfrm>
            <a:off x="368300" y="6227763"/>
            <a:ext cx="441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lgn="ctr" eaLnBrk="1" hangingPunct="1"/>
            <a:r>
              <a:rPr lang="nb-NO" altLang="en-US" sz="1800" b="0">
                <a:latin typeface="Times New Roman" pitchFamily="18" charset="0"/>
                <a:cs typeface="Times New Roman" pitchFamily="18" charset="0"/>
              </a:rPr>
              <a:t>B.J.M. Haussman et al., Nano Letts.12, 1578 (2012)</a:t>
            </a:r>
          </a:p>
        </p:txBody>
      </p:sp>
      <p:sp>
        <p:nvSpPr>
          <p:cNvPr id="75784" name="TextBox 2"/>
          <p:cNvSpPr txBox="1">
            <a:spLocks noChangeArrowheads="1"/>
          </p:cNvSpPr>
          <p:nvPr/>
        </p:nvSpPr>
        <p:spPr bwMode="auto">
          <a:xfrm>
            <a:off x="4991100" y="5880100"/>
            <a:ext cx="378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r>
              <a:rPr lang="en-US" altLang="en-US" sz="1800" b="0">
                <a:latin typeface="Times New Roman" pitchFamily="18" charset="0"/>
                <a:cs typeface="Times New Roman" pitchFamily="18" charset="0"/>
              </a:rPr>
              <a:t>B.J.M. Haussman et al., Nano Letts.</a:t>
            </a:r>
            <a:r>
              <a:rPr lang="en-US" altLang="en-US" sz="1800">
                <a:latin typeface="Times New Roman" pitchFamily="18" charset="0"/>
                <a:cs typeface="Times New Roman" pitchFamily="18" charset="0"/>
              </a:rPr>
              <a:t>12</a:t>
            </a:r>
            <a:r>
              <a:rPr lang="en-US" altLang="en-US" sz="1800" b="0">
                <a:latin typeface="Times New Roman" pitchFamily="18" charset="0"/>
                <a:cs typeface="Times New Roman" pitchFamily="18" charset="0"/>
              </a:rPr>
              <a:t>, 1578 (2012)</a:t>
            </a:r>
          </a:p>
        </p:txBody>
      </p:sp>
      <p:sp>
        <p:nvSpPr>
          <p:cNvPr id="75785" name="TextBox 3"/>
          <p:cNvSpPr txBox="1">
            <a:spLocks noChangeArrowheads="1"/>
          </p:cNvSpPr>
          <p:nvPr/>
        </p:nvSpPr>
        <p:spPr bwMode="auto">
          <a:xfrm>
            <a:off x="1266825" y="3860800"/>
            <a:ext cx="281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r>
              <a:rPr lang="en-US" altLang="en-US" sz="1800" b="0">
                <a:latin typeface="Times New Roman" pitchFamily="18" charset="0"/>
                <a:cs typeface="Times New Roman" pitchFamily="18" charset="0"/>
              </a:rPr>
              <a:t>O. Benson’s group (Berlin)</a:t>
            </a:r>
          </a:p>
        </p:txBody>
      </p:sp>
    </p:spTree>
    <p:extLst>
      <p:ext uri="{BB962C8B-B14F-4D97-AF65-F5344CB8AC3E}">
        <p14:creationId xmlns:p14="http://schemas.microsoft.com/office/powerpoint/2010/main" val="28014723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900" y="1703388"/>
            <a:ext cx="2100263" cy="236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3" name="Text Box 5"/>
          <p:cNvSpPr txBox="1">
            <a:spLocks noChangeArrowheads="1"/>
          </p:cNvSpPr>
          <p:nvPr/>
        </p:nvSpPr>
        <p:spPr bwMode="auto">
          <a:xfrm>
            <a:off x="203200" y="228600"/>
            <a:ext cx="8559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spcBef>
                <a:spcPct val="50000"/>
              </a:spcBef>
            </a:pPr>
            <a:r>
              <a:rPr lang="en-US" altLang="en-US" sz="2400"/>
              <a:t>Fluorescence rate enhancement using nanoplasmonics and metamaterials</a:t>
            </a:r>
          </a:p>
        </p:txBody>
      </p:sp>
      <p:pic>
        <p:nvPicPr>
          <p:cNvPr id="768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050" y="1457325"/>
            <a:ext cx="255587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5" name="Text Box 7"/>
          <p:cNvSpPr txBox="1">
            <a:spLocks noChangeArrowheads="1"/>
          </p:cNvSpPr>
          <p:nvPr/>
        </p:nvSpPr>
        <p:spPr bwMode="auto">
          <a:xfrm>
            <a:off x="584200" y="4889500"/>
            <a:ext cx="41529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spcBef>
                <a:spcPct val="50000"/>
              </a:spcBef>
            </a:pPr>
            <a:r>
              <a:rPr lang="en-US" altLang="en-US" b="0"/>
              <a:t>    W.E. Moerner’s  group(Stanford University), Nano Letters </a:t>
            </a:r>
            <a:r>
              <a:rPr lang="en-US" altLang="en-US"/>
              <a:t>4</a:t>
            </a:r>
            <a:r>
              <a:rPr lang="en-US" altLang="en-US" b="0"/>
              <a:t> 957 (2004)</a:t>
            </a:r>
          </a:p>
        </p:txBody>
      </p:sp>
      <p:sp>
        <p:nvSpPr>
          <p:cNvPr id="76806" name="Text Box 8"/>
          <p:cNvSpPr txBox="1">
            <a:spLocks noChangeArrowheads="1"/>
          </p:cNvSpPr>
          <p:nvPr/>
        </p:nvSpPr>
        <p:spPr bwMode="auto">
          <a:xfrm>
            <a:off x="1524000" y="4254500"/>
            <a:ext cx="264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spcBef>
                <a:spcPct val="50000"/>
              </a:spcBef>
            </a:pPr>
            <a:r>
              <a:rPr lang="en-US" altLang="en-US" sz="1800"/>
              <a:t>Bowtie nanoantennas</a:t>
            </a:r>
          </a:p>
        </p:txBody>
      </p:sp>
      <p:sp>
        <p:nvSpPr>
          <p:cNvPr id="76807" name="Rectangle 9"/>
          <p:cNvSpPr>
            <a:spLocks noChangeArrowheads="1"/>
          </p:cNvSpPr>
          <p:nvPr/>
        </p:nvSpPr>
        <p:spPr bwMode="auto">
          <a:xfrm>
            <a:off x="2578100" y="3111500"/>
            <a:ext cx="485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r>
              <a:rPr lang="en-US" altLang="en-US"/>
              <a:t>, 4</a:t>
            </a:r>
          </a:p>
        </p:txBody>
      </p:sp>
      <p:sp>
        <p:nvSpPr>
          <p:cNvPr id="76808" name="Rectangle 11"/>
          <p:cNvSpPr>
            <a:spLocks noChangeArrowheads="1"/>
          </p:cNvSpPr>
          <p:nvPr/>
        </p:nvSpPr>
        <p:spPr bwMode="auto">
          <a:xfrm>
            <a:off x="4559300" y="4000500"/>
            <a:ext cx="417988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r>
              <a:rPr lang="en-US" altLang="en-US" sz="1800"/>
              <a:t>Hyperbolic metamaterial: alumina membrane with circular silver nanowires coated with dye-doped polymeric film.</a:t>
            </a:r>
          </a:p>
        </p:txBody>
      </p:sp>
      <p:sp>
        <p:nvSpPr>
          <p:cNvPr id="76809" name="Text Box 13"/>
          <p:cNvSpPr txBox="1">
            <a:spLocks noChangeArrowheads="1"/>
          </p:cNvSpPr>
          <p:nvPr/>
        </p:nvSpPr>
        <p:spPr bwMode="auto">
          <a:xfrm>
            <a:off x="4686300" y="5422900"/>
            <a:ext cx="37465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spcBef>
                <a:spcPct val="50000"/>
              </a:spcBef>
            </a:pPr>
            <a:r>
              <a:rPr lang="en-US" altLang="en-US" b="0"/>
              <a:t>M. Noginov, E. Narimanov et al., Opt. Lett. </a:t>
            </a:r>
            <a:r>
              <a:rPr lang="en-US" altLang="en-US"/>
              <a:t>35</a:t>
            </a:r>
            <a:r>
              <a:rPr lang="en-US" altLang="en-US" b="0"/>
              <a:t>,  1863 (2010).</a:t>
            </a:r>
          </a:p>
        </p:txBody>
      </p:sp>
    </p:spTree>
    <p:extLst>
      <p:ext uri="{BB962C8B-B14F-4D97-AF65-F5344CB8AC3E}">
        <p14:creationId xmlns:p14="http://schemas.microsoft.com/office/powerpoint/2010/main" val="12796298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1851566"/>
            <a:ext cx="2625914" cy="1134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95400" y="527110"/>
            <a:ext cx="6858000" cy="584775"/>
          </a:xfrm>
          <a:prstGeom prst="rect">
            <a:avLst/>
          </a:prstGeom>
          <a:noFill/>
        </p:spPr>
        <p:txBody>
          <a:bodyPr wrap="square" rtlCol="0">
            <a:spAutoFit/>
          </a:bodyPr>
          <a:lstStyle/>
          <a:p>
            <a:r>
              <a:rPr lang="en-US" sz="3200" b="1" dirty="0" smtClean="0"/>
              <a:t>Bow-tie </a:t>
            </a:r>
            <a:r>
              <a:rPr lang="en-US" sz="3200" b="1" dirty="0" err="1" smtClean="0"/>
              <a:t>plasmonic</a:t>
            </a:r>
            <a:r>
              <a:rPr lang="en-US" sz="3200" b="1" dirty="0" smtClean="0"/>
              <a:t> </a:t>
            </a:r>
            <a:r>
              <a:rPr lang="en-US" sz="3200" b="1" dirty="0" err="1" smtClean="0"/>
              <a:t>nanoantennas</a:t>
            </a:r>
            <a:endParaRPr lang="en-US" sz="32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99" y="3426126"/>
            <a:ext cx="2846387" cy="141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389" y="2418623"/>
            <a:ext cx="5206207" cy="299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546099" y="1851566"/>
            <a:ext cx="215901" cy="307434"/>
          </a:xfrm>
          <a:prstGeom prst="rect">
            <a:avLst/>
          </a:prstGeom>
          <a:solidFill>
            <a:schemeClr val="bg1"/>
          </a:solidFill>
          <a:ln w="9525" cap="flat" cmpd="sng" algn="ctr">
            <a:solidFill>
              <a:schemeClr val="bg1"/>
            </a:solidFill>
            <a:prstDash val="solid"/>
            <a:round/>
            <a:headEnd type="none" w="med" len="med"/>
            <a:tailEnd type="triangl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Comic Sans MS" pitchFamily="66" charset="0"/>
            </a:endParaRPr>
          </a:p>
        </p:txBody>
      </p:sp>
      <p:sp>
        <p:nvSpPr>
          <p:cNvPr id="6" name="TextBox 5"/>
          <p:cNvSpPr txBox="1"/>
          <p:nvPr/>
        </p:nvSpPr>
        <p:spPr>
          <a:xfrm>
            <a:off x="1639092" y="5686455"/>
            <a:ext cx="6514308" cy="400110"/>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Kinkhabwala</a:t>
            </a:r>
            <a:r>
              <a:rPr lang="en-US" dirty="0" smtClean="0">
                <a:latin typeface="Times New Roman" panose="02020603050405020304" pitchFamily="18" charset="0"/>
                <a:cs typeface="Times New Roman" panose="02020603050405020304" pitchFamily="18" charset="0"/>
              </a:rPr>
              <a:t> et al., Nature photonics 3, 654 (2009).</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987800" y="1451114"/>
            <a:ext cx="4851796" cy="707886"/>
          </a:xfrm>
          <a:prstGeom prst="rect">
            <a:avLst/>
          </a:prstGeom>
          <a:noFill/>
        </p:spPr>
        <p:txBody>
          <a:bodyPr wrap="square" rtlCol="0">
            <a:spAutoFit/>
          </a:bodyPr>
          <a:lstStyle/>
          <a:p>
            <a:pPr algn="ctr"/>
            <a:r>
              <a:rPr lang="en-US" dirty="0" smtClean="0"/>
              <a:t>1340 times fluorescence intensity enhancement of single dye molecules</a:t>
            </a:r>
            <a:endParaRPr lang="en-US" dirty="0"/>
          </a:p>
        </p:txBody>
      </p:sp>
    </p:spTree>
    <p:extLst>
      <p:ext uri="{BB962C8B-B14F-4D97-AF65-F5344CB8AC3E}">
        <p14:creationId xmlns:p14="http://schemas.microsoft.com/office/powerpoint/2010/main" val="1875188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pPr>
              <a:defRPr/>
            </a:pPr>
            <a:fld id="{86794F70-036F-40D5-AA31-C9E86DA712E2}" type="slidenum">
              <a:rPr lang="en-US"/>
              <a:pPr>
                <a:defRPr/>
              </a:pPr>
              <a:t>34</a:t>
            </a:fld>
            <a:endParaRPr lang="en-US"/>
          </a:p>
        </p:txBody>
      </p:sp>
      <p:sp>
        <p:nvSpPr>
          <p:cNvPr id="81923" name="Text Box 2"/>
          <p:cNvSpPr txBox="1">
            <a:spLocks noChangeArrowheads="1"/>
          </p:cNvSpPr>
          <p:nvPr/>
        </p:nvSpPr>
        <p:spPr bwMode="auto">
          <a:xfrm>
            <a:off x="622300" y="406400"/>
            <a:ext cx="8521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n-US" altLang="en-US" sz="2400" b="1"/>
              <a:t>What are photonic bandgap  and photonic crystal  materials?</a:t>
            </a:r>
          </a:p>
        </p:txBody>
      </p:sp>
      <p:pic>
        <p:nvPicPr>
          <p:cNvPr id="819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3075" y="1225550"/>
            <a:ext cx="29146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838" y="3922713"/>
            <a:ext cx="2722562"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3681413"/>
            <a:ext cx="1935163"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7" name="Text Box 6"/>
          <p:cNvSpPr txBox="1">
            <a:spLocks noChangeArrowheads="1"/>
          </p:cNvSpPr>
          <p:nvPr/>
        </p:nvSpPr>
        <p:spPr bwMode="auto">
          <a:xfrm>
            <a:off x="381000" y="4416425"/>
            <a:ext cx="29591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50000"/>
              </a:spcBef>
              <a:buFontTx/>
              <a:buNone/>
            </a:pPr>
            <a:r>
              <a:rPr lang="en-US" altLang="en-US" sz="2000"/>
              <a:t>Use photonic crystal terminology only for 2D and 3D periodic structures that have substantial index contrast.</a:t>
            </a:r>
          </a:p>
        </p:txBody>
      </p:sp>
      <p:sp>
        <p:nvSpPr>
          <p:cNvPr id="81928" name="Text Box 7"/>
          <p:cNvSpPr txBox="1">
            <a:spLocks noChangeArrowheads="1"/>
          </p:cNvSpPr>
          <p:nvPr/>
        </p:nvSpPr>
        <p:spPr bwMode="auto">
          <a:xfrm>
            <a:off x="317500" y="939800"/>
            <a:ext cx="4826000" cy="29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50000"/>
              </a:spcBef>
              <a:buFontTx/>
              <a:buNone/>
            </a:pPr>
            <a:r>
              <a:rPr lang="en-US" altLang="en-US" sz="1800" i="1"/>
              <a:t>Photonic band gap</a:t>
            </a:r>
            <a:r>
              <a:rPr lang="en-US" altLang="en-US" sz="1800"/>
              <a:t> (PBG) </a:t>
            </a:r>
            <a:r>
              <a:rPr lang="en-US" altLang="en-US" sz="1800" i="1"/>
              <a:t>materials</a:t>
            </a:r>
            <a:r>
              <a:rPr lang="en-US" altLang="en-US" sz="1800"/>
              <a:t> are a new class of dielectrics which are the photonic analogues of semiconductors. The photonic band gap is a wavelength (frequency)  interval over which linear electromagnetic propagation effects have been turned off (light does not go through).</a:t>
            </a:r>
          </a:p>
          <a:p>
            <a:pPr algn="just">
              <a:spcBef>
                <a:spcPct val="50000"/>
              </a:spcBef>
              <a:buFontTx/>
              <a:buNone/>
            </a:pPr>
            <a:r>
              <a:rPr lang="en-US" altLang="en-US" sz="1800"/>
              <a:t>Photonic bandgap materials are dielectric structures with a periodically varying refractive index with the periodicity of the order of the light wavelength.</a:t>
            </a:r>
          </a:p>
        </p:txBody>
      </p:sp>
    </p:spTree>
    <p:extLst>
      <p:ext uri="{BB962C8B-B14F-4D97-AF65-F5344CB8AC3E}">
        <p14:creationId xmlns:p14="http://schemas.microsoft.com/office/powerpoint/2010/main" val="31270440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2C20B97-D68C-4393-B95E-770B603E00B9}" type="slidenum">
              <a:rPr lang="en-US"/>
              <a:pPr>
                <a:defRPr/>
              </a:pPr>
              <a:t>35</a:t>
            </a:fld>
            <a:endParaRPr lang="en-US"/>
          </a:p>
        </p:txBody>
      </p:sp>
      <p:pic>
        <p:nvPicPr>
          <p:cNvPr id="829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524000"/>
            <a:ext cx="13719175" cy="102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9916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8898B48-3387-4FF9-8677-2F307F81EFB9}" type="slidenum">
              <a:rPr lang="en-US"/>
              <a:pPr>
                <a:defRPr/>
              </a:pPr>
              <a:t>36</a:t>
            </a:fld>
            <a:endParaRPr lang="en-US"/>
          </a:p>
        </p:txBody>
      </p:sp>
      <p:pic>
        <p:nvPicPr>
          <p:cNvPr id="839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696200" cy="571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3977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1280853-FB53-4A51-BC6C-5FDAF65EF9BD}" type="slidenum">
              <a:rPr lang="en-US" smtClean="0"/>
              <a:pPr>
                <a:defRPr/>
              </a:pPr>
              <a:t>37</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288" y="1171829"/>
            <a:ext cx="2877312" cy="4545965"/>
          </a:xfrm>
          <a:prstGeom prst="rect">
            <a:avLst/>
          </a:prstGeom>
        </p:spPr>
      </p:pic>
      <p:sp>
        <p:nvSpPr>
          <p:cNvPr id="4" name="TextBox 3"/>
          <p:cNvSpPr txBox="1"/>
          <p:nvPr/>
        </p:nvSpPr>
        <p:spPr>
          <a:xfrm>
            <a:off x="774700" y="266699"/>
            <a:ext cx="8077200" cy="461665"/>
          </a:xfrm>
          <a:prstGeom prst="rect">
            <a:avLst/>
          </a:prstGeom>
          <a:noFill/>
        </p:spPr>
        <p:txBody>
          <a:bodyPr wrap="square" rtlCol="0">
            <a:spAutoFit/>
          </a:bodyPr>
          <a:lstStyle/>
          <a:p>
            <a:r>
              <a:rPr lang="en-US" sz="2400" b="1" dirty="0" smtClean="0"/>
              <a:t>Single-photon generation and characterization units</a:t>
            </a:r>
            <a:endParaRPr lang="en-US" sz="2400" b="1" dirty="0"/>
          </a:p>
        </p:txBody>
      </p:sp>
      <p:pic>
        <p:nvPicPr>
          <p:cNvPr id="5" name="Picture 11" descr="IMG_15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800" y="1021681"/>
            <a:ext cx="3822700" cy="214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8800" y="3619501"/>
            <a:ext cx="3822700" cy="2605088"/>
          </a:xfrm>
          <a:prstGeom prst="rect">
            <a:avLst/>
          </a:prstGeom>
          <a:noFill/>
          <a:ln>
            <a:noFill/>
          </a:ln>
          <a:effectLst/>
          <a:extLst/>
        </p:spPr>
      </p:pic>
      <p:sp>
        <p:nvSpPr>
          <p:cNvPr id="8" name="AutoShape 2" descr="data:image/jpeg;base64,/9j/4AAQSkZJRgABAQAAAQABAAD/2wCEAAkGBxQSEBQUEhQVFBQXFxcSFxQUFhcUFxYUGBYYFxUVFBcYHCggGBolHRQUITEhJSkrLi4uFx8zODMsNygtLisBCgoKDg0OGhAQGiwkHCQsLCwsLCwsLCwsLCwsLCwsLCwsLCwsLCwsLCwsLCwsLCwsLCwrLCwsLCwsLCw3LDc3LP/AABEIAJ8BPgMBIgACEQEDEQH/xAAcAAEAAQUBAQAAAAAAAAAAAAAABAIDBQYHAQj/xABKEAABAwEEBQcIBggDCQAAAAABAAIRAwQSITEFQVFhkQYTIlNxgdEUFjJSkqGx8AcVQmKTwSNDVHKCosLSJDPhJTREc6Oyw+Lx/8QAGAEBAQEBAQAAAAAAAAAAAAAAAAECAwT/xAAjEQEBAAICAQUAAwEAAAAAAAAAAQIREiExAxNBUVIEMnEi/9oADAMBAAIRAxEAPwDuCIiAiIgIiICIiAiIgIiICIiAiIgIiICIiAiIgIiICIiAiIgIiICIiAiIgIiICIiAiIgIiICIhQEUJ2kmjU/2SqaWlabnBoLgSYEtcATskhZ5T7XVT0RFpBERAREQEREBERAREQEREBERAREQEREBERAREQEREBERAREQECIgIiICIiAvHL1UucpRgy8xkR2gj4qEakVqY++He+ArtfSJJN+oy7JIAgYds44LSNKaZFW12fmqwY2Wvum81zxMiBG4xK8nXLe3XvTrqLnPKQ2itVNRlodRZAAaJwAGZjfK0+vpi0tONeoRmCH6tRzw1cV3w9bHP+rnljlj5jupK4Jyq5YWmtaKgFZzGBxa1tNxaIBgZYk96oq6crkQa1XHa8rWKr5JO3Fb2kTzpy0dfW/Ef4rz66tHX1vxH+Kx0pKKyP1xaOuq/iP8V59cV+uq/iP8VjrySgyH1vX66r+I/wAU+ta3XVPxHeKx95eyg2vkryutNG0Uxzr30y5rXse4uBaTBiciAZXehVb6w4hfLtF0Gdx+CnWe1O2niqlfSvPN9ZvEKl1qYM3tHa4L55Y9xwBJUwWU3ZnGbsX2jEdpWblpmWu7+XU+sZ7TfFPL6XWM9tviuBWlgZIkuIMQCD85qycpF7fOo+CTPa3cfQR0jS62n7bfFUnSdHrqXtt8V8+kYE44CTuG3sUdlqGMg+5Xabr6IdpizjOvR/EZ4qg6cs37RR/EZ4r56FY+qdvcqw4nJjjGJ7Fezt9AnT1l/aKP4jPFUP5R2QZ2il3PB+C4FUeWiXU3ATEnDHtXtOpLZiASR3jNTdN13g8qLH+0UvaWH039Idls7mgXqwcJvUoLdkSSMVyCVb0ljTZuc4dxgpsl26cfpas8/wCRWjtZ361sreWdiP8AxDRuIcPyXAagF3BSQ6TO0A8Rirta7o7ltYf2hvB3gqDy5sPXD2XeC4qwAgYZtI1ZhWKbsQm03X0dYrYyrTbUpuDmOxBGtX1pP0U22/ZH0znTf/K4T8Q5bskWXcERFVEREBERAUHTNK/QqNgulp6IJBO4FuI7lORZym5pZdVyw6MEH/BPGBkk1jA1nFy0jTOkKTC8Czgvu3ada+6WtDoYbuUgMI711Plbpm0AubSNMUCwsJLXmoXuJb0XDogYt35ri+mHA1yBkDHc3D4rzej/AB8cN6u3X1PVuWulqpp20PEOqvc3K6TIjXgtofpGm2lVbTx50UhGBuuAF920CAAN61KhTaCSZOOQgLIWO1sZhBM5zHcusmvhzyte2qrA4rFXlf5Q1gHtAMAjHco/OUOuqfhjNdIzHspKpNWh1tT2B4rznaPWv9geKulVFyAqjnaPWVPYCc7R6yp7ATSLkr0FWudo9ZU9gJztHrKnsBNG1+9gexTNHVInt1idawQqdOAZHCcdizWjGgloM4ujDPEwl6h5bBYf82cgZOHYVa0hTvExnJM95n4K5ZK7WEnHAuaMJJMQJ2K+xjnBpDcSyoTOAvdItz2SO1c7u+GfHliRZCDOob/9FLsv29UqbWszyw4Qebp5QZc4468MPkKE95p1HNc0i8CBO3Lgrjve6Wr1ATTrbRTPCf8A4telbHZh0KwjHmnk8J/Ja5B2LUWJ9DJu9p92P5K9oupec7bd2Trzw7Vj6DyCJmBI2pZqrmOlo3ZTIwWlTdIMIpgy43iCZIIynAZjFU6Pd+iMGCHjg5p8FGrWh7m3SMJw3DUN6kaLBuVRsDXx2Oj+pKl8K6jd/BW7ZjRP3XNPEEfkqyVYtNToECcYy2ic9oxWYxLpCnBT7PXIaIjFrm4jf4EKjQWivKKvNuqOaILyY2EDM9s9y22vyVstC+KtoqM5uD02jpAx0qfrDATGULWm97aj5QW4AwRjHaqOdxxEbtfBbfT5DWV733K1V4Y5gdUAFzpOi612RI2DKVkKv0YUNdap/LnwU0daXvoltt201Kc+myR2tx/Mrq65nozk8yw1qVam9zrpuumMcDM7yJy3Lootbc53p4IvorHlTVcbUBTaq0RFQREQFHt1cU6b3kwGtJnuUhWbUy80gd0bcx8FL4HM+UmkafNgtc0wS8xe+y0kAzhnsXJS8l5J+SV0b6UbU5lVlKq8+heIZ0sHEDMgRkVoVCyOdL2kNbMgvaDLcpyIiVnDHpcqtSo9sqQwnWpdao9p+wY2U2YjbksVbbRfGqJ1NA+AW+NnlN7XKlN1WCSAAAJP+itnRx9Zvv8ABTaXohVSpsQPq4+s33r36uPrD3qbKSm6IX1afWHBPq77w4KaHJKbqoY0d94cE+r/AL3uUuUlN1EJ9muQZnFZzQrLzqe97fj2H4LGVRIjaVOpODaQjMFpnXIO1L3NJvV2ztjspql7GASHuJcdhOA9HcSvbTpN7HXccBEXt2BEhRtC2urRaTSeWkjpERiN4OeZUoXahLqjrz3B95zjJJgXe3UppjLtF+u3kZnIfa46laq2l1VxcZ6IgAme0/DLYpAoUgCHReu+tk69kf4firNxjcAQd8pZpmRXz91j7sy5pZnBgxMQO3ir1FlC6Cbs7Ljj3+krALdo4oHDaOKTLTXaU5tnHqn+B39yq/w+wewf7lEDxOYXpb3dqvOm6lOqWcD0QT/y4/qUV9VvOzTAAuFhAbdzgg57lScTHzh8VW2hGZIxgEyI2YdicrTtS7M+EKw1qkQA0k55zjHdCt3IzBCgyvJ5v+KDfXY9o7SzD3roVSzPeefZ+sYwvZUu1KZwkFovgsOOrPYua2Cvcr0HbHNx/igrqVlnmWt1AVKZH7pIb7oVxXHwjtsFQF9WrLiKZY1jLrKbWg3iQ28S50jMnsU6tEugk3m3xlEbpKv2etODvVB/IqNZKJLaeu611N3d0ceC2q1pAC48DO6K0YY3TJjuBCyFhfNNhzwjhgo5s5lkgZOa7HUdWao0G79GWHNjrvd8yorJsOKydmyWLZmstZslmrF5ERAREVBWrRN0wbpjPYte5WWysx7RSrtpC7JBY5xJnaBgFj7FpN4ZU560Nq9B10XHMAdkCZGOa8uf8rCZcPl2no248nIuW9tfaLdVMl5wYIGcYQAPgrdj0TaGUy6oKlJkR0gSCJnEHAZ56lvGhtCPo2gvdaaTwXFsOvkRAJLcMHC8IWS5a1W0rO/m6jXS1wOGMEQYxhPfzlkk6/1nhj81yzSNxwJkFzQWgNnHZl0YxWFe0xEAZLJ2eiyROO4H4rzSdJobIEHtXq5OMqzOA7AvC5XLPWZdE02E7Tek9uKueUM6mn/N4rLaNeS8pPlDOpp+/wAVUKzOqp8D4q6REvIHKXzrOqp8D4r3nG9VT4Jo2h3kvKc17erpeyhe3q6fsq6GPecu1ZWwQRqyw7e9Yaoy7VIHz2LN2LBoMAnDf7tilSplQwAIiN2uZWU0DYRaKpBIAY3nCI9INIkbplYqq+8Z247sdULZeRJ6deR+pMbukFlmeWj2kdN37x+KpFA7u8qu0+m794/FePVdFIoHcvRRO7Z84KgrwneiKqPpN/eHxW1absIo1QA68HMa/KIvCbvctUYcR2greOVRH6IgieZa05zN5ww7BCvwmTAMgHM5avhCylWzV6z71npOqtLKd4tmA4Ngg71AeGhjTnIMwcQezgto5FaTs9OhUZXcRNQOAbek9HdvSbZlYG0cnLY9v+6VL2/KIjCTgVK01o+rSbRdVYaZcxrTew6TRiMCcVv7+U9kB9N+Z+y7bK1Dl3pGhVp0G0C4Q9znBwI9IDbvVsq2ytdtVlIoipebg7AA9LvGzBdT0K682R67an8L2Az/ANy5vbLZTdYywCal4A9Jt0ANm9Ga3fklWv0m3SRepDKCf0b4IB2xUHBZx38sYb72zdOzkDIjoub3atfYvbM5wFQAS4ODrs6nNB+N5QqFGpfENqEzJL3uidrrzcY2AlSmth8esxzZG1jpEb4qHgujouWskh0iLpDmmdh7VFslSLRUG0SOzBwPB5HcpIpElstzZdcTGewrG2kmnVoOIgkBhHYY/wDJ7kozgcptmtGpYyVKsZxUsIzLSqlTTyVSzFERFRDt+jadaOcbMZYkLVeU1jpUX02NF2+Kkkku+wQM+04rdlofLB/+0rM04gtyBjAuMzwXO+nhveptbnlJrbkdi0tVcYe9zukTicSYA+DQs5ygrFwa3Egsx7xGKwtrswpVyBgA9/AEjDaslXtL4DsQ3Bs3cOKzljJ4YmVrC0aWRiMFG0q30RlOvvWRe/HBRLbi2FuJ4WBSogD9I6Yx6IjuxVQp0vXPuUTycbF55ONnvW15Jdyl6x9y8/RbXcQopswnJDZRMQhySJp7Xe0FVep/e9pvgoxsw+SvRZhsVTku85T2O9oeC9bUp7He1/6qz5MNi9ZZhOAKHKLVeC+WiMNZlZmxU8JUBtkBORPaszTpx2blnKpy2rjBbDyMeGm0FxgCiSScABIxK1+V7RqObeDXFocLroOYOo7lmEumNqWcuJIyJJyJzKpFjd8grN2W2c2xrLs3dcxmVKp6Yj9X/N8Frca5RrXkbth4Fe+Ru2HgVsjtKycGb/SPgqPrYj9XOPrlXcOUa8bE6MjwK2zTTw+hZntIM0zjqwOMbc1DraXLgRcABEekdkKBRaQ1oJJDRABJIG2NilsS5RaqmDs7Ffs1oYxtS9jLTdw1447lYrHHarTog9iRNpoqNpvugmH0wcwZcY9XfOaxtqqlzg0ye/JXKldz3NnJjGsHcM+1RrXZ7xBxniD2pN67W2b2prvLMDiYwGC6J9GlN1Wzc46o9oa9zGNbdAyEuktOMkrT+UWj7MBS8nc9xIDqhJJAJAlrQWiBMrbeQmmLPZ7JcqVGsdfebpnInBa1peUrcDZH/tFb/p/2Kk2RxM8/Vwy/y8Jzg3FBPKuy9c09gcfyVmpyrs2qqPZd4K7GTNB/X1f5P7VAt+jS/pGvVEY/Y1GfVwyCjO5U2f15/hd4KPbeU1A03hr3OJa4CGPxJEaws3I3G3gqVYs1iNEVi+hTJzLBPaMD8FlbB6S18EZ1gwVS8aF6sxoREQFz7l1pc36tCkwOqGmGXrvSZMl5acxDTOC6AVz3RNBv1nfcS5zr7pP7rpw7MFL2MA17atZpLBdaA1oLZAAAAwjcr1ssTBRktAAtEkXDHNlkzMYCQe9bRauStlc7oNeDPru9wUhnI1sekfadhuWPb72TLpyPRll5+vEQHO1agStzZyQpn1j/AAjwW2UOSLWGWkTtMmFntH2MUmRmcyVuT7Y47vbm3mQzY/2R4J5kM2P9geC6oiup9HCOV+ZFP1Xew3wWC5T6AbQaAGHpfaIgiNQgQu4qFpHRlOuAKrbwEkYkROGpZynXSzCSvnUWePsnh87155NuPBdyfyNokmMN3S8VT5l0vm94rGs/t0/5+nERZvulVihuPBdq8yqXzPinmTR+Z8VdZprH6cf0XYL9WCDcA7MSYWcbodn3stvzvXRfMqj8z4rzzLo7uB8Vzy9P1Lf7N43CfDnx0LTAzdN3br6Xg1UjRFOT6Wec6pHiuieZdHdwPinmXR3cD4rPs+p+l5YflzgaHpTrzGvbE/EqoaGpga9eZGyR710Yci6O7gfFPMyju4HxT2fU/Ryw/LnR0VT36/tb3eAR2iKYLRBxaXTP3o+C6OOR9HYOB8VIp8mKUi+A4AXQIIw4rU9POS9s247nTmLdE0t+r7X7s/F3BenRNIGRM4/anDGP6V0d/JCidQ4HxVPmdR3cD4qezn+l5Y/lp9j5O0ntaQ0knYc8Spw5IN6upxK3HR+hW0iIODchER71ll6ZqRw4Sucjkc3q6nEr3zPb1dTiV0VFevo4RzrzPb1b+JXo5Ht6p/EroiJ19HCOet5Ijqn8SqxyQb1TuJW/ohwjQhyRb1TuJ8VdZySZ1J4nxW8IhwjW7JolzGtY1l1oyGxZqzWJrN5UpE21JoREUUREQeOWo6L0S7nH1TIdeLGNjNsYu95W3ryEESx2S7i7E/BTERAREQEREBERAREQEREBERAREQEREBERAREQEREBERAREQEREBERAREQEREBERAREQEREBERAREQEREBERAREQEREBERAREQEREBERAREQEREBERAREQEREBERAREQ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656" y="5791994"/>
            <a:ext cx="2060575" cy="1030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27543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28600" y="606425"/>
            <a:ext cx="8178800" cy="917575"/>
          </a:xfrm>
        </p:spPr>
        <p:txBody>
          <a:bodyPr/>
          <a:lstStyle/>
          <a:p>
            <a:pPr eaLnBrk="1" hangingPunct="1">
              <a:defRPr/>
            </a:pPr>
            <a:r>
              <a:rPr lang="en-US" sz="2800" b="1" dirty="0">
                <a:solidFill>
                  <a:schemeClr val="tx2">
                    <a:lumMod val="75000"/>
                  </a:schemeClr>
                </a:solidFill>
                <a:latin typeface="Comic Sans MS" pitchFamily="66" charset="0"/>
                <a:cs typeface="Arial" charset="0"/>
              </a:rPr>
              <a:t>Confocal fluorescence microscope </a:t>
            </a:r>
            <a:r>
              <a:rPr lang="en-US" sz="2800" b="1" dirty="0" smtClean="0">
                <a:solidFill>
                  <a:schemeClr val="tx2">
                    <a:lumMod val="75000"/>
                  </a:schemeClr>
                </a:solidFill>
                <a:latin typeface="Comic Sans MS" pitchFamily="66" charset="0"/>
                <a:cs typeface="Arial" charset="0"/>
              </a:rPr>
              <a:t>and          a </a:t>
            </a:r>
            <a:r>
              <a:rPr lang="en-US" sz="2800" b="1" dirty="0" err="1" smtClean="0">
                <a:solidFill>
                  <a:schemeClr val="tx2">
                    <a:lumMod val="75000"/>
                  </a:schemeClr>
                </a:solidFill>
                <a:latin typeface="Comic Sans MS" pitchFamily="66" charset="0"/>
                <a:cs typeface="Arial" charset="0"/>
              </a:rPr>
              <a:t>Hanbury</a:t>
            </a:r>
            <a:r>
              <a:rPr lang="en-US" sz="2800" b="1" dirty="0" smtClean="0">
                <a:solidFill>
                  <a:schemeClr val="tx2">
                    <a:lumMod val="75000"/>
                  </a:schemeClr>
                </a:solidFill>
                <a:latin typeface="Comic Sans MS" pitchFamily="66" charset="0"/>
                <a:cs typeface="Arial" charset="0"/>
              </a:rPr>
              <a:t> </a:t>
            </a:r>
            <a:r>
              <a:rPr lang="en-US" sz="2800" b="1" dirty="0">
                <a:solidFill>
                  <a:schemeClr val="tx2">
                    <a:lumMod val="75000"/>
                  </a:schemeClr>
                </a:solidFill>
                <a:latin typeface="Comic Sans MS" pitchFamily="66" charset="0"/>
                <a:cs typeface="Arial" charset="0"/>
              </a:rPr>
              <a:t>Brown and </a:t>
            </a:r>
            <a:r>
              <a:rPr lang="en-US" sz="2800" b="1" dirty="0" err="1">
                <a:solidFill>
                  <a:schemeClr val="tx2">
                    <a:lumMod val="75000"/>
                  </a:schemeClr>
                </a:solidFill>
                <a:latin typeface="Comic Sans MS" pitchFamily="66" charset="0"/>
                <a:cs typeface="Arial" charset="0"/>
              </a:rPr>
              <a:t>Twiss</a:t>
            </a:r>
            <a:r>
              <a:rPr lang="en-US" sz="2800" b="1" dirty="0">
                <a:solidFill>
                  <a:schemeClr val="tx2">
                    <a:lumMod val="75000"/>
                  </a:schemeClr>
                </a:solidFill>
                <a:latin typeface="Comic Sans MS" pitchFamily="66" charset="0"/>
                <a:cs typeface="Arial" charset="0"/>
              </a:rPr>
              <a:t> setup</a:t>
            </a:r>
            <a:br>
              <a:rPr lang="en-US" sz="2800" b="1" dirty="0">
                <a:solidFill>
                  <a:schemeClr val="tx2">
                    <a:lumMod val="75000"/>
                  </a:schemeClr>
                </a:solidFill>
                <a:latin typeface="Comic Sans MS" pitchFamily="66" charset="0"/>
                <a:cs typeface="Arial" charset="0"/>
              </a:rPr>
            </a:br>
            <a:endParaRPr lang="en-US" sz="1800" b="1" dirty="0" smtClean="0">
              <a:solidFill>
                <a:schemeClr val="tx2">
                  <a:lumMod val="75000"/>
                </a:schemeClr>
              </a:solidFill>
              <a:latin typeface="Comic Sans MS" pitchFamily="66" charset="0"/>
              <a:cs typeface="Arial" charset="0"/>
            </a:endParaRPr>
          </a:p>
        </p:txBody>
      </p:sp>
      <p:sp>
        <p:nvSpPr>
          <p:cNvPr id="8195" name="Content Placeholder 2"/>
          <p:cNvSpPr>
            <a:spLocks noGrp="1"/>
          </p:cNvSpPr>
          <p:nvPr>
            <p:ph idx="1"/>
          </p:nvPr>
        </p:nvSpPr>
        <p:spPr>
          <a:xfrm>
            <a:off x="152400" y="1571914"/>
            <a:ext cx="5473702" cy="1450180"/>
          </a:xfrm>
        </p:spPr>
        <p:txBody>
          <a:bodyPr/>
          <a:lstStyle/>
          <a:p>
            <a:pPr eaLnBrk="1" hangingPunct="1">
              <a:buSzPct val="78000"/>
              <a:buBlip>
                <a:blip r:embed="rId3"/>
              </a:buBlip>
            </a:pPr>
            <a:r>
              <a:rPr lang="en-US" sz="2000" dirty="0" smtClean="0">
                <a:latin typeface="Comic Sans MS" pitchFamily="66" charset="0"/>
                <a:cs typeface="Arial" charset="0"/>
              </a:rPr>
              <a:t>Confocal microscope  raster scan</a:t>
            </a:r>
          </a:p>
          <a:p>
            <a:pPr eaLnBrk="1" hangingPunct="1">
              <a:buSzPct val="78000"/>
              <a:buBlip>
                <a:blip r:embed="rId3"/>
              </a:buBlip>
            </a:pPr>
            <a:r>
              <a:rPr lang="en-US" sz="2000" dirty="0" err="1" smtClean="0">
                <a:latin typeface="Comic Sans MS" pitchFamily="66" charset="0"/>
                <a:cs typeface="Arial" charset="0"/>
              </a:rPr>
              <a:t>Antibunching</a:t>
            </a:r>
            <a:r>
              <a:rPr lang="en-US" sz="2000" dirty="0" smtClean="0">
                <a:latin typeface="Comic Sans MS" pitchFamily="66" charset="0"/>
                <a:cs typeface="Arial" charset="0"/>
              </a:rPr>
              <a:t> measurements</a:t>
            </a:r>
          </a:p>
          <a:p>
            <a:pPr eaLnBrk="1" hangingPunct="1">
              <a:buSzPct val="78000"/>
              <a:buBlip>
                <a:blip r:embed="rId3"/>
              </a:buBlip>
            </a:pPr>
            <a:r>
              <a:rPr lang="en-US" sz="2000" dirty="0" smtClean="0">
                <a:latin typeface="Comic Sans MS" pitchFamily="66" charset="0"/>
                <a:cs typeface="Arial" charset="0"/>
              </a:rPr>
              <a:t>Fluorescence decay measurements</a:t>
            </a:r>
          </a:p>
          <a:p>
            <a:pPr eaLnBrk="1" hangingPunct="1">
              <a:buSzPct val="78000"/>
              <a:buBlip>
                <a:blip r:embed="rId3"/>
              </a:buBlip>
            </a:pPr>
            <a:r>
              <a:rPr lang="en-US" sz="2000" dirty="0">
                <a:latin typeface="Comic Sans MS" pitchFamily="66" charset="0"/>
                <a:cs typeface="Arial" charset="0"/>
              </a:rPr>
              <a:t>Spectral and polarization measurements</a:t>
            </a:r>
          </a:p>
          <a:p>
            <a:pPr marL="228600" indent="-228600" eaLnBrk="1" hangingPunct="1">
              <a:buSzPct val="100000"/>
              <a:buFont typeface="Arial" pitchFamily="34" charset="0"/>
              <a:buChar char="•"/>
            </a:pPr>
            <a:endParaRPr lang="en-US" sz="1800" dirty="0" smtClean="0">
              <a:latin typeface="Comic Sans MS" pitchFamily="66" charset="0"/>
              <a:cs typeface="Arial" charset="0"/>
            </a:endParaRPr>
          </a:p>
        </p:txBody>
      </p:sp>
      <p:pic>
        <p:nvPicPr>
          <p:cNvPr id="8196" name="Picture 3" descr="C:\Users\Justin\Documents\University of Rochester\CLEO 2012\CLEO_2012_SpectrometerDiagram.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836" y="3575098"/>
            <a:ext cx="224631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2" descr="C:\Users\Justin\Documents\University of Rochester\CLEO 2012\CLEO_2012_HBTDiagram.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4137" y="3522710"/>
            <a:ext cx="2436813"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
          <p:cNvSpPr>
            <a:spLocks noChangeArrowheads="1"/>
          </p:cNvSpPr>
          <p:nvPr/>
        </p:nvSpPr>
        <p:spPr bwMode="auto">
          <a:xfrm>
            <a:off x="0" y="618626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b="1" dirty="0">
                <a:solidFill>
                  <a:schemeClr val="tx2">
                    <a:lumMod val="50000"/>
                  </a:schemeClr>
                </a:solidFill>
                <a:cs typeface="Arial" charset="0"/>
              </a:rPr>
              <a:t>Excitation Laser Sources:  </a:t>
            </a:r>
            <a:r>
              <a:rPr lang="en-US" sz="1800" dirty="0">
                <a:solidFill>
                  <a:prstClr val="black"/>
                </a:solidFill>
                <a:cs typeface="Arial" charset="0"/>
              </a:rPr>
              <a:t>CW,  633 nm He-Ne </a:t>
            </a:r>
            <a:r>
              <a:rPr lang="en-US" sz="1800" dirty="0" smtClean="0">
                <a:solidFill>
                  <a:prstClr val="black"/>
                </a:solidFill>
                <a:cs typeface="Arial" charset="0"/>
              </a:rPr>
              <a:t>laser; 76 </a:t>
            </a:r>
            <a:r>
              <a:rPr lang="en-US" sz="1800" dirty="0">
                <a:solidFill>
                  <a:prstClr val="black"/>
                </a:solidFill>
                <a:cs typeface="Arial" charset="0"/>
              </a:rPr>
              <a:t>MHz  pulse repetition rate, 6 </a:t>
            </a:r>
            <a:r>
              <a:rPr lang="en-US" sz="1800" dirty="0" err="1">
                <a:solidFill>
                  <a:prstClr val="black"/>
                </a:solidFill>
                <a:cs typeface="Arial" charset="0"/>
              </a:rPr>
              <a:t>ps</a:t>
            </a:r>
            <a:r>
              <a:rPr lang="en-US" sz="1800" dirty="0">
                <a:solidFill>
                  <a:prstClr val="black"/>
                </a:solidFill>
                <a:cs typeface="Arial" charset="0"/>
              </a:rPr>
              <a:t>  532 nm, diode-pumped </a:t>
            </a:r>
            <a:r>
              <a:rPr lang="en-US" sz="1800" dirty="0" smtClean="0">
                <a:solidFill>
                  <a:prstClr val="black"/>
                </a:solidFill>
                <a:cs typeface="Arial" charset="0"/>
              </a:rPr>
              <a:t>solid-state laser; CW, 976-nm diode laser.</a:t>
            </a:r>
            <a:endParaRPr lang="en-US" sz="1800" dirty="0">
              <a:solidFill>
                <a:prstClr val="black"/>
              </a:solidFill>
              <a:cs typeface="Arial" charset="0"/>
            </a:endParaRPr>
          </a:p>
        </p:txBody>
      </p:sp>
      <p:pic>
        <p:nvPicPr>
          <p:cNvPr id="819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76200"/>
            <a:ext cx="212407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11" descr="IMG_159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2598" y="1554307"/>
            <a:ext cx="3213102" cy="180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6346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42000" y="3048000"/>
            <a:ext cx="3149600" cy="35814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p:cNvSpPr/>
          <p:nvPr/>
        </p:nvSpPr>
        <p:spPr>
          <a:xfrm>
            <a:off x="152400" y="3048000"/>
            <a:ext cx="5410200" cy="35814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2" name="Title 1"/>
          <p:cNvSpPr>
            <a:spLocks noGrp="1"/>
          </p:cNvSpPr>
          <p:nvPr>
            <p:ph type="title"/>
          </p:nvPr>
        </p:nvSpPr>
        <p:spPr>
          <a:xfrm>
            <a:off x="457200" y="685800"/>
            <a:ext cx="8229600" cy="990600"/>
          </a:xfrm>
        </p:spPr>
        <p:txBody>
          <a:bodyPr/>
          <a:lstStyle/>
          <a:p>
            <a:pPr eaLnBrk="1" hangingPunct="1">
              <a:lnSpc>
                <a:spcPts val="4000"/>
              </a:lnSpc>
              <a:defRPr/>
            </a:pPr>
            <a:r>
              <a:rPr lang="en-US" sz="3600" b="1" dirty="0" smtClean="0">
                <a:solidFill>
                  <a:schemeClr val="accent1">
                    <a:lumMod val="75000"/>
                  </a:schemeClr>
                </a:solidFill>
                <a:latin typeface="Comic Sans MS" panose="030F0702030302020204" pitchFamily="66" charset="0"/>
                <a:cs typeface="Arial" charset="0"/>
              </a:rPr>
              <a:t>Cholesteric Liquid Crystal </a:t>
            </a:r>
            <a:br>
              <a:rPr lang="en-US" sz="3600" b="1" dirty="0" smtClean="0">
                <a:solidFill>
                  <a:schemeClr val="accent1">
                    <a:lumMod val="75000"/>
                  </a:schemeClr>
                </a:solidFill>
                <a:latin typeface="Comic Sans MS" panose="030F0702030302020204" pitchFamily="66" charset="0"/>
                <a:cs typeface="Arial" charset="0"/>
              </a:rPr>
            </a:br>
            <a:r>
              <a:rPr lang="en-US" sz="3600" b="1" dirty="0" smtClean="0">
                <a:solidFill>
                  <a:schemeClr val="accent1">
                    <a:lumMod val="75000"/>
                  </a:schemeClr>
                </a:solidFill>
                <a:latin typeface="Comic Sans MS" panose="030F0702030302020204" pitchFamily="66" charset="0"/>
                <a:cs typeface="Arial" charset="0"/>
              </a:rPr>
              <a:t>Chiral Photonic </a:t>
            </a:r>
            <a:r>
              <a:rPr lang="en-US" sz="3600" b="1" dirty="0" err="1" smtClean="0">
                <a:solidFill>
                  <a:schemeClr val="accent1">
                    <a:lumMod val="75000"/>
                  </a:schemeClr>
                </a:solidFill>
                <a:latin typeface="Comic Sans MS" panose="030F0702030302020204" pitchFamily="66" charset="0"/>
                <a:cs typeface="Arial" charset="0"/>
              </a:rPr>
              <a:t>Bandgap</a:t>
            </a:r>
            <a:r>
              <a:rPr lang="en-US" sz="3600" b="1" dirty="0" smtClean="0">
                <a:solidFill>
                  <a:schemeClr val="accent1">
                    <a:lumMod val="75000"/>
                  </a:schemeClr>
                </a:solidFill>
                <a:latin typeface="Comic Sans MS" panose="030F0702030302020204" pitchFamily="66" charset="0"/>
                <a:cs typeface="Arial" charset="0"/>
              </a:rPr>
              <a:t> Structures</a:t>
            </a:r>
          </a:p>
        </p:txBody>
      </p:sp>
      <p:sp>
        <p:nvSpPr>
          <p:cNvPr id="5125" name="Content Placeholder 2"/>
          <p:cNvSpPr>
            <a:spLocks noGrp="1"/>
          </p:cNvSpPr>
          <p:nvPr>
            <p:ph idx="1"/>
          </p:nvPr>
        </p:nvSpPr>
        <p:spPr>
          <a:xfrm>
            <a:off x="58738" y="1816100"/>
            <a:ext cx="9085262" cy="838200"/>
          </a:xfrm>
        </p:spPr>
        <p:txBody>
          <a:bodyPr/>
          <a:lstStyle/>
          <a:p>
            <a:pPr marL="0" indent="0" algn="ctr" eaLnBrk="1" hangingPunct="1">
              <a:buFont typeface="Arial" charset="0"/>
              <a:buNone/>
            </a:pPr>
            <a:r>
              <a:rPr lang="en-US" sz="2000" dirty="0" smtClean="0">
                <a:latin typeface="Comic Sans MS" panose="030F0702030302020204" pitchFamily="66" charset="0"/>
                <a:cs typeface="Arial" charset="0"/>
              </a:rPr>
              <a:t>Planar alignment of CLC was used to create a chiral 1-D photonic </a:t>
            </a:r>
            <a:r>
              <a:rPr lang="en-US" sz="2000" dirty="0" err="1" smtClean="0">
                <a:latin typeface="Comic Sans MS" panose="030F0702030302020204" pitchFamily="66" charset="0"/>
                <a:cs typeface="Arial" charset="0"/>
              </a:rPr>
              <a:t>bandgap</a:t>
            </a:r>
            <a:r>
              <a:rPr lang="en-US" sz="2000" dirty="0" smtClean="0">
                <a:latin typeface="Comic Sans MS" panose="030F0702030302020204" pitchFamily="66" charset="0"/>
                <a:cs typeface="Arial" charset="0"/>
              </a:rPr>
              <a:t> structure for circular polarized light of one handedness (circular polarized light with opposite handedness “does not see” a </a:t>
            </a:r>
            <a:r>
              <a:rPr lang="en-US" sz="2000" dirty="0" err="1" smtClean="0">
                <a:latin typeface="Comic Sans MS" panose="030F0702030302020204" pitchFamily="66" charset="0"/>
                <a:cs typeface="Arial" charset="0"/>
              </a:rPr>
              <a:t>bandgap</a:t>
            </a:r>
            <a:r>
              <a:rPr lang="en-US" sz="2000" dirty="0" smtClean="0">
                <a:latin typeface="Comic Sans MS" panose="030F0702030302020204" pitchFamily="66" charset="0"/>
                <a:cs typeface="Arial" charset="0"/>
              </a:rPr>
              <a:t>)</a:t>
            </a:r>
          </a:p>
        </p:txBody>
      </p:sp>
      <p:pic>
        <p:nvPicPr>
          <p:cNvPr id="4102" name="Picture 17" descr="cholestericRHtransmissionv4_ICONO_forpp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463" y="3163888"/>
            <a:ext cx="5180012"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6150" y="3200400"/>
            <a:ext cx="2808288"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28" name="Group 5"/>
          <p:cNvGrpSpPr>
            <a:grpSpLocks/>
          </p:cNvGrpSpPr>
          <p:nvPr/>
        </p:nvGrpSpPr>
        <p:grpSpPr bwMode="auto">
          <a:xfrm>
            <a:off x="5638800" y="5334000"/>
            <a:ext cx="4033838" cy="1122363"/>
            <a:chOff x="2735" y="3216"/>
            <a:chExt cx="2757" cy="822"/>
          </a:xfrm>
        </p:grpSpPr>
        <p:sp>
          <p:nvSpPr>
            <p:cNvPr id="5134" name="Text Box 6"/>
            <p:cNvSpPr txBox="1">
              <a:spLocks noChangeArrowheads="1"/>
            </p:cNvSpPr>
            <p:nvPr/>
          </p:nvSpPr>
          <p:spPr bwMode="auto">
            <a:xfrm>
              <a:off x="2735" y="3435"/>
              <a:ext cx="2579" cy="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37160" bIns="9144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ct val="50000"/>
                </a:lnSpc>
                <a:spcBef>
                  <a:spcPct val="50000"/>
                </a:spcBef>
              </a:pPr>
              <a:r>
                <a:rPr lang="en-US" sz="1400" i="1">
                  <a:latin typeface="Arial" charset="0"/>
                </a:rPr>
                <a:t>where pitch p = 2a </a:t>
              </a:r>
            </a:p>
            <a:p>
              <a:pPr algn="ctr" eaLnBrk="1" hangingPunct="1">
                <a:lnSpc>
                  <a:spcPct val="50000"/>
                </a:lnSpc>
                <a:spcBef>
                  <a:spcPct val="50000"/>
                </a:spcBef>
              </a:pPr>
              <a:r>
                <a:rPr lang="en-US" sz="1400" i="1">
                  <a:latin typeface="Arial" charset="0"/>
                </a:rPr>
                <a:t>(a is a period of the structure);</a:t>
              </a:r>
              <a:endParaRPr lang="en-US" sz="1600" b="1">
                <a:solidFill>
                  <a:srgbClr val="008080"/>
                </a:solidFill>
                <a:latin typeface="Arial" charset="0"/>
              </a:endParaRPr>
            </a:p>
          </p:txBody>
        </p:sp>
        <p:grpSp>
          <p:nvGrpSpPr>
            <p:cNvPr id="5135" name="Group 7"/>
            <p:cNvGrpSpPr>
              <a:grpSpLocks/>
            </p:cNvGrpSpPr>
            <p:nvPr/>
          </p:nvGrpSpPr>
          <p:grpSpPr bwMode="auto">
            <a:xfrm>
              <a:off x="3212" y="3216"/>
              <a:ext cx="2280" cy="822"/>
              <a:chOff x="3212" y="3216"/>
              <a:chExt cx="2280" cy="822"/>
            </a:xfrm>
          </p:grpSpPr>
          <p:sp>
            <p:nvSpPr>
              <p:cNvPr id="5136" name="Text Box 8"/>
              <p:cNvSpPr txBox="1">
                <a:spLocks noChangeArrowheads="1"/>
              </p:cNvSpPr>
              <p:nvPr/>
            </p:nvSpPr>
            <p:spPr bwMode="auto">
              <a:xfrm>
                <a:off x="3278" y="3216"/>
                <a:ext cx="2122"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cap="rnd">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ct val="50000"/>
                  </a:spcBef>
                </a:pPr>
                <a:r>
                  <a:rPr lang="en-US" sz="1400" i="1">
                    <a:latin typeface="Arial" charset="0"/>
                    <a:sym typeface="Symbol" pitchFamily="18" charset="2"/>
                  </a:rPr>
                  <a:t></a:t>
                </a:r>
                <a:r>
                  <a:rPr lang="en-US" sz="1400" i="1" baseline="-30000">
                    <a:latin typeface="Arial" charset="0"/>
                  </a:rPr>
                  <a:t>o</a:t>
                </a:r>
                <a:r>
                  <a:rPr lang="en-US" sz="1400" i="1">
                    <a:latin typeface="Arial" charset="0"/>
                  </a:rPr>
                  <a:t>= n</a:t>
                </a:r>
                <a:r>
                  <a:rPr lang="en-US" sz="1400" i="1" baseline="-30000">
                    <a:latin typeface="Arial" charset="0"/>
                  </a:rPr>
                  <a:t>av</a:t>
                </a:r>
                <a:r>
                  <a:rPr lang="en-US" sz="1400" i="1">
                    <a:latin typeface="Arial" charset="0"/>
                  </a:rPr>
                  <a:t>p,  </a:t>
                </a:r>
                <a:r>
                  <a:rPr lang="en-US" sz="1400" i="1">
                    <a:latin typeface="Arial" charset="0"/>
                    <a:sym typeface="Symbol" pitchFamily="18" charset="2"/>
                  </a:rPr>
                  <a:t></a:t>
                </a:r>
                <a:r>
                  <a:rPr lang="en-US" sz="1400" i="1">
                    <a:latin typeface="Arial" charset="0"/>
                  </a:rPr>
                  <a:t> = </a:t>
                </a:r>
                <a:r>
                  <a:rPr lang="en-US" sz="1400" i="1">
                    <a:latin typeface="Arial" charset="0"/>
                    <a:sym typeface="Symbol" pitchFamily="18" charset="2"/>
                  </a:rPr>
                  <a:t></a:t>
                </a:r>
                <a:r>
                  <a:rPr lang="en-US" sz="1400" i="1" baseline="-30000">
                    <a:latin typeface="Arial" charset="0"/>
                  </a:rPr>
                  <a:t>o</a:t>
                </a:r>
                <a:r>
                  <a:rPr lang="en-US" sz="1400" i="1">
                    <a:latin typeface="Arial" charset="0"/>
                    <a:sym typeface="Symbol" pitchFamily="18" charset="2"/>
                  </a:rPr>
                  <a:t></a:t>
                </a:r>
                <a:r>
                  <a:rPr lang="en-US" sz="1400" i="1">
                    <a:latin typeface="Arial" charset="0"/>
                  </a:rPr>
                  <a:t>n/n</a:t>
                </a:r>
                <a:r>
                  <a:rPr lang="en-US" sz="1400" i="1" baseline="-30000">
                    <a:latin typeface="Arial" charset="0"/>
                  </a:rPr>
                  <a:t>av ,</a:t>
                </a:r>
                <a:r>
                  <a:rPr lang="en-US" sz="1400" b="1">
                    <a:solidFill>
                      <a:srgbClr val="00CC00"/>
                    </a:solidFill>
                    <a:latin typeface="Arial" charset="0"/>
                  </a:rPr>
                  <a:t> </a:t>
                </a:r>
              </a:p>
            </p:txBody>
          </p:sp>
          <p:sp>
            <p:nvSpPr>
              <p:cNvPr id="5137" name="Text Box 9"/>
              <p:cNvSpPr txBox="1">
                <a:spLocks noChangeArrowheads="1"/>
              </p:cNvSpPr>
              <p:nvPr/>
            </p:nvSpPr>
            <p:spPr bwMode="auto">
              <a:xfrm>
                <a:off x="3212" y="3791"/>
                <a:ext cx="2280"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ct val="50000"/>
                  </a:spcBef>
                </a:pPr>
                <a:r>
                  <a:rPr lang="en-US" sz="1400">
                    <a:solidFill>
                      <a:schemeClr val="tx2"/>
                    </a:solidFill>
                    <a:latin typeface="Arial" charset="0"/>
                  </a:rPr>
                  <a:t>n</a:t>
                </a:r>
                <a:r>
                  <a:rPr lang="en-US" sz="1400" baseline="-30000">
                    <a:solidFill>
                      <a:schemeClr val="tx2"/>
                    </a:solidFill>
                    <a:latin typeface="Arial" charset="0"/>
                  </a:rPr>
                  <a:t>av</a:t>
                </a:r>
                <a:r>
                  <a:rPr lang="en-US" sz="1400">
                    <a:solidFill>
                      <a:schemeClr val="tx2"/>
                    </a:solidFill>
                    <a:latin typeface="Arial" charset="0"/>
                  </a:rPr>
                  <a:t>= (n</a:t>
                </a:r>
                <a:r>
                  <a:rPr lang="en-US" sz="1400" baseline="-30000">
                    <a:solidFill>
                      <a:schemeClr val="tx2"/>
                    </a:solidFill>
                    <a:latin typeface="Arial" charset="0"/>
                  </a:rPr>
                  <a:t>e</a:t>
                </a:r>
                <a:r>
                  <a:rPr lang="en-US" sz="1400">
                    <a:solidFill>
                      <a:schemeClr val="tx2"/>
                    </a:solidFill>
                    <a:latin typeface="Arial" charset="0"/>
                  </a:rPr>
                  <a:t> + n</a:t>
                </a:r>
                <a:r>
                  <a:rPr lang="en-US" sz="1400" baseline="-30000">
                    <a:solidFill>
                      <a:schemeClr val="tx2"/>
                    </a:solidFill>
                    <a:latin typeface="Arial" charset="0"/>
                  </a:rPr>
                  <a:t>o</a:t>
                </a:r>
                <a:r>
                  <a:rPr lang="en-US" sz="1400">
                    <a:solidFill>
                      <a:schemeClr val="tx2"/>
                    </a:solidFill>
                    <a:latin typeface="Arial" charset="0"/>
                  </a:rPr>
                  <a:t>)/2; </a:t>
                </a:r>
                <a:r>
                  <a:rPr lang="en-US" sz="1400">
                    <a:solidFill>
                      <a:schemeClr val="tx2"/>
                    </a:solidFill>
                    <a:latin typeface="Arial" charset="0"/>
                    <a:sym typeface="Symbol" pitchFamily="18" charset="2"/>
                  </a:rPr>
                  <a:t></a:t>
                </a:r>
                <a:r>
                  <a:rPr lang="en-US" sz="1400">
                    <a:solidFill>
                      <a:schemeClr val="tx2"/>
                    </a:solidFill>
                    <a:latin typeface="Arial" charset="0"/>
                  </a:rPr>
                  <a:t>n = n</a:t>
                </a:r>
                <a:r>
                  <a:rPr lang="en-US" sz="1400" baseline="-30000">
                    <a:solidFill>
                      <a:schemeClr val="tx2"/>
                    </a:solidFill>
                    <a:latin typeface="Arial" charset="0"/>
                  </a:rPr>
                  <a:t>e</a:t>
                </a:r>
                <a:r>
                  <a:rPr lang="en-US" sz="1400">
                    <a:solidFill>
                      <a:schemeClr val="tx2"/>
                    </a:solidFill>
                    <a:latin typeface="Arial" charset="0"/>
                  </a:rPr>
                  <a:t> - n</a:t>
                </a:r>
                <a:r>
                  <a:rPr lang="en-US" sz="1400" baseline="-30000">
                    <a:solidFill>
                      <a:schemeClr val="tx2"/>
                    </a:solidFill>
                    <a:latin typeface="Arial" charset="0"/>
                  </a:rPr>
                  <a:t>o </a:t>
                </a:r>
                <a:r>
                  <a:rPr lang="en-US" sz="1600">
                    <a:solidFill>
                      <a:schemeClr val="tx2"/>
                    </a:solidFill>
                    <a:latin typeface="Arial" charset="0"/>
                  </a:rPr>
                  <a:t>.</a:t>
                </a:r>
                <a:r>
                  <a:rPr lang="en-US" sz="1600" b="1">
                    <a:solidFill>
                      <a:srgbClr val="008080"/>
                    </a:solidFill>
                    <a:latin typeface="Arial" charset="0"/>
                  </a:rPr>
                  <a:t> </a:t>
                </a:r>
              </a:p>
            </p:txBody>
          </p:sp>
        </p:grpSp>
      </p:grpSp>
      <p:pic>
        <p:nvPicPr>
          <p:cNvPr id="51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212407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5154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10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9900" y="1237270"/>
            <a:ext cx="8089900" cy="4170372"/>
          </a:xfrm>
          <a:prstGeom prst="rect">
            <a:avLst/>
          </a:prstGeom>
          <a:solidFill>
            <a:srgbClr val="FFFF99"/>
          </a:solidFill>
          <a:ln>
            <a:solidFill>
              <a:srgbClr val="FFFFCC"/>
            </a:solidFill>
          </a:ln>
        </p:spPr>
        <p:txBody>
          <a:bodyPr wrap="square" rtlCol="0">
            <a:spAutoFit/>
          </a:bodyPr>
          <a:lstStyle/>
          <a:p>
            <a:pPr marL="457200" indent="-457200" algn="just">
              <a:spcAft>
                <a:spcPts val="1800"/>
              </a:spcAft>
              <a:buSzPct val="71000"/>
              <a:buBlip>
                <a:blip r:embed="rId2"/>
              </a:buBlip>
            </a:pPr>
            <a:r>
              <a:rPr lang="ru-RU" dirty="0" smtClean="0"/>
              <a:t>статистика </a:t>
            </a:r>
            <a:r>
              <a:rPr lang="ru-RU" dirty="0"/>
              <a:t>различных фотонных источников</a:t>
            </a:r>
            <a:r>
              <a:rPr lang="ru-RU" dirty="0" smtClean="0"/>
              <a:t>,</a:t>
            </a:r>
            <a:endParaRPr lang="en-US" dirty="0" smtClean="0"/>
          </a:p>
          <a:p>
            <a:pPr marL="457200" indent="-457200" algn="just">
              <a:spcAft>
                <a:spcPts val="1800"/>
              </a:spcAft>
              <a:buSzPct val="71000"/>
              <a:buBlip>
                <a:blip r:embed="rId2"/>
              </a:buBlip>
            </a:pPr>
            <a:r>
              <a:rPr lang="ru-RU" dirty="0" smtClean="0"/>
              <a:t>популярный </a:t>
            </a:r>
            <a:r>
              <a:rPr lang="ru-RU" dirty="0"/>
              <a:t>протокол </a:t>
            </a:r>
            <a:r>
              <a:rPr lang="en-US" dirty="0"/>
              <a:t>BB</a:t>
            </a:r>
            <a:r>
              <a:rPr lang="ru-RU" dirty="0"/>
              <a:t>84 для квантовой криптографии с поляризованными одиночными фотонами, </a:t>
            </a:r>
            <a:endParaRPr lang="en-US" dirty="0"/>
          </a:p>
          <a:p>
            <a:pPr marL="457200" indent="-457200" algn="just">
              <a:spcAft>
                <a:spcPts val="1800"/>
              </a:spcAft>
              <a:buSzPct val="71000"/>
              <a:buBlip>
                <a:blip r:embed="rId2"/>
              </a:buBlip>
            </a:pPr>
            <a:r>
              <a:rPr lang="ru-RU" dirty="0" smtClean="0"/>
              <a:t>излучатели </a:t>
            </a:r>
            <a:r>
              <a:rPr lang="ru-RU" dirty="0"/>
              <a:t>для источников одиночных фотонов, работающих при комнатной температуре (коллоидные полупроводниковые квантовые точки, центры окраски в наноалмазах, трехвалентные редкоземельные ионы в нанокристаллах), </a:t>
            </a:r>
            <a:endParaRPr lang="en-US" dirty="0"/>
          </a:p>
          <a:p>
            <a:pPr marL="457200" indent="-457200" algn="just">
              <a:spcAft>
                <a:spcPts val="1800"/>
              </a:spcAft>
              <a:buSzPct val="71000"/>
              <a:buBlip>
                <a:blip r:embed="rId2"/>
              </a:buBlip>
            </a:pPr>
            <a:r>
              <a:rPr lang="ru-RU" dirty="0" smtClean="0"/>
              <a:t>фотонные </a:t>
            </a:r>
            <a:r>
              <a:rPr lang="ru-RU" dirty="0"/>
              <a:t>и плазмонные наноструктуры для управления излучением одиночных фотонов и методы их изготовления. </a:t>
            </a:r>
            <a:endParaRPr lang="en-US" dirty="0"/>
          </a:p>
        </p:txBody>
      </p:sp>
      <p:sp>
        <p:nvSpPr>
          <p:cNvPr id="3" name="TextBox 2"/>
          <p:cNvSpPr txBox="1"/>
          <p:nvPr/>
        </p:nvSpPr>
        <p:spPr>
          <a:xfrm>
            <a:off x="736600" y="586580"/>
            <a:ext cx="7823200" cy="523220"/>
          </a:xfrm>
          <a:prstGeom prst="rect">
            <a:avLst/>
          </a:prstGeom>
          <a:noFill/>
        </p:spPr>
        <p:txBody>
          <a:bodyPr wrap="square" rtlCol="0">
            <a:spAutoFit/>
          </a:bodyPr>
          <a:lstStyle/>
          <a:p>
            <a:r>
              <a:rPr lang="ru-RU" sz="2800" b="1" dirty="0" smtClean="0"/>
              <a:t>Доклад </a:t>
            </a:r>
            <a:r>
              <a:rPr lang="ru-RU" sz="2800" b="1" dirty="0"/>
              <a:t>состоит из следующих частей: </a:t>
            </a:r>
            <a:endParaRPr lang="en-US" sz="2800" b="1" dirty="0"/>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193"/>
            <a:ext cx="2120900"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45561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50" y="3879881"/>
            <a:ext cx="7251700" cy="212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56" y="1557369"/>
            <a:ext cx="2805113"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8469" y="1440688"/>
            <a:ext cx="5648254" cy="2208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457200" y="215900"/>
            <a:ext cx="8229600" cy="990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lnSpc>
                <a:spcPts val="4000"/>
              </a:lnSpc>
              <a:defRPr/>
            </a:pPr>
            <a:r>
              <a:rPr lang="en-US" sz="2800" b="1" dirty="0" smtClean="0">
                <a:solidFill>
                  <a:schemeClr val="accent1">
                    <a:lumMod val="75000"/>
                  </a:schemeClr>
                </a:solidFill>
                <a:latin typeface="Comic Sans MS" panose="030F0702030302020204" pitchFamily="66" charset="0"/>
                <a:cs typeface="Arial" charset="0"/>
              </a:rPr>
              <a:t>Cholesteric Liquid Crystal </a:t>
            </a:r>
            <a:br>
              <a:rPr lang="en-US" sz="2800" b="1" dirty="0" smtClean="0">
                <a:solidFill>
                  <a:schemeClr val="accent1">
                    <a:lumMod val="75000"/>
                  </a:schemeClr>
                </a:solidFill>
                <a:latin typeface="Comic Sans MS" panose="030F0702030302020204" pitchFamily="66" charset="0"/>
                <a:cs typeface="Arial" charset="0"/>
              </a:rPr>
            </a:br>
            <a:r>
              <a:rPr lang="en-US" sz="2800" b="1" dirty="0" smtClean="0">
                <a:solidFill>
                  <a:schemeClr val="accent1">
                    <a:lumMod val="75000"/>
                  </a:schemeClr>
                </a:solidFill>
                <a:latin typeface="Comic Sans MS" panose="030F0702030302020204" pitchFamily="66" charset="0"/>
                <a:cs typeface="Arial" charset="0"/>
              </a:rPr>
              <a:t>Chiral Photonic </a:t>
            </a:r>
            <a:r>
              <a:rPr lang="en-US" sz="2800" b="1" dirty="0" err="1" smtClean="0">
                <a:solidFill>
                  <a:schemeClr val="accent1">
                    <a:lumMod val="75000"/>
                  </a:schemeClr>
                </a:solidFill>
                <a:latin typeface="Comic Sans MS" panose="030F0702030302020204" pitchFamily="66" charset="0"/>
                <a:cs typeface="Arial" charset="0"/>
              </a:rPr>
              <a:t>Bandgap</a:t>
            </a:r>
            <a:r>
              <a:rPr lang="en-US" sz="2800" b="1" dirty="0" smtClean="0">
                <a:solidFill>
                  <a:schemeClr val="accent1">
                    <a:lumMod val="75000"/>
                  </a:schemeClr>
                </a:solidFill>
                <a:latin typeface="Comic Sans MS" panose="030F0702030302020204" pitchFamily="66" charset="0"/>
                <a:cs typeface="Arial" charset="0"/>
              </a:rPr>
              <a:t> Structures</a:t>
            </a:r>
          </a:p>
        </p:txBody>
      </p:sp>
      <p:sp>
        <p:nvSpPr>
          <p:cNvPr id="2" name="TextBox 1"/>
          <p:cNvSpPr txBox="1"/>
          <p:nvPr/>
        </p:nvSpPr>
        <p:spPr>
          <a:xfrm>
            <a:off x="203200" y="6150114"/>
            <a:ext cx="8940800" cy="70788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 </a:t>
            </a:r>
            <a:r>
              <a:rPr lang="en-US" dirty="0" err="1">
                <a:latin typeface="Times New Roman" panose="02020603050405020304" pitchFamily="18" charset="0"/>
                <a:cs typeface="Times New Roman" panose="02020603050405020304" pitchFamily="18" charset="0"/>
              </a:rPr>
              <a:t>Liapis</a:t>
            </a:r>
            <a:r>
              <a:rPr lang="en-US" dirty="0">
                <a:latin typeface="Times New Roman" panose="02020603050405020304" pitchFamily="18" charset="0"/>
                <a:cs typeface="Times New Roman" panose="02020603050405020304" pitchFamily="18" charset="0"/>
              </a:rPr>
              <a:t>, G.M. </a:t>
            </a:r>
            <a:r>
              <a:rPr lang="en-US" dirty="0" err="1">
                <a:latin typeface="Times New Roman" panose="02020603050405020304" pitchFamily="18" charset="0"/>
                <a:cs typeface="Times New Roman" panose="02020603050405020304" pitchFamily="18" charset="0"/>
              </a:rPr>
              <a:t>Gehring</a:t>
            </a:r>
            <a:r>
              <a:rPr lang="en-US" dirty="0">
                <a:latin typeface="Times New Roman" panose="02020603050405020304" pitchFamily="18" charset="0"/>
                <a:cs typeface="Times New Roman" panose="02020603050405020304" pitchFamily="18" charset="0"/>
              </a:rPr>
              <a:t>, S.G. </a:t>
            </a:r>
            <a:r>
              <a:rPr lang="en-US" dirty="0" err="1">
                <a:latin typeface="Times New Roman" panose="02020603050405020304" pitchFamily="18" charset="0"/>
                <a:cs typeface="Times New Roman" panose="02020603050405020304" pitchFamily="18" charset="0"/>
              </a:rPr>
              <a:t>Lukishova</a:t>
            </a:r>
            <a:r>
              <a:rPr lang="en-US" dirty="0">
                <a:latin typeface="Times New Roman" panose="02020603050405020304" pitchFamily="18" charset="0"/>
                <a:cs typeface="Times New Roman" panose="02020603050405020304" pitchFamily="18" charset="0"/>
              </a:rPr>
              <a:t>, R.W. Boyd, Tenth Rochester Conference on Coherence and Quantum Optics, </a:t>
            </a:r>
            <a:r>
              <a:rPr lang="en-US" dirty="0" smtClean="0">
                <a:latin typeface="Times New Roman" panose="02020603050405020304" pitchFamily="18" charset="0"/>
                <a:cs typeface="Times New Roman" panose="02020603050405020304" pitchFamily="18" charset="0"/>
              </a:rPr>
              <a:t>June 2013.</a:t>
            </a:r>
            <a:endParaRPr lang="en-US" dirty="0">
              <a:latin typeface="Times New Roman" panose="02020603050405020304" pitchFamily="18" charset="0"/>
              <a:cs typeface="Times New Roman" panose="02020603050405020304" pitchFamily="18" charset="0"/>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2550"/>
            <a:ext cx="212407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4937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28600" y="685800"/>
            <a:ext cx="8763000" cy="685800"/>
          </a:xfrm>
        </p:spPr>
        <p:txBody>
          <a:bodyPr/>
          <a:lstStyle/>
          <a:p>
            <a:pPr eaLnBrk="1" hangingPunct="1">
              <a:lnSpc>
                <a:spcPct val="80000"/>
              </a:lnSpc>
              <a:defRPr/>
            </a:pPr>
            <a:r>
              <a:rPr lang="en-US" sz="3200" b="1" dirty="0" smtClean="0">
                <a:solidFill>
                  <a:schemeClr val="accent1">
                    <a:lumMod val="75000"/>
                  </a:schemeClr>
                </a:solidFill>
                <a:latin typeface="Comic Sans MS" pitchFamily="66" charset="0"/>
                <a:cs typeface="Arial" charset="0"/>
              </a:rPr>
              <a:t>CLC chiral photonic </a:t>
            </a:r>
            <a:r>
              <a:rPr lang="en-US" sz="3200" b="1" dirty="0" err="1" smtClean="0">
                <a:solidFill>
                  <a:schemeClr val="accent1">
                    <a:lumMod val="75000"/>
                  </a:schemeClr>
                </a:solidFill>
                <a:latin typeface="Comic Sans MS" pitchFamily="66" charset="0"/>
                <a:cs typeface="Arial" charset="0"/>
              </a:rPr>
              <a:t>bandgap</a:t>
            </a:r>
            <a:r>
              <a:rPr lang="en-US" sz="3200" b="1" dirty="0" smtClean="0">
                <a:solidFill>
                  <a:schemeClr val="accent1">
                    <a:lumMod val="75000"/>
                  </a:schemeClr>
                </a:solidFill>
                <a:latin typeface="Comic Sans MS" pitchFamily="66" charset="0"/>
                <a:cs typeface="Arial" charset="0"/>
              </a:rPr>
              <a:t> </a:t>
            </a:r>
            <a:r>
              <a:rPr lang="en-US" sz="3200" b="1" dirty="0" err="1" smtClean="0">
                <a:solidFill>
                  <a:schemeClr val="accent1">
                    <a:lumMod val="75000"/>
                  </a:schemeClr>
                </a:solidFill>
                <a:latin typeface="Comic Sans MS" pitchFamily="66" charset="0"/>
                <a:cs typeface="Arial" charset="0"/>
              </a:rPr>
              <a:t>microcavities</a:t>
            </a:r>
            <a:r>
              <a:rPr lang="en-US" sz="3200" b="1" dirty="0" smtClean="0">
                <a:solidFill>
                  <a:schemeClr val="accent1">
                    <a:lumMod val="75000"/>
                  </a:schemeClr>
                </a:solidFill>
                <a:latin typeface="Comic Sans MS" pitchFamily="66" charset="0"/>
                <a:cs typeface="Arial" charset="0"/>
              </a:rPr>
              <a:t> </a:t>
            </a:r>
            <a:endParaRPr lang="en-US" sz="4000" dirty="0" smtClean="0">
              <a:solidFill>
                <a:schemeClr val="accent1">
                  <a:lumMod val="75000"/>
                </a:schemeClr>
              </a:solidFill>
              <a:latin typeface="Comic Sans MS" pitchFamily="66" charset="0"/>
              <a:cs typeface="Arial" charset="0"/>
            </a:endParaRPr>
          </a:p>
        </p:txBody>
      </p:sp>
      <p:sp>
        <p:nvSpPr>
          <p:cNvPr id="6147" name="Content Placeholder 2"/>
          <p:cNvSpPr>
            <a:spLocks noGrp="1"/>
          </p:cNvSpPr>
          <p:nvPr>
            <p:ph idx="1"/>
          </p:nvPr>
        </p:nvSpPr>
        <p:spPr>
          <a:xfrm>
            <a:off x="762000" y="3200400"/>
            <a:ext cx="3352800" cy="5105400"/>
          </a:xfrm>
        </p:spPr>
        <p:txBody>
          <a:bodyPr/>
          <a:lstStyle/>
          <a:p>
            <a:pPr marL="0" indent="0" eaLnBrk="1" hangingPunct="1">
              <a:buFont typeface="Arial" charset="0"/>
              <a:buNone/>
            </a:pPr>
            <a:r>
              <a:rPr lang="en-US" sz="2400" dirty="0" smtClean="0">
                <a:solidFill>
                  <a:schemeClr val="tx2">
                    <a:lumMod val="75000"/>
                  </a:schemeClr>
                </a:solidFill>
                <a:latin typeface="Comic Sans MS" pitchFamily="66" charset="0"/>
                <a:cs typeface="Arial" charset="0"/>
              </a:rPr>
              <a:t>Cholesteric laser</a:t>
            </a:r>
          </a:p>
          <a:p>
            <a:pPr marL="0" indent="0" eaLnBrk="1" hangingPunct="1"/>
            <a:endParaRPr lang="en-US" sz="2800" dirty="0" smtClean="0">
              <a:latin typeface="Arial" charset="0"/>
              <a:cs typeface="Arial" charset="0"/>
            </a:endParaRPr>
          </a:p>
          <a:p>
            <a:pPr marL="0" indent="0" eaLnBrk="1" hangingPunct="1"/>
            <a:endParaRPr lang="en-US" sz="2800" dirty="0" smtClean="0">
              <a:latin typeface="Arial" charset="0"/>
              <a:cs typeface="Arial" charset="0"/>
            </a:endParaRPr>
          </a:p>
          <a:p>
            <a:pPr marL="0" indent="0" eaLnBrk="1" hangingPunct="1"/>
            <a:endParaRPr lang="en-US" sz="2800" dirty="0" smtClean="0">
              <a:latin typeface="Arial" charset="0"/>
              <a:cs typeface="Arial" charset="0"/>
            </a:endParaRPr>
          </a:p>
          <a:p>
            <a:pPr marL="0" indent="0" eaLnBrk="1" hangingPunct="1"/>
            <a:endParaRPr lang="en-US" sz="2800" dirty="0" smtClean="0">
              <a:latin typeface="Arial" charset="0"/>
              <a:cs typeface="Arial" charset="0"/>
            </a:endParaRPr>
          </a:p>
          <a:p>
            <a:pPr marL="0" indent="0" eaLnBrk="1" hangingPunct="1"/>
            <a:endParaRPr lang="en-US" sz="2800" dirty="0" smtClean="0">
              <a:latin typeface="Arial" charset="0"/>
              <a:cs typeface="Arial" charset="0"/>
            </a:endParaRPr>
          </a:p>
          <a:p>
            <a:pPr lvl="1" eaLnBrk="1" hangingPunct="1"/>
            <a:endParaRPr lang="en-US" dirty="0" smtClean="0">
              <a:latin typeface="Arial" charset="0"/>
              <a:cs typeface="Arial" charset="0"/>
            </a:endParaRPr>
          </a:p>
          <a:p>
            <a:pPr lvl="1" eaLnBrk="1" hangingPunct="1"/>
            <a:endParaRPr lang="en-US" dirty="0" smtClean="0">
              <a:latin typeface="Arial" charset="0"/>
              <a:cs typeface="Arial" charset="0"/>
            </a:endParaRPr>
          </a:p>
        </p:txBody>
      </p:sp>
      <p:pic>
        <p:nvPicPr>
          <p:cNvPr id="614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3810000"/>
            <a:ext cx="3233737" cy="231140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554538"/>
            <a:ext cx="266700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6"/>
          <p:cNvSpPr>
            <a:spLocks noChangeArrowheads="1"/>
          </p:cNvSpPr>
          <p:nvPr/>
        </p:nvSpPr>
        <p:spPr bwMode="auto">
          <a:xfrm>
            <a:off x="0" y="6334125"/>
            <a:ext cx="426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n-US" sz="1400" dirty="0">
                <a:solidFill>
                  <a:prstClr val="black"/>
                </a:solidFill>
                <a:latin typeface="Arial" charset="0"/>
                <a:cs typeface="Arial" charset="0"/>
              </a:rPr>
              <a:t>S.K.H. Wei, et al., APL </a:t>
            </a:r>
            <a:r>
              <a:rPr lang="en-US" sz="1400" b="1" dirty="0">
                <a:solidFill>
                  <a:prstClr val="black"/>
                </a:solidFill>
                <a:latin typeface="Arial" charset="0"/>
                <a:cs typeface="Arial" charset="0"/>
              </a:rPr>
              <a:t>94</a:t>
            </a:r>
            <a:r>
              <a:rPr lang="en-US" sz="1400" dirty="0">
                <a:solidFill>
                  <a:prstClr val="black"/>
                </a:solidFill>
                <a:latin typeface="Arial" charset="0"/>
                <a:cs typeface="Arial" charset="0"/>
              </a:rPr>
              <a:t>, 041111-3 (2009</a:t>
            </a:r>
            <a:r>
              <a:rPr lang="en-US" sz="1400" dirty="0" smtClean="0">
                <a:solidFill>
                  <a:prstClr val="black"/>
                </a:solidFill>
                <a:latin typeface="Arial" charset="0"/>
                <a:cs typeface="Arial" charset="0"/>
              </a:rPr>
              <a:t>).</a:t>
            </a:r>
            <a:endParaRPr lang="en-US" sz="1400" dirty="0">
              <a:solidFill>
                <a:prstClr val="black"/>
              </a:solidFill>
              <a:latin typeface="Arial" charset="0"/>
              <a:cs typeface="Arial" charset="0"/>
            </a:endParaRPr>
          </a:p>
          <a:p>
            <a:pPr marL="342900" indent="-342900"/>
            <a:r>
              <a:rPr lang="en-US" sz="1400" dirty="0">
                <a:solidFill>
                  <a:prstClr val="black"/>
                </a:solidFill>
                <a:latin typeface="Arial" charset="0"/>
                <a:cs typeface="Arial" charset="0"/>
              </a:rPr>
              <a:t>K. </a:t>
            </a:r>
            <a:r>
              <a:rPr lang="en-US" sz="1400" dirty="0" err="1">
                <a:solidFill>
                  <a:prstClr val="black"/>
                </a:solidFill>
                <a:latin typeface="Arial" charset="0"/>
                <a:cs typeface="Arial" charset="0"/>
              </a:rPr>
              <a:t>Dolgaleva</a:t>
            </a:r>
            <a:r>
              <a:rPr lang="en-US" sz="1400" dirty="0">
                <a:solidFill>
                  <a:prstClr val="black"/>
                </a:solidFill>
                <a:latin typeface="Arial" charset="0"/>
                <a:cs typeface="Arial" charset="0"/>
              </a:rPr>
              <a:t> et al., J. Opt. Soc. B </a:t>
            </a:r>
            <a:r>
              <a:rPr lang="en-US" sz="1400" b="1" dirty="0">
                <a:solidFill>
                  <a:prstClr val="black"/>
                </a:solidFill>
                <a:latin typeface="Arial" charset="0"/>
                <a:cs typeface="Arial" charset="0"/>
              </a:rPr>
              <a:t>25</a:t>
            </a:r>
            <a:r>
              <a:rPr lang="en-US" sz="1400" dirty="0">
                <a:solidFill>
                  <a:prstClr val="black"/>
                </a:solidFill>
                <a:latin typeface="Arial" charset="0"/>
                <a:cs typeface="Arial" charset="0"/>
              </a:rPr>
              <a:t>, 1496 (2008</a:t>
            </a:r>
            <a:r>
              <a:rPr lang="en-US" sz="1400" dirty="0" smtClean="0">
                <a:solidFill>
                  <a:prstClr val="black"/>
                </a:solidFill>
                <a:latin typeface="Arial" charset="0"/>
                <a:cs typeface="Arial" charset="0"/>
              </a:rPr>
              <a:t>).</a:t>
            </a:r>
            <a:endParaRPr lang="en-US" sz="1400" dirty="0">
              <a:solidFill>
                <a:prstClr val="black"/>
              </a:solidFill>
              <a:latin typeface="Arial" charset="0"/>
              <a:cs typeface="Arial" charset="0"/>
            </a:endParaRPr>
          </a:p>
        </p:txBody>
      </p:sp>
      <p:pic>
        <p:nvPicPr>
          <p:cNvPr id="615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
            <a:ext cx="212407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3" name="Rectangle 6"/>
          <p:cNvSpPr>
            <a:spLocks noChangeArrowheads="1"/>
          </p:cNvSpPr>
          <p:nvPr/>
        </p:nvSpPr>
        <p:spPr bwMode="auto">
          <a:xfrm>
            <a:off x="4114800" y="6334125"/>
            <a:ext cx="5168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prstClr val="black"/>
                </a:solidFill>
                <a:latin typeface="Arial" charset="0"/>
                <a:cs typeface="Arial" charset="0"/>
              </a:rPr>
              <a:t>S.G. </a:t>
            </a:r>
            <a:r>
              <a:rPr lang="en-US" sz="1400" dirty="0" err="1">
                <a:solidFill>
                  <a:prstClr val="black"/>
                </a:solidFill>
                <a:latin typeface="Arial" charset="0"/>
                <a:cs typeface="Arial" charset="0"/>
              </a:rPr>
              <a:t>Lukishova</a:t>
            </a:r>
            <a:r>
              <a:rPr lang="en-US" sz="1400" dirty="0">
                <a:solidFill>
                  <a:prstClr val="black"/>
                </a:solidFill>
                <a:latin typeface="Arial" charset="0"/>
                <a:cs typeface="Arial" charset="0"/>
              </a:rPr>
              <a:t>, et al., J. Mod. Opt,, </a:t>
            </a:r>
            <a:r>
              <a:rPr lang="en-US" sz="1400" b="1" dirty="0">
                <a:solidFill>
                  <a:prstClr val="black"/>
                </a:solidFill>
                <a:latin typeface="Arial" charset="0"/>
                <a:cs typeface="Arial" charset="0"/>
              </a:rPr>
              <a:t>56,</a:t>
            </a:r>
            <a:r>
              <a:rPr lang="en-US" sz="1400" dirty="0">
                <a:solidFill>
                  <a:prstClr val="black"/>
                </a:solidFill>
                <a:latin typeface="Arial" charset="0"/>
                <a:cs typeface="Arial" charset="0"/>
              </a:rPr>
              <a:t> 167 (2009</a:t>
            </a:r>
            <a:r>
              <a:rPr lang="en-US" sz="1400" dirty="0" smtClean="0">
                <a:solidFill>
                  <a:prstClr val="black"/>
                </a:solidFill>
                <a:latin typeface="Arial" charset="0"/>
                <a:cs typeface="Arial" charset="0"/>
              </a:rPr>
              <a:t>).</a:t>
            </a:r>
            <a:endParaRPr lang="en-US" sz="1400" dirty="0">
              <a:solidFill>
                <a:prstClr val="black"/>
              </a:solidFill>
              <a:latin typeface="Arial" charset="0"/>
              <a:cs typeface="Arial" charset="0"/>
            </a:endParaRPr>
          </a:p>
          <a:p>
            <a:r>
              <a:rPr lang="en-US" sz="1400" dirty="0">
                <a:solidFill>
                  <a:prstClr val="black"/>
                </a:solidFill>
                <a:latin typeface="Arial" charset="0"/>
                <a:cs typeface="Arial" charset="0"/>
              </a:rPr>
              <a:t>S.G. </a:t>
            </a:r>
            <a:r>
              <a:rPr lang="en-US" sz="1400" dirty="0" err="1">
                <a:solidFill>
                  <a:prstClr val="black"/>
                </a:solidFill>
                <a:latin typeface="Arial" charset="0"/>
                <a:cs typeface="Arial" charset="0"/>
              </a:rPr>
              <a:t>Lukishova</a:t>
            </a:r>
            <a:r>
              <a:rPr lang="en-US" sz="1400" dirty="0">
                <a:solidFill>
                  <a:prstClr val="black"/>
                </a:solidFill>
                <a:latin typeface="Arial" charset="0"/>
                <a:cs typeface="Arial" charset="0"/>
              </a:rPr>
              <a:t> et al., Optics &amp; Spectroscopy </a:t>
            </a:r>
            <a:r>
              <a:rPr lang="en-US" sz="1400" b="1" dirty="0">
                <a:solidFill>
                  <a:prstClr val="black"/>
                </a:solidFill>
                <a:latin typeface="Arial" charset="0"/>
                <a:cs typeface="Arial" charset="0"/>
              </a:rPr>
              <a:t>108</a:t>
            </a:r>
            <a:r>
              <a:rPr lang="en-US" sz="1400" dirty="0">
                <a:solidFill>
                  <a:prstClr val="black"/>
                </a:solidFill>
                <a:latin typeface="Arial" charset="0"/>
                <a:cs typeface="Arial" charset="0"/>
              </a:rPr>
              <a:t>, 452 (2010</a:t>
            </a:r>
            <a:r>
              <a:rPr lang="en-US" sz="1400" dirty="0" smtClean="0">
                <a:solidFill>
                  <a:prstClr val="black"/>
                </a:solidFill>
                <a:latin typeface="Arial" charset="0"/>
                <a:cs typeface="Arial" charset="0"/>
              </a:rPr>
              <a:t>).</a:t>
            </a:r>
            <a:endParaRPr lang="en-US" sz="1400" dirty="0">
              <a:solidFill>
                <a:prstClr val="black"/>
              </a:solidFill>
              <a:latin typeface="Arial" charset="0"/>
              <a:cs typeface="Arial" charset="0"/>
            </a:endParaRPr>
          </a:p>
        </p:txBody>
      </p:sp>
      <p:sp>
        <p:nvSpPr>
          <p:cNvPr id="6154" name="Text Box 13"/>
          <p:cNvSpPr txBox="1">
            <a:spLocks noChangeArrowheads="1"/>
          </p:cNvSpPr>
          <p:nvPr/>
        </p:nvSpPr>
        <p:spPr bwMode="auto">
          <a:xfrm>
            <a:off x="4191000" y="3163887"/>
            <a:ext cx="495300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Calibri" pitchFamily="34" charset="0"/>
                <a:cs typeface="Arial" charset="0"/>
              </a:defRPr>
            </a:lvl1pPr>
            <a:lvl2pPr marL="1092200" indent="-52070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rgbClr val="660066"/>
                </a:solidFill>
                <a:latin typeface="Arial" charset="0"/>
              </a:rPr>
              <a:t>          </a:t>
            </a:r>
            <a:r>
              <a:rPr lang="en-US" sz="2400" dirty="0" smtClean="0">
                <a:solidFill>
                  <a:schemeClr val="tx2">
                    <a:lumMod val="75000"/>
                  </a:schemeClr>
                </a:solidFill>
                <a:latin typeface="Comic Sans MS" pitchFamily="66" charset="0"/>
              </a:rPr>
              <a:t>Single Photon Source </a:t>
            </a:r>
          </a:p>
          <a:p>
            <a:pPr marL="571500" lvl="1" indent="0" eaLnBrk="1" hangingPunct="1">
              <a:buSzPct val="40000"/>
              <a:defRPr/>
            </a:pPr>
            <a:r>
              <a:rPr lang="en-US" sz="1800" dirty="0" smtClean="0">
                <a:solidFill>
                  <a:prstClr val="black"/>
                </a:solidFill>
                <a:latin typeface="Comic Sans MS" pitchFamily="66" charset="0"/>
              </a:rPr>
              <a:t>Fluid CLC (E7+CB15) based sample</a:t>
            </a:r>
          </a:p>
          <a:p>
            <a:pPr lvl="1" eaLnBrk="1" hangingPunct="1">
              <a:buSzPct val="79000"/>
              <a:buBlip>
                <a:blip r:embed="rId6"/>
              </a:buBlip>
              <a:defRPr/>
            </a:pPr>
            <a:r>
              <a:rPr lang="en-US" sz="1800" dirty="0" smtClean="0">
                <a:solidFill>
                  <a:prstClr val="black"/>
                </a:solidFill>
                <a:latin typeface="Comic Sans MS" pitchFamily="66" charset="0"/>
              </a:rPr>
              <a:t>Photon </a:t>
            </a:r>
            <a:r>
              <a:rPr lang="en-US" sz="1800" dirty="0" err="1" smtClean="0">
                <a:solidFill>
                  <a:prstClr val="black"/>
                </a:solidFill>
                <a:latin typeface="Comic Sans MS" pitchFamily="66" charset="0"/>
              </a:rPr>
              <a:t>antibunching</a:t>
            </a:r>
            <a:endParaRPr lang="en-US" sz="1800" dirty="0" smtClean="0">
              <a:solidFill>
                <a:prstClr val="black"/>
              </a:solidFill>
              <a:latin typeface="Comic Sans MS" pitchFamily="66" charset="0"/>
            </a:endParaRPr>
          </a:p>
          <a:p>
            <a:pPr lvl="1" eaLnBrk="1" hangingPunct="1">
              <a:buSzPct val="79000"/>
              <a:buBlip>
                <a:blip r:embed="rId6"/>
              </a:buBlip>
              <a:defRPr/>
            </a:pPr>
            <a:r>
              <a:rPr lang="en-US" sz="1800" dirty="0" smtClean="0">
                <a:solidFill>
                  <a:prstClr val="black"/>
                </a:solidFill>
                <a:latin typeface="Comic Sans MS" pitchFamily="66" charset="0"/>
              </a:rPr>
              <a:t>Definite circular polarization</a:t>
            </a:r>
          </a:p>
        </p:txBody>
      </p:sp>
      <p:sp>
        <p:nvSpPr>
          <p:cNvPr id="6157" name="Text Box 16"/>
          <p:cNvSpPr txBox="1">
            <a:spLocks noChangeArrowheads="1"/>
          </p:cNvSpPr>
          <p:nvPr/>
        </p:nvSpPr>
        <p:spPr bwMode="auto">
          <a:xfrm>
            <a:off x="4822825" y="2404293"/>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800" dirty="0">
                <a:solidFill>
                  <a:prstClr val="black"/>
                </a:solidFill>
                <a:latin typeface="Comic Sans MS" pitchFamily="66" charset="0"/>
              </a:rPr>
              <a:t>Monomeric CLCs (fluid)</a:t>
            </a:r>
          </a:p>
        </p:txBody>
      </p:sp>
      <p:sp>
        <p:nvSpPr>
          <p:cNvPr id="6158" name="Text Box 17"/>
          <p:cNvSpPr txBox="1">
            <a:spLocks noChangeArrowheads="1"/>
          </p:cNvSpPr>
          <p:nvPr/>
        </p:nvSpPr>
        <p:spPr bwMode="auto">
          <a:xfrm>
            <a:off x="4724400" y="1502656"/>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800" dirty="0">
                <a:solidFill>
                  <a:prstClr val="black"/>
                </a:solidFill>
                <a:latin typeface="Comic Sans MS" pitchFamily="66" charset="0"/>
              </a:rPr>
              <a:t>Glassy </a:t>
            </a:r>
            <a:r>
              <a:rPr lang="en-US" sz="1800" dirty="0" err="1">
                <a:solidFill>
                  <a:prstClr val="black"/>
                </a:solidFill>
                <a:latin typeface="Comic Sans MS" pitchFamily="66" charset="0"/>
              </a:rPr>
              <a:t>oligomeric</a:t>
            </a:r>
            <a:r>
              <a:rPr lang="en-US" sz="1800" dirty="0">
                <a:solidFill>
                  <a:prstClr val="black"/>
                </a:solidFill>
                <a:latin typeface="Comic Sans MS" pitchFamily="66" charset="0"/>
              </a:rPr>
              <a:t> CLCs (solid</a:t>
            </a:r>
            <a:r>
              <a:rPr lang="en-US" sz="1800" dirty="0">
                <a:solidFill>
                  <a:prstClr val="black"/>
                </a:solidFill>
                <a:latin typeface="Arial" charset="0"/>
              </a:rPr>
              <a:t>)</a:t>
            </a:r>
          </a:p>
        </p:txBody>
      </p:sp>
      <p:pic>
        <p:nvPicPr>
          <p:cNvPr id="6160" name="Picture 23" descr="mar08antib5_ppt_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4800" y="4648200"/>
            <a:ext cx="187642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1334445"/>
            <a:ext cx="1122273" cy="106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p:nvPr/>
        </p:nvPicPr>
        <p:blipFill>
          <a:blip r:embed="rId9">
            <a:extLst>
              <a:ext uri="{28A0092B-C50C-407E-A947-70E740481C1C}">
                <a14:useLocalDpi xmlns:a14="http://schemas.microsoft.com/office/drawing/2010/main" val="0"/>
              </a:ext>
            </a:extLst>
          </a:blip>
          <a:srcRect/>
          <a:stretch>
            <a:fillRect/>
          </a:stretch>
        </p:blipFill>
        <p:spPr bwMode="auto">
          <a:xfrm>
            <a:off x="1546225" y="1334445"/>
            <a:ext cx="2555875" cy="1603375"/>
          </a:xfrm>
          <a:prstGeom prst="rect">
            <a:avLst/>
          </a:prstGeom>
          <a:noFill/>
          <a:ln>
            <a:noFill/>
          </a:ln>
          <a:effectLst/>
          <a:extLst/>
        </p:spPr>
      </p:pic>
    </p:spTree>
    <p:extLst>
      <p:ext uri="{BB962C8B-B14F-4D97-AF65-F5344CB8AC3E}">
        <p14:creationId xmlns:p14="http://schemas.microsoft.com/office/powerpoint/2010/main" val="22631314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2"/>
          <p:cNvSpPr txBox="1">
            <a:spLocks noChangeArrowheads="1"/>
          </p:cNvSpPr>
          <p:nvPr/>
        </p:nvSpPr>
        <p:spPr bwMode="auto">
          <a:xfrm>
            <a:off x="54769" y="374471"/>
            <a:ext cx="9144000" cy="1200329"/>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000066"/>
                </a:solidFill>
                <a:latin typeface="Comic Sans MS" pitchFamily="66" charset="0"/>
              </a:defRPr>
            </a:lvl1pPr>
            <a:lvl2pPr marL="742950" indent="-285750" eaLnBrk="0" hangingPunct="0">
              <a:defRPr sz="2000">
                <a:solidFill>
                  <a:srgbClr val="000066"/>
                </a:solidFill>
                <a:latin typeface="Comic Sans MS" pitchFamily="66" charset="0"/>
              </a:defRPr>
            </a:lvl2pPr>
            <a:lvl3pPr marL="1143000" indent="-228600" eaLnBrk="0" hangingPunct="0">
              <a:defRPr sz="2000">
                <a:solidFill>
                  <a:srgbClr val="000066"/>
                </a:solidFill>
                <a:latin typeface="Comic Sans MS" pitchFamily="66" charset="0"/>
              </a:defRPr>
            </a:lvl3pPr>
            <a:lvl4pPr marL="1600200" indent="-228600" eaLnBrk="0" hangingPunct="0">
              <a:defRPr sz="2000">
                <a:solidFill>
                  <a:srgbClr val="000066"/>
                </a:solidFill>
                <a:latin typeface="Comic Sans MS" pitchFamily="66" charset="0"/>
              </a:defRPr>
            </a:lvl4pPr>
            <a:lvl5pPr marL="2057400" indent="-228600" eaLnBrk="0" hangingPunct="0">
              <a:defRPr sz="2000">
                <a:solidFill>
                  <a:srgbClr val="000066"/>
                </a:solidFill>
                <a:latin typeface="Comic Sans MS" pitchFamily="66" charset="0"/>
              </a:defRPr>
            </a:lvl5pPr>
            <a:lvl6pPr marL="2514600" indent="-228600" eaLnBrk="0" fontAlgn="base" hangingPunct="0">
              <a:spcBef>
                <a:spcPct val="0"/>
              </a:spcBef>
              <a:spcAft>
                <a:spcPct val="0"/>
              </a:spcAft>
              <a:defRPr sz="2000">
                <a:solidFill>
                  <a:srgbClr val="000066"/>
                </a:solidFill>
                <a:latin typeface="Comic Sans MS" pitchFamily="66" charset="0"/>
              </a:defRPr>
            </a:lvl6pPr>
            <a:lvl7pPr marL="2971800" indent="-228600" eaLnBrk="0" fontAlgn="base" hangingPunct="0">
              <a:spcBef>
                <a:spcPct val="0"/>
              </a:spcBef>
              <a:spcAft>
                <a:spcPct val="0"/>
              </a:spcAft>
              <a:defRPr sz="2000">
                <a:solidFill>
                  <a:srgbClr val="000066"/>
                </a:solidFill>
                <a:latin typeface="Comic Sans MS" pitchFamily="66" charset="0"/>
              </a:defRPr>
            </a:lvl7pPr>
            <a:lvl8pPr marL="3429000" indent="-228600" eaLnBrk="0" fontAlgn="base" hangingPunct="0">
              <a:spcBef>
                <a:spcPct val="0"/>
              </a:spcBef>
              <a:spcAft>
                <a:spcPct val="0"/>
              </a:spcAft>
              <a:defRPr sz="2000">
                <a:solidFill>
                  <a:srgbClr val="000066"/>
                </a:solidFill>
                <a:latin typeface="Comic Sans MS" pitchFamily="66" charset="0"/>
              </a:defRPr>
            </a:lvl8pPr>
            <a:lvl9pPr marL="3886200" indent="-228600" eaLnBrk="0" fontAlgn="base" hangingPunct="0">
              <a:spcBef>
                <a:spcPct val="0"/>
              </a:spcBef>
              <a:spcAft>
                <a:spcPct val="0"/>
              </a:spcAft>
              <a:defRPr sz="2000">
                <a:solidFill>
                  <a:srgbClr val="000066"/>
                </a:solidFill>
                <a:latin typeface="Comic Sans MS" pitchFamily="66" charset="0"/>
              </a:defRPr>
            </a:lvl9pPr>
          </a:lstStyle>
          <a:p>
            <a:pPr algn="ctr" eaLnBrk="1" hangingPunct="1">
              <a:spcBef>
                <a:spcPct val="50000"/>
              </a:spcBef>
            </a:pPr>
            <a:r>
              <a:rPr lang="en-US" sz="2400" b="1" dirty="0"/>
              <a:t>Circular polarized </a:t>
            </a:r>
            <a:r>
              <a:rPr lang="en-US" sz="2400" b="1" dirty="0" err="1"/>
              <a:t>microcavity</a:t>
            </a:r>
            <a:r>
              <a:rPr lang="en-US" sz="2400" b="1" dirty="0"/>
              <a:t> resonance                                  in photonic </a:t>
            </a:r>
            <a:r>
              <a:rPr lang="en-US" sz="2400" b="1" dirty="0" err="1"/>
              <a:t>bandgap</a:t>
            </a:r>
            <a:r>
              <a:rPr lang="en-US" sz="2400" b="1" dirty="0"/>
              <a:t> </a:t>
            </a:r>
            <a:r>
              <a:rPr lang="en-US" sz="2400" b="1" u="sng" dirty="0"/>
              <a:t>glassy</a:t>
            </a:r>
            <a:r>
              <a:rPr lang="en-US" sz="2400" b="1" dirty="0"/>
              <a:t> </a:t>
            </a:r>
            <a:r>
              <a:rPr lang="en-US" sz="2400" b="1" dirty="0" err="1"/>
              <a:t>cholesteric</a:t>
            </a:r>
            <a:r>
              <a:rPr lang="en-US" sz="2400" b="1" dirty="0"/>
              <a:t> liquid crystal                            doped with 790-nm </a:t>
            </a:r>
            <a:r>
              <a:rPr lang="en-US" sz="2400" b="1" dirty="0" err="1"/>
              <a:t>CdSeTe</a:t>
            </a:r>
            <a:r>
              <a:rPr lang="en-US" sz="2400" b="1" dirty="0"/>
              <a:t> </a:t>
            </a:r>
            <a:r>
              <a:rPr lang="en-US" sz="2400" b="1" dirty="0" err="1"/>
              <a:t>nanocrystal</a:t>
            </a:r>
            <a:r>
              <a:rPr lang="en-US" sz="2400" b="1" dirty="0"/>
              <a:t> quantum dots</a:t>
            </a:r>
            <a:endParaRPr lang="en-US" dirty="0"/>
          </a:p>
        </p:txBody>
      </p:sp>
      <p:sp>
        <p:nvSpPr>
          <p:cNvPr id="19460" name="Text Box 3"/>
          <p:cNvSpPr txBox="1">
            <a:spLocks noChangeArrowheads="1"/>
          </p:cNvSpPr>
          <p:nvPr/>
        </p:nvSpPr>
        <p:spPr bwMode="auto">
          <a:xfrm>
            <a:off x="709216" y="1555752"/>
            <a:ext cx="3594100" cy="366713"/>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000066"/>
                </a:solidFill>
                <a:latin typeface="Comic Sans MS" pitchFamily="66" charset="0"/>
              </a:defRPr>
            </a:lvl1pPr>
            <a:lvl2pPr marL="742950" indent="-285750" eaLnBrk="0" hangingPunct="0">
              <a:defRPr sz="2000">
                <a:solidFill>
                  <a:srgbClr val="000066"/>
                </a:solidFill>
                <a:latin typeface="Comic Sans MS" pitchFamily="66" charset="0"/>
              </a:defRPr>
            </a:lvl2pPr>
            <a:lvl3pPr marL="1143000" indent="-228600" eaLnBrk="0" hangingPunct="0">
              <a:defRPr sz="2000">
                <a:solidFill>
                  <a:srgbClr val="000066"/>
                </a:solidFill>
                <a:latin typeface="Comic Sans MS" pitchFamily="66" charset="0"/>
              </a:defRPr>
            </a:lvl3pPr>
            <a:lvl4pPr marL="1600200" indent="-228600" eaLnBrk="0" hangingPunct="0">
              <a:defRPr sz="2000">
                <a:solidFill>
                  <a:srgbClr val="000066"/>
                </a:solidFill>
                <a:latin typeface="Comic Sans MS" pitchFamily="66" charset="0"/>
              </a:defRPr>
            </a:lvl4pPr>
            <a:lvl5pPr marL="2057400" indent="-228600" eaLnBrk="0" hangingPunct="0">
              <a:defRPr sz="2000">
                <a:solidFill>
                  <a:srgbClr val="000066"/>
                </a:solidFill>
                <a:latin typeface="Comic Sans MS" pitchFamily="66" charset="0"/>
              </a:defRPr>
            </a:lvl5pPr>
            <a:lvl6pPr marL="2514600" indent="-228600" eaLnBrk="0" fontAlgn="base" hangingPunct="0">
              <a:spcBef>
                <a:spcPct val="0"/>
              </a:spcBef>
              <a:spcAft>
                <a:spcPct val="0"/>
              </a:spcAft>
              <a:defRPr sz="2000">
                <a:solidFill>
                  <a:srgbClr val="000066"/>
                </a:solidFill>
                <a:latin typeface="Comic Sans MS" pitchFamily="66" charset="0"/>
              </a:defRPr>
            </a:lvl6pPr>
            <a:lvl7pPr marL="2971800" indent="-228600" eaLnBrk="0" fontAlgn="base" hangingPunct="0">
              <a:spcBef>
                <a:spcPct val="0"/>
              </a:spcBef>
              <a:spcAft>
                <a:spcPct val="0"/>
              </a:spcAft>
              <a:defRPr sz="2000">
                <a:solidFill>
                  <a:srgbClr val="000066"/>
                </a:solidFill>
                <a:latin typeface="Comic Sans MS" pitchFamily="66" charset="0"/>
              </a:defRPr>
            </a:lvl7pPr>
            <a:lvl8pPr marL="3429000" indent="-228600" eaLnBrk="0" fontAlgn="base" hangingPunct="0">
              <a:spcBef>
                <a:spcPct val="0"/>
              </a:spcBef>
              <a:spcAft>
                <a:spcPct val="0"/>
              </a:spcAft>
              <a:defRPr sz="2000">
                <a:solidFill>
                  <a:srgbClr val="000066"/>
                </a:solidFill>
                <a:latin typeface="Comic Sans MS" pitchFamily="66" charset="0"/>
              </a:defRPr>
            </a:lvl8pPr>
            <a:lvl9pPr marL="3886200" indent="-228600" eaLnBrk="0" fontAlgn="base" hangingPunct="0">
              <a:spcBef>
                <a:spcPct val="0"/>
              </a:spcBef>
              <a:spcAft>
                <a:spcPct val="0"/>
              </a:spcAft>
              <a:defRPr sz="2000">
                <a:solidFill>
                  <a:srgbClr val="000066"/>
                </a:solidFill>
                <a:latin typeface="Comic Sans MS" pitchFamily="66" charset="0"/>
              </a:defRPr>
            </a:lvl9pPr>
          </a:lstStyle>
          <a:p>
            <a:pPr eaLnBrk="1" hangingPunct="1">
              <a:spcBef>
                <a:spcPct val="50000"/>
              </a:spcBef>
            </a:pPr>
            <a:r>
              <a:rPr lang="en-US" sz="1800" dirty="0"/>
              <a:t>633-nm excitation wavelength</a:t>
            </a:r>
          </a:p>
        </p:txBody>
      </p:sp>
      <p:sp>
        <p:nvSpPr>
          <p:cNvPr id="19461" name="Rectangle 4"/>
          <p:cNvSpPr>
            <a:spLocks noChangeArrowheads="1"/>
          </p:cNvSpPr>
          <p:nvPr/>
        </p:nvSpPr>
        <p:spPr bwMode="auto">
          <a:xfrm>
            <a:off x="4768850" y="1846263"/>
            <a:ext cx="4179888" cy="1981200"/>
          </a:xfrm>
          <a:prstGeom prst="rect">
            <a:avLst/>
          </a:prstGeom>
          <a:solidFill>
            <a:schemeClr val="bg2"/>
          </a:solidFill>
          <a:ln>
            <a:noFill/>
          </a:ln>
          <a:effectLst/>
          <a:extLst/>
        </p:spPr>
        <p:txBody>
          <a:bodyPr lIns="0" tIns="0" rIns="0" bIns="0">
            <a:spAutoFit/>
          </a:bodyPr>
          <a:lstStyle/>
          <a:p>
            <a:pPr marL="177800" indent="-177800">
              <a:spcBef>
                <a:spcPct val="50000"/>
              </a:spcBef>
              <a:buSzPct val="60000"/>
              <a:buFont typeface="Comic Sans MS" pitchFamily="66" charset="0"/>
              <a:buBlip>
                <a:blip r:embed="rId2"/>
              </a:buBlip>
            </a:pPr>
            <a:r>
              <a:rPr lang="en-US" dirty="0">
                <a:solidFill>
                  <a:srgbClr val="FF0066"/>
                </a:solidFill>
              </a:rPr>
              <a:t>4.9 times intensity enhancement in comparison with polarization of the opposite handedness. </a:t>
            </a:r>
          </a:p>
          <a:p>
            <a:pPr marL="177800" indent="-177800">
              <a:spcBef>
                <a:spcPct val="50000"/>
              </a:spcBef>
              <a:buSzPct val="60000"/>
              <a:buFont typeface="Comic Sans MS" pitchFamily="66" charset="0"/>
              <a:buBlip>
                <a:blip r:embed="rId2"/>
              </a:buBlip>
            </a:pPr>
            <a:r>
              <a:rPr lang="en-US" dirty="0">
                <a:solidFill>
                  <a:srgbClr val="FF0066"/>
                </a:solidFill>
              </a:rPr>
              <a:t>The circular polarization dissymmetry factor </a:t>
            </a:r>
            <a:r>
              <a:rPr lang="en-US" dirty="0" err="1">
                <a:solidFill>
                  <a:srgbClr val="FF0066"/>
                </a:solidFill>
              </a:rPr>
              <a:t>g</a:t>
            </a:r>
            <a:r>
              <a:rPr lang="en-US" baseline="-25000" dirty="0" err="1">
                <a:solidFill>
                  <a:srgbClr val="FF0066"/>
                </a:solidFill>
              </a:rPr>
              <a:t>e</a:t>
            </a:r>
            <a:r>
              <a:rPr lang="en-US" dirty="0">
                <a:solidFill>
                  <a:srgbClr val="FF0066"/>
                </a:solidFill>
              </a:rPr>
              <a:t> of this resonance is ~ 1.3.</a:t>
            </a:r>
            <a:r>
              <a:rPr lang="en-US" b="1" dirty="0">
                <a:solidFill>
                  <a:srgbClr val="FF0066"/>
                </a:solidFill>
              </a:rPr>
              <a:t> </a:t>
            </a:r>
          </a:p>
        </p:txBody>
      </p:sp>
      <p:sp>
        <p:nvSpPr>
          <p:cNvPr id="19462" name="Text Box 5"/>
          <p:cNvSpPr txBox="1">
            <a:spLocks noChangeArrowheads="1"/>
          </p:cNvSpPr>
          <p:nvPr/>
        </p:nvSpPr>
        <p:spPr bwMode="auto">
          <a:xfrm>
            <a:off x="176497" y="4208471"/>
            <a:ext cx="5124450" cy="641350"/>
          </a:xfrm>
          <a:prstGeom prst="rect">
            <a:avLst/>
          </a:prstGeom>
          <a:solidFill>
            <a:schemeClr val="bg2"/>
          </a:solidFill>
          <a:ln>
            <a:noFill/>
          </a:ln>
          <a:effectLst/>
          <a:extLst/>
        </p:spPr>
        <p:txBody>
          <a:bodyPr wrap="square">
            <a:spAutoFit/>
          </a:bodyPr>
          <a:lstStyle>
            <a:lvl1pPr eaLnBrk="0" hangingPunct="0">
              <a:defRPr sz="2000">
                <a:solidFill>
                  <a:srgbClr val="000066"/>
                </a:solidFill>
                <a:latin typeface="Comic Sans MS" pitchFamily="66" charset="0"/>
              </a:defRPr>
            </a:lvl1pPr>
            <a:lvl2pPr marL="742950" indent="-285750" eaLnBrk="0" hangingPunct="0">
              <a:defRPr sz="2000">
                <a:solidFill>
                  <a:srgbClr val="000066"/>
                </a:solidFill>
                <a:latin typeface="Comic Sans MS" pitchFamily="66" charset="0"/>
              </a:defRPr>
            </a:lvl2pPr>
            <a:lvl3pPr marL="1143000" indent="-228600" eaLnBrk="0" hangingPunct="0">
              <a:defRPr sz="2000">
                <a:solidFill>
                  <a:srgbClr val="000066"/>
                </a:solidFill>
                <a:latin typeface="Comic Sans MS" pitchFamily="66" charset="0"/>
              </a:defRPr>
            </a:lvl3pPr>
            <a:lvl4pPr marL="1600200" indent="-228600" eaLnBrk="0" hangingPunct="0">
              <a:defRPr sz="2000">
                <a:solidFill>
                  <a:srgbClr val="000066"/>
                </a:solidFill>
                <a:latin typeface="Comic Sans MS" pitchFamily="66" charset="0"/>
              </a:defRPr>
            </a:lvl4pPr>
            <a:lvl5pPr marL="2057400" indent="-228600" eaLnBrk="0" hangingPunct="0">
              <a:defRPr sz="2000">
                <a:solidFill>
                  <a:srgbClr val="000066"/>
                </a:solidFill>
                <a:latin typeface="Comic Sans MS" pitchFamily="66" charset="0"/>
              </a:defRPr>
            </a:lvl5pPr>
            <a:lvl6pPr marL="2514600" indent="-228600" eaLnBrk="0" fontAlgn="base" hangingPunct="0">
              <a:spcBef>
                <a:spcPct val="0"/>
              </a:spcBef>
              <a:spcAft>
                <a:spcPct val="0"/>
              </a:spcAft>
              <a:defRPr sz="2000">
                <a:solidFill>
                  <a:srgbClr val="000066"/>
                </a:solidFill>
                <a:latin typeface="Comic Sans MS" pitchFamily="66" charset="0"/>
              </a:defRPr>
            </a:lvl6pPr>
            <a:lvl7pPr marL="2971800" indent="-228600" eaLnBrk="0" fontAlgn="base" hangingPunct="0">
              <a:spcBef>
                <a:spcPct val="0"/>
              </a:spcBef>
              <a:spcAft>
                <a:spcPct val="0"/>
              </a:spcAft>
              <a:defRPr sz="2000">
                <a:solidFill>
                  <a:srgbClr val="000066"/>
                </a:solidFill>
                <a:latin typeface="Comic Sans MS" pitchFamily="66" charset="0"/>
              </a:defRPr>
            </a:lvl7pPr>
            <a:lvl8pPr marL="3429000" indent="-228600" eaLnBrk="0" fontAlgn="base" hangingPunct="0">
              <a:spcBef>
                <a:spcPct val="0"/>
              </a:spcBef>
              <a:spcAft>
                <a:spcPct val="0"/>
              </a:spcAft>
              <a:defRPr sz="2000">
                <a:solidFill>
                  <a:srgbClr val="000066"/>
                </a:solidFill>
                <a:latin typeface="Comic Sans MS" pitchFamily="66" charset="0"/>
              </a:defRPr>
            </a:lvl8pPr>
            <a:lvl9pPr marL="3886200" indent="-228600" eaLnBrk="0" fontAlgn="base" hangingPunct="0">
              <a:spcBef>
                <a:spcPct val="0"/>
              </a:spcBef>
              <a:spcAft>
                <a:spcPct val="0"/>
              </a:spcAft>
              <a:defRPr sz="2000">
                <a:solidFill>
                  <a:srgbClr val="000066"/>
                </a:solidFill>
                <a:latin typeface="Comic Sans MS" pitchFamily="66" charset="0"/>
              </a:defRPr>
            </a:lvl9pPr>
          </a:lstStyle>
          <a:p>
            <a:pPr eaLnBrk="1" hangingPunct="1">
              <a:spcBef>
                <a:spcPct val="50000"/>
              </a:spcBef>
            </a:pPr>
            <a:r>
              <a:rPr lang="el-GR" sz="1800" dirty="0">
                <a:solidFill>
                  <a:srgbClr val="FF0066"/>
                </a:solidFill>
                <a:latin typeface="Times New Roman" pitchFamily="18" charset="0"/>
              </a:rPr>
              <a:t>λ</a:t>
            </a:r>
            <a:r>
              <a:rPr lang="en-US" sz="1800" baseline="-25000" dirty="0" err="1">
                <a:solidFill>
                  <a:srgbClr val="FF0066"/>
                </a:solidFill>
              </a:rPr>
              <a:t>res_max</a:t>
            </a:r>
            <a:r>
              <a:rPr lang="en-US" sz="1800" dirty="0">
                <a:solidFill>
                  <a:srgbClr val="FF0066"/>
                </a:solidFill>
              </a:rPr>
              <a:t> = 822 nm,  16 nm resonance bandwidth,  76-nm </a:t>
            </a:r>
            <a:r>
              <a:rPr lang="en-US" sz="1800" dirty="0" err="1">
                <a:solidFill>
                  <a:srgbClr val="FF0066"/>
                </a:solidFill>
              </a:rPr>
              <a:t>CdSeTe</a:t>
            </a:r>
            <a:r>
              <a:rPr lang="en-US" sz="1800" dirty="0">
                <a:solidFill>
                  <a:srgbClr val="FF0066"/>
                </a:solidFill>
              </a:rPr>
              <a:t> QD fluorescence bandwidth</a:t>
            </a:r>
          </a:p>
        </p:txBody>
      </p:sp>
      <p:sp>
        <p:nvSpPr>
          <p:cNvPr id="19465" name="Rectangle 8"/>
          <p:cNvSpPr>
            <a:spLocks noChangeArrowheads="1"/>
          </p:cNvSpPr>
          <p:nvPr/>
        </p:nvSpPr>
        <p:spPr bwMode="auto">
          <a:xfrm>
            <a:off x="4957762" y="5470237"/>
            <a:ext cx="4092575" cy="609600"/>
          </a:xfrm>
          <a:prstGeom prst="rect">
            <a:avLst/>
          </a:prstGeom>
          <a:solidFill>
            <a:schemeClr val="bg2"/>
          </a:solidFill>
          <a:ln>
            <a:noFill/>
          </a:ln>
          <a:effectLst/>
          <a:extLst/>
        </p:spPr>
        <p:txBody>
          <a:bodyPr tIns="0" bIns="0">
            <a:spAutoFit/>
          </a:bodyPr>
          <a:lstStyle/>
          <a:p>
            <a:pPr marL="457200" indent="-457200">
              <a:spcBef>
                <a:spcPct val="25000"/>
              </a:spcBef>
              <a:spcAft>
                <a:spcPct val="20000"/>
              </a:spcAft>
            </a:pPr>
            <a:r>
              <a:rPr lang="en-US" dirty="0">
                <a:solidFill>
                  <a:schemeClr val="tx1"/>
                </a:solidFill>
                <a:latin typeface="Times New Roman" pitchFamily="18" charset="0"/>
              </a:rPr>
              <a:t>S.G. </a:t>
            </a:r>
            <a:r>
              <a:rPr lang="en-US" dirty="0" err="1">
                <a:solidFill>
                  <a:schemeClr val="tx1"/>
                </a:solidFill>
                <a:latin typeface="Times New Roman" pitchFamily="18" charset="0"/>
              </a:rPr>
              <a:t>Lukishova</a:t>
            </a:r>
            <a:r>
              <a:rPr lang="en-US" dirty="0">
                <a:solidFill>
                  <a:schemeClr val="tx1"/>
                </a:solidFill>
                <a:latin typeface="Times New Roman" pitchFamily="18" charset="0"/>
              </a:rPr>
              <a:t> </a:t>
            </a:r>
            <a:r>
              <a:rPr lang="en-US" i="1" dirty="0">
                <a:solidFill>
                  <a:schemeClr val="tx1"/>
                </a:solidFill>
                <a:latin typeface="Times New Roman" pitchFamily="18" charset="0"/>
              </a:rPr>
              <a:t>et al</a:t>
            </a:r>
            <a:r>
              <a:rPr lang="en-US" dirty="0">
                <a:solidFill>
                  <a:schemeClr val="tx1"/>
                </a:solidFill>
                <a:latin typeface="Times New Roman" pitchFamily="18" charset="0"/>
              </a:rPr>
              <a:t>., </a:t>
            </a:r>
            <a:r>
              <a:rPr lang="en-US" i="1" dirty="0">
                <a:solidFill>
                  <a:schemeClr val="tx1"/>
                </a:solidFill>
                <a:latin typeface="Times New Roman" pitchFamily="18" charset="0"/>
              </a:rPr>
              <a:t>Opt. </a:t>
            </a:r>
            <a:r>
              <a:rPr lang="en-US" i="1" dirty="0" err="1" smtClean="0">
                <a:solidFill>
                  <a:schemeClr val="tx1"/>
                </a:solidFill>
                <a:latin typeface="Times New Roman" pitchFamily="18" charset="0"/>
              </a:rPr>
              <a:t>Lett</a:t>
            </a:r>
            <a:r>
              <a:rPr lang="en-US" i="1" dirty="0" smtClean="0">
                <a:solidFill>
                  <a:schemeClr val="tx1"/>
                </a:solidFill>
                <a:latin typeface="Times New Roman" pitchFamily="18" charset="0"/>
              </a:rPr>
              <a:t>.</a:t>
            </a:r>
            <a:r>
              <a:rPr lang="en-US" dirty="0" smtClean="0">
                <a:solidFill>
                  <a:schemeClr val="tx1"/>
                </a:solidFill>
                <a:latin typeface="Times New Roman" pitchFamily="18" charset="0"/>
              </a:rPr>
              <a:t>, </a:t>
            </a:r>
            <a:r>
              <a:rPr lang="en-US" b="1" dirty="0">
                <a:solidFill>
                  <a:schemeClr val="tx1"/>
                </a:solidFill>
                <a:latin typeface="Times New Roman" pitchFamily="18" charset="0"/>
              </a:rPr>
              <a:t>37</a:t>
            </a:r>
            <a:r>
              <a:rPr lang="en-US" dirty="0">
                <a:solidFill>
                  <a:schemeClr val="tx1"/>
                </a:solidFill>
                <a:latin typeface="Times New Roman" pitchFamily="18" charset="0"/>
              </a:rPr>
              <a:t>, No. 7</a:t>
            </a:r>
            <a:r>
              <a:rPr lang="en-US" dirty="0" smtClean="0">
                <a:solidFill>
                  <a:schemeClr val="tx1"/>
                </a:solidFill>
                <a:latin typeface="Times New Roman" pitchFamily="18" charset="0"/>
              </a:rPr>
              <a:t>, </a:t>
            </a:r>
            <a:r>
              <a:rPr lang="en-US" dirty="0">
                <a:solidFill>
                  <a:schemeClr val="tx1"/>
                </a:solidFill>
                <a:latin typeface="Times New Roman" pitchFamily="18" charset="0"/>
              </a:rPr>
              <a:t>1259  (2012).</a:t>
            </a:r>
            <a:r>
              <a:rPr lang="en-US" b="1" dirty="0">
                <a:solidFill>
                  <a:srgbClr val="660033"/>
                </a:solidFill>
                <a:latin typeface="Times New Roman" pitchFamily="18" charset="0"/>
              </a:rPr>
              <a:t> </a:t>
            </a:r>
          </a:p>
        </p:txBody>
      </p:sp>
      <p:sp>
        <p:nvSpPr>
          <p:cNvPr id="19467" name="Rectangle 10"/>
          <p:cNvSpPr>
            <a:spLocks noChangeArrowheads="1"/>
          </p:cNvSpPr>
          <p:nvPr/>
        </p:nvSpPr>
        <p:spPr bwMode="auto">
          <a:xfrm>
            <a:off x="5454650" y="3952876"/>
            <a:ext cx="3379788" cy="137160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dirty="0" err="1">
                <a:solidFill>
                  <a:schemeClr val="tx2"/>
                </a:solidFill>
              </a:rPr>
              <a:t>g</a:t>
            </a:r>
            <a:r>
              <a:rPr lang="en-US" baseline="-25000" dirty="0" err="1">
                <a:solidFill>
                  <a:schemeClr val="tx2"/>
                </a:solidFill>
              </a:rPr>
              <a:t>e</a:t>
            </a:r>
            <a:r>
              <a:rPr lang="en-US" dirty="0">
                <a:solidFill>
                  <a:schemeClr val="tx2"/>
                </a:solidFill>
              </a:rPr>
              <a:t> = 2(I</a:t>
            </a:r>
            <a:r>
              <a:rPr lang="en-US" baseline="-25000" dirty="0">
                <a:solidFill>
                  <a:schemeClr val="tx2"/>
                </a:solidFill>
              </a:rPr>
              <a:t>L</a:t>
            </a:r>
            <a:r>
              <a:rPr lang="en-US" dirty="0">
                <a:solidFill>
                  <a:schemeClr val="tx2"/>
                </a:solidFill>
              </a:rPr>
              <a:t> – I</a:t>
            </a:r>
            <a:r>
              <a:rPr lang="en-US" baseline="-25000" dirty="0">
                <a:solidFill>
                  <a:schemeClr val="tx2"/>
                </a:solidFill>
              </a:rPr>
              <a:t>R</a:t>
            </a:r>
            <a:r>
              <a:rPr lang="en-US" dirty="0">
                <a:solidFill>
                  <a:schemeClr val="tx2"/>
                </a:solidFill>
              </a:rPr>
              <a:t>)/(I</a:t>
            </a:r>
            <a:r>
              <a:rPr lang="en-US" baseline="-25000" dirty="0">
                <a:solidFill>
                  <a:schemeClr val="tx2"/>
                </a:solidFill>
              </a:rPr>
              <a:t>L</a:t>
            </a:r>
            <a:r>
              <a:rPr lang="en-US" dirty="0">
                <a:solidFill>
                  <a:schemeClr val="tx2"/>
                </a:solidFill>
              </a:rPr>
              <a:t> +I</a:t>
            </a:r>
            <a:r>
              <a:rPr lang="en-US" baseline="-25000" dirty="0">
                <a:solidFill>
                  <a:schemeClr val="tx2"/>
                </a:solidFill>
              </a:rPr>
              <a:t>R</a:t>
            </a:r>
            <a:r>
              <a:rPr lang="en-US" dirty="0">
                <a:solidFill>
                  <a:schemeClr val="tx2"/>
                </a:solidFill>
              </a:rPr>
              <a:t>) </a:t>
            </a:r>
          </a:p>
          <a:p>
            <a:pPr>
              <a:spcBef>
                <a:spcPct val="50000"/>
              </a:spcBef>
            </a:pPr>
            <a:r>
              <a:rPr lang="en-US" dirty="0">
                <a:solidFill>
                  <a:schemeClr val="tx2"/>
                </a:solidFill>
              </a:rPr>
              <a:t>For </a:t>
            </a:r>
            <a:r>
              <a:rPr lang="en-US" dirty="0" err="1">
                <a:solidFill>
                  <a:schemeClr val="tx2"/>
                </a:solidFill>
              </a:rPr>
              <a:t>unpolarized</a:t>
            </a:r>
            <a:r>
              <a:rPr lang="en-US" dirty="0">
                <a:solidFill>
                  <a:schemeClr val="tx2"/>
                </a:solidFill>
              </a:rPr>
              <a:t> light </a:t>
            </a:r>
            <a:r>
              <a:rPr lang="en-US" dirty="0" err="1">
                <a:solidFill>
                  <a:schemeClr val="tx2"/>
                </a:solidFill>
              </a:rPr>
              <a:t>g</a:t>
            </a:r>
            <a:r>
              <a:rPr lang="en-US" baseline="-25000" dirty="0" err="1">
                <a:solidFill>
                  <a:schemeClr val="tx2"/>
                </a:solidFill>
              </a:rPr>
              <a:t>e</a:t>
            </a:r>
            <a:r>
              <a:rPr lang="en-US" dirty="0">
                <a:solidFill>
                  <a:schemeClr val="tx2"/>
                </a:solidFill>
              </a:rPr>
              <a:t> = 0;                              for circular polarized light               |</a:t>
            </a:r>
            <a:r>
              <a:rPr lang="en-US" dirty="0" err="1">
                <a:solidFill>
                  <a:schemeClr val="tx2"/>
                </a:solidFill>
              </a:rPr>
              <a:t>g</a:t>
            </a:r>
            <a:r>
              <a:rPr lang="en-US" baseline="-25000" dirty="0" err="1">
                <a:solidFill>
                  <a:schemeClr val="tx2"/>
                </a:solidFill>
              </a:rPr>
              <a:t>e</a:t>
            </a:r>
            <a:r>
              <a:rPr lang="en-US" dirty="0">
                <a:solidFill>
                  <a:schemeClr val="tx2"/>
                </a:solidFill>
              </a:rPr>
              <a:t>| = 2.</a:t>
            </a:r>
          </a:p>
        </p:txBody>
      </p:sp>
      <p:pic>
        <p:nvPicPr>
          <p:cNvPr id="1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23" y="1846265"/>
            <a:ext cx="4297077" cy="2320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18"/>
          <p:cNvSpPr txBox="1">
            <a:spLocks noChangeArrowheads="1"/>
          </p:cNvSpPr>
          <p:nvPr/>
        </p:nvSpPr>
        <p:spPr bwMode="auto">
          <a:xfrm>
            <a:off x="3324225" y="1995488"/>
            <a:ext cx="660400" cy="3365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000066"/>
                </a:solidFill>
                <a:latin typeface="Comic Sans MS" pitchFamily="66" charset="0"/>
              </a:defRPr>
            </a:lvl1pPr>
            <a:lvl2pPr marL="742950" indent="-285750" eaLnBrk="0" hangingPunct="0">
              <a:defRPr sz="2000">
                <a:solidFill>
                  <a:srgbClr val="000066"/>
                </a:solidFill>
                <a:latin typeface="Comic Sans MS" pitchFamily="66" charset="0"/>
              </a:defRPr>
            </a:lvl2pPr>
            <a:lvl3pPr marL="1143000" indent="-228600" eaLnBrk="0" hangingPunct="0">
              <a:defRPr sz="2000">
                <a:solidFill>
                  <a:srgbClr val="000066"/>
                </a:solidFill>
                <a:latin typeface="Comic Sans MS" pitchFamily="66" charset="0"/>
              </a:defRPr>
            </a:lvl3pPr>
            <a:lvl4pPr marL="1600200" indent="-228600" eaLnBrk="0" hangingPunct="0">
              <a:defRPr sz="2000">
                <a:solidFill>
                  <a:srgbClr val="000066"/>
                </a:solidFill>
                <a:latin typeface="Comic Sans MS" pitchFamily="66" charset="0"/>
              </a:defRPr>
            </a:lvl4pPr>
            <a:lvl5pPr marL="2057400" indent="-228600" eaLnBrk="0" hangingPunct="0">
              <a:defRPr sz="2000">
                <a:solidFill>
                  <a:srgbClr val="000066"/>
                </a:solidFill>
                <a:latin typeface="Comic Sans MS" pitchFamily="66" charset="0"/>
              </a:defRPr>
            </a:lvl5pPr>
            <a:lvl6pPr marL="2514600" indent="-228600" eaLnBrk="0" fontAlgn="base" hangingPunct="0">
              <a:spcBef>
                <a:spcPct val="0"/>
              </a:spcBef>
              <a:spcAft>
                <a:spcPct val="0"/>
              </a:spcAft>
              <a:defRPr sz="2000">
                <a:solidFill>
                  <a:srgbClr val="000066"/>
                </a:solidFill>
                <a:latin typeface="Comic Sans MS" pitchFamily="66" charset="0"/>
              </a:defRPr>
            </a:lvl6pPr>
            <a:lvl7pPr marL="2971800" indent="-228600" eaLnBrk="0" fontAlgn="base" hangingPunct="0">
              <a:spcBef>
                <a:spcPct val="0"/>
              </a:spcBef>
              <a:spcAft>
                <a:spcPct val="0"/>
              </a:spcAft>
              <a:defRPr sz="2000">
                <a:solidFill>
                  <a:srgbClr val="000066"/>
                </a:solidFill>
                <a:latin typeface="Comic Sans MS" pitchFamily="66" charset="0"/>
              </a:defRPr>
            </a:lvl7pPr>
            <a:lvl8pPr marL="3429000" indent="-228600" eaLnBrk="0" fontAlgn="base" hangingPunct="0">
              <a:spcBef>
                <a:spcPct val="0"/>
              </a:spcBef>
              <a:spcAft>
                <a:spcPct val="0"/>
              </a:spcAft>
              <a:defRPr sz="2000">
                <a:solidFill>
                  <a:srgbClr val="000066"/>
                </a:solidFill>
                <a:latin typeface="Comic Sans MS" pitchFamily="66" charset="0"/>
              </a:defRPr>
            </a:lvl8pPr>
            <a:lvl9pPr marL="3886200" indent="-228600" eaLnBrk="0" fontAlgn="base" hangingPunct="0">
              <a:spcBef>
                <a:spcPct val="0"/>
              </a:spcBef>
              <a:spcAft>
                <a:spcPct val="0"/>
              </a:spcAft>
              <a:defRPr sz="2000">
                <a:solidFill>
                  <a:srgbClr val="000066"/>
                </a:solidFill>
                <a:latin typeface="Comic Sans MS" pitchFamily="66" charset="0"/>
              </a:defRPr>
            </a:lvl9pPr>
          </a:lstStyle>
          <a:p>
            <a:pPr eaLnBrk="1" hangingPunct="1">
              <a:spcBef>
                <a:spcPct val="50000"/>
              </a:spcBef>
            </a:pPr>
            <a:r>
              <a:rPr lang="en-US" sz="1600" dirty="0">
                <a:latin typeface="Times New Roman" pitchFamily="18" charset="0"/>
              </a:rPr>
              <a:t>Q~50</a:t>
            </a:r>
          </a:p>
        </p:txBody>
      </p:sp>
      <p:sp>
        <p:nvSpPr>
          <p:cNvPr id="19" name="TextBox 18"/>
          <p:cNvSpPr txBox="1"/>
          <p:nvPr/>
        </p:nvSpPr>
        <p:spPr>
          <a:xfrm>
            <a:off x="54769" y="4944040"/>
            <a:ext cx="4902994" cy="830997"/>
          </a:xfrm>
          <a:prstGeom prst="rect">
            <a:avLst/>
          </a:prstGeom>
          <a:noFill/>
        </p:spPr>
        <p:txBody>
          <a:bodyPr wrap="square" rtlCol="0">
            <a:spAutoFit/>
          </a:bodyPr>
          <a:lstStyle/>
          <a:p>
            <a:r>
              <a:rPr lang="en-US" sz="1600" dirty="0" smtClean="0">
                <a:solidFill>
                  <a:prstClr val="black"/>
                </a:solidFill>
                <a:cs typeface="Arial" pitchFamily="34" charset="0"/>
              </a:rPr>
              <a:t>~1 µM concentration of </a:t>
            </a:r>
            <a:r>
              <a:rPr lang="en-US" sz="1600" dirty="0" err="1" smtClean="0">
                <a:solidFill>
                  <a:prstClr val="black"/>
                </a:solidFill>
                <a:cs typeface="Arial" pitchFamily="34" charset="0"/>
              </a:rPr>
              <a:t>CdSeTe</a:t>
            </a:r>
            <a:r>
              <a:rPr lang="en-US" sz="1600" dirty="0" smtClean="0">
                <a:solidFill>
                  <a:prstClr val="black"/>
                </a:solidFill>
                <a:cs typeface="Arial" pitchFamily="34" charset="0"/>
              </a:rPr>
              <a:t> NQDs in toluene</a:t>
            </a:r>
          </a:p>
          <a:p>
            <a:pPr algn="ctr"/>
            <a:r>
              <a:rPr lang="en-US" sz="1600" dirty="0">
                <a:solidFill>
                  <a:prstClr val="black"/>
                </a:solidFill>
                <a:cs typeface="Arial" charset="0"/>
              </a:rPr>
              <a:t>20 µL mixed with ~10 </a:t>
            </a:r>
            <a:r>
              <a:rPr lang="en-US" sz="1600" dirty="0" smtClean="0">
                <a:solidFill>
                  <a:prstClr val="black"/>
                </a:solidFill>
                <a:cs typeface="Arial" charset="0"/>
              </a:rPr>
              <a:t>mg of melted </a:t>
            </a:r>
            <a:r>
              <a:rPr lang="en-US" sz="1600" dirty="0" err="1" smtClean="0">
                <a:solidFill>
                  <a:prstClr val="black"/>
                </a:solidFill>
                <a:cs typeface="Arial" charset="0"/>
              </a:rPr>
              <a:t>cholesteric</a:t>
            </a:r>
            <a:r>
              <a:rPr lang="en-US" sz="1600" dirty="0" smtClean="0">
                <a:solidFill>
                  <a:prstClr val="black"/>
                </a:solidFill>
                <a:cs typeface="Arial" charset="0"/>
              </a:rPr>
              <a:t> liquid crystal</a:t>
            </a:r>
            <a:r>
              <a:rPr lang="en-US" sz="1600" dirty="0" smtClean="0">
                <a:solidFill>
                  <a:prstClr val="black"/>
                </a:solidFill>
                <a:cs typeface="Arial" pitchFamily="34" charset="0"/>
              </a:rPr>
              <a:t> oligomer</a:t>
            </a:r>
            <a:endParaRPr lang="en-US" sz="1600" dirty="0">
              <a:solidFill>
                <a:prstClr val="black"/>
              </a:solidFill>
              <a:cs typeface="Arial" pitchFamily="34" charset="0"/>
            </a:endParaRPr>
          </a:p>
        </p:txBody>
      </p:sp>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93"/>
            <a:ext cx="2120900"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6496" y="5777289"/>
            <a:ext cx="4592353" cy="984885"/>
          </a:xfrm>
          <a:prstGeom prst="rect">
            <a:avLst/>
          </a:prstGeom>
          <a:noFill/>
        </p:spPr>
        <p:txBody>
          <a:bodyPr wrap="square" rtlCol="0">
            <a:spAutoFit/>
          </a:bodyPr>
          <a:lstStyle/>
          <a:p>
            <a:r>
              <a:rPr lang="en-US" sz="1800" dirty="0" smtClean="0"/>
              <a:t>Lasing in </a:t>
            </a:r>
            <a:r>
              <a:rPr lang="en-US" sz="1800" dirty="0" err="1" smtClean="0"/>
              <a:t>NQD’doped</a:t>
            </a:r>
            <a:r>
              <a:rPr lang="en-US" sz="1800" dirty="0" smtClean="0"/>
              <a:t> </a:t>
            </a:r>
            <a:r>
              <a:rPr lang="en-US" sz="1800" dirty="0" err="1" smtClean="0"/>
              <a:t>cholesteric</a:t>
            </a:r>
            <a:r>
              <a:rPr lang="en-US" sz="1800" dirty="0" smtClean="0"/>
              <a:t> liquid crystals – </a:t>
            </a:r>
            <a:r>
              <a:rPr lang="en-US" dirty="0" smtClean="0">
                <a:solidFill>
                  <a:schemeClr val="tx1"/>
                </a:solidFill>
                <a:latin typeface="Times New Roman" panose="02020603050405020304" pitchFamily="18" charset="0"/>
                <a:cs typeface="Times New Roman" panose="02020603050405020304" pitchFamily="18" charset="0"/>
              </a:rPr>
              <a:t>L.J. Chen et al., Adv. Opt. Mat., 11 Sept. (2013).</a:t>
            </a: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47663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Justin\Documents\University of Rochester\CLEO 2012\ConfocalScan_FromAntibunching_November2011Sample.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6" y="2524919"/>
            <a:ext cx="31242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762000"/>
            <a:ext cx="8229600" cy="990600"/>
          </a:xfrm>
        </p:spPr>
        <p:txBody>
          <a:bodyPr>
            <a:normAutofit fontScale="90000"/>
          </a:bodyPr>
          <a:lstStyle/>
          <a:p>
            <a:pPr eaLnBrk="1" hangingPunct="1">
              <a:defRPr/>
            </a:pPr>
            <a:r>
              <a:rPr lang="en-US" sz="3600" b="1" dirty="0" smtClean="0">
                <a:solidFill>
                  <a:schemeClr val="accent1">
                    <a:lumMod val="75000"/>
                  </a:schemeClr>
                </a:solidFill>
                <a:latin typeface="Comic Sans MS" pitchFamily="66" charset="0"/>
                <a:cs typeface="Arial" charset="0"/>
              </a:rPr>
              <a:t>Observation of </a:t>
            </a:r>
            <a:r>
              <a:rPr lang="en-US" sz="3600" b="1" dirty="0" err="1" smtClean="0">
                <a:solidFill>
                  <a:schemeClr val="accent1">
                    <a:lumMod val="75000"/>
                  </a:schemeClr>
                </a:solidFill>
                <a:latin typeface="Comic Sans MS" pitchFamily="66" charset="0"/>
                <a:cs typeface="Arial" charset="0"/>
              </a:rPr>
              <a:t>antibunching</a:t>
            </a:r>
            <a:r>
              <a:rPr lang="en-US" sz="3600" b="1" dirty="0" smtClean="0">
                <a:solidFill>
                  <a:schemeClr val="accent1">
                    <a:lumMod val="75000"/>
                  </a:schemeClr>
                </a:solidFill>
                <a:latin typeface="Comic Sans MS" pitchFamily="66" charset="0"/>
                <a:cs typeface="Arial" charset="0"/>
              </a:rPr>
              <a:t> in </a:t>
            </a:r>
            <a:r>
              <a:rPr lang="en-US" sz="3600" b="1" dirty="0" err="1" smtClean="0">
                <a:solidFill>
                  <a:schemeClr val="accent1">
                    <a:lumMod val="75000"/>
                  </a:schemeClr>
                </a:solidFill>
                <a:latin typeface="Comic Sans MS" pitchFamily="66" charset="0"/>
                <a:cs typeface="Arial" charset="0"/>
              </a:rPr>
              <a:t>CdSeTe</a:t>
            </a:r>
            <a:r>
              <a:rPr lang="en-US" sz="3600" b="1" dirty="0" smtClean="0">
                <a:solidFill>
                  <a:schemeClr val="accent1">
                    <a:lumMod val="75000"/>
                  </a:schemeClr>
                </a:solidFill>
                <a:latin typeface="Comic Sans MS" pitchFamily="66" charset="0"/>
                <a:cs typeface="Arial" charset="0"/>
              </a:rPr>
              <a:t> NQD fluorescence in glassy CLC host</a:t>
            </a:r>
          </a:p>
        </p:txBody>
      </p:sp>
      <p:pic>
        <p:nvPicPr>
          <p:cNvPr id="10244" name="Picture 3" descr="C:\Users\Justin\Documents\University of Rochester\CLEO 2012\Antibunching_November2011Sample.tif"/>
          <p:cNvPicPr>
            <a:picLocks noChangeAspect="1" noChangeArrowheads="1"/>
          </p:cNvPicPr>
          <p:nvPr/>
        </p:nvPicPr>
        <p:blipFill>
          <a:blip r:embed="rId4"/>
          <a:srcRect/>
          <a:stretch>
            <a:fillRect/>
          </a:stretch>
        </p:blipFill>
        <p:spPr bwMode="auto">
          <a:xfrm>
            <a:off x="4295773" y="2605881"/>
            <a:ext cx="4198938" cy="3322638"/>
          </a:xfrm>
          <a:prstGeom prst="rect">
            <a:avLst/>
          </a:prstGeom>
          <a:noFill/>
          <a:ln w="9525">
            <a:solidFill>
              <a:schemeClr val="accent1">
                <a:lumMod val="75000"/>
              </a:schemeClr>
            </a:solidFill>
            <a:miter lim="800000"/>
            <a:headEnd/>
            <a:tailEnd/>
          </a:ln>
          <a:effectLst>
            <a:outerShdw blurRad="63500" dist="50800" sx="102000" sy="1020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
        <p:nvSpPr>
          <p:cNvPr id="10246" name="Rectangle 3"/>
          <p:cNvSpPr>
            <a:spLocks noChangeArrowheads="1"/>
          </p:cNvSpPr>
          <p:nvPr/>
        </p:nvSpPr>
        <p:spPr bwMode="auto">
          <a:xfrm>
            <a:off x="4787899" y="1939133"/>
            <a:ext cx="3214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2400" dirty="0">
                <a:solidFill>
                  <a:prstClr val="black"/>
                </a:solidFill>
                <a:latin typeface="Arial" charset="0"/>
                <a:cs typeface="Arial" charset="0"/>
              </a:rPr>
              <a:t>g</a:t>
            </a:r>
            <a:r>
              <a:rPr lang="nl-NL" sz="2400" baseline="30000" dirty="0">
                <a:solidFill>
                  <a:prstClr val="black"/>
                </a:solidFill>
                <a:latin typeface="Arial" charset="0"/>
                <a:cs typeface="Arial" charset="0"/>
              </a:rPr>
              <a:t>(2)</a:t>
            </a:r>
            <a:r>
              <a:rPr lang="nl-NL" sz="2400" dirty="0">
                <a:solidFill>
                  <a:prstClr val="black"/>
                </a:solidFill>
                <a:latin typeface="Arial" charset="0"/>
                <a:cs typeface="Arial" charset="0"/>
              </a:rPr>
              <a:t>(0) = 0.382 ± 0.037</a:t>
            </a:r>
            <a:endParaRPr lang="en-US" sz="2400" dirty="0">
              <a:solidFill>
                <a:prstClr val="black"/>
              </a:solidFill>
              <a:latin typeface="Arial" charset="0"/>
              <a:cs typeface="Arial" charset="0"/>
            </a:endParaRPr>
          </a:p>
        </p:txBody>
      </p:sp>
      <p:cxnSp>
        <p:nvCxnSpPr>
          <p:cNvPr id="12" name="Straight Arrow Connector 11"/>
          <p:cNvCxnSpPr/>
          <p:nvPr/>
        </p:nvCxnSpPr>
        <p:spPr>
          <a:xfrm flipH="1" flipV="1">
            <a:off x="914400" y="4191000"/>
            <a:ext cx="326390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4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
            <a:ext cx="212407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9" name="Rectangle 13"/>
          <p:cNvSpPr>
            <a:spLocks noChangeArrowheads="1"/>
          </p:cNvSpPr>
          <p:nvPr/>
        </p:nvSpPr>
        <p:spPr bwMode="auto">
          <a:xfrm>
            <a:off x="1581149" y="6338730"/>
            <a:ext cx="6616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solidFill>
                  <a:prstClr val="black"/>
                </a:solidFill>
                <a:latin typeface="Times New Roman" panose="02020603050405020304" pitchFamily="18" charset="0"/>
                <a:cs typeface="Times New Roman" panose="02020603050405020304" pitchFamily="18" charset="0"/>
              </a:rPr>
              <a:t>S.G. </a:t>
            </a:r>
            <a:r>
              <a:rPr lang="en-US" dirty="0" err="1">
                <a:solidFill>
                  <a:prstClr val="black"/>
                </a:solidFill>
                <a:latin typeface="Times New Roman" panose="02020603050405020304" pitchFamily="18" charset="0"/>
                <a:cs typeface="Times New Roman" panose="02020603050405020304" pitchFamily="18" charset="0"/>
              </a:rPr>
              <a:t>Lukishova</a:t>
            </a:r>
            <a:r>
              <a:rPr lang="en-US" dirty="0">
                <a:solidFill>
                  <a:prstClr val="black"/>
                </a:solidFill>
                <a:latin typeface="Times New Roman" panose="02020603050405020304" pitchFamily="18" charset="0"/>
                <a:cs typeface="Times New Roman" panose="02020603050405020304" pitchFamily="18" charset="0"/>
              </a:rPr>
              <a:t>, </a:t>
            </a:r>
            <a:r>
              <a:rPr lang="en-US" i="1" dirty="0">
                <a:solidFill>
                  <a:prstClr val="black"/>
                </a:solidFill>
                <a:latin typeface="Times New Roman" panose="02020603050405020304" pitchFamily="18" charset="0"/>
                <a:cs typeface="Times New Roman" panose="02020603050405020304" pitchFamily="18" charset="0"/>
              </a:rPr>
              <a:t>et al</a:t>
            </a: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 Optics </a:t>
            </a:r>
            <a:r>
              <a:rPr lang="en-US" dirty="0">
                <a:solidFill>
                  <a:prstClr val="black"/>
                </a:solidFill>
                <a:latin typeface="Times New Roman" panose="02020603050405020304" pitchFamily="18" charset="0"/>
                <a:cs typeface="Times New Roman" panose="02020603050405020304" pitchFamily="18" charset="0"/>
              </a:rPr>
              <a:t>Letters, </a:t>
            </a:r>
            <a:r>
              <a:rPr lang="en-US" b="1" dirty="0">
                <a:solidFill>
                  <a:prstClr val="black"/>
                </a:solidFill>
                <a:latin typeface="Times New Roman" panose="02020603050405020304" pitchFamily="18" charset="0"/>
                <a:cs typeface="Times New Roman" panose="02020603050405020304" pitchFamily="18" charset="0"/>
              </a:rPr>
              <a:t>37</a:t>
            </a:r>
            <a:r>
              <a:rPr lang="en-US" dirty="0">
                <a:solidFill>
                  <a:prstClr val="black"/>
                </a:solidFill>
                <a:latin typeface="Times New Roman" panose="02020603050405020304" pitchFamily="18" charset="0"/>
                <a:cs typeface="Times New Roman" panose="02020603050405020304" pitchFamily="18" charset="0"/>
              </a:rPr>
              <a:t>, 1259 (2012</a:t>
            </a:r>
            <a:r>
              <a:rPr lang="en-US" dirty="0" smtClean="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34000" y="5141119"/>
            <a:ext cx="3441968" cy="1015663"/>
          </a:xfrm>
          <a:prstGeom prst="rect">
            <a:avLst/>
          </a:prstGeom>
          <a:noFill/>
        </p:spPr>
        <p:txBody>
          <a:bodyPr wrap="none" rtlCol="0">
            <a:spAutoFit/>
          </a:bodyPr>
          <a:lstStyle/>
          <a:p>
            <a:r>
              <a:rPr lang="en-US" dirty="0" smtClean="0">
                <a:solidFill>
                  <a:prstClr val="black"/>
                </a:solidFill>
                <a:latin typeface="Arial" pitchFamily="34" charset="0"/>
                <a:cs typeface="Arial" pitchFamily="34" charset="0"/>
              </a:rPr>
              <a:t> </a:t>
            </a:r>
          </a:p>
          <a:p>
            <a:r>
              <a:rPr lang="en-US" dirty="0" smtClean="0">
                <a:solidFill>
                  <a:prstClr val="black"/>
                </a:solidFill>
                <a:cs typeface="Arial" pitchFamily="34" charset="0"/>
              </a:rPr>
              <a:t>~10 </a:t>
            </a:r>
            <a:r>
              <a:rPr lang="en-US" dirty="0" err="1" smtClean="0">
                <a:solidFill>
                  <a:prstClr val="black"/>
                </a:solidFill>
                <a:cs typeface="Arial" pitchFamily="34" charset="0"/>
              </a:rPr>
              <a:t>nM</a:t>
            </a:r>
            <a:r>
              <a:rPr lang="en-US" dirty="0" smtClean="0">
                <a:solidFill>
                  <a:prstClr val="black"/>
                </a:solidFill>
                <a:cs typeface="Arial" pitchFamily="34" charset="0"/>
              </a:rPr>
              <a:t> of NQDs in toluene</a:t>
            </a:r>
          </a:p>
          <a:p>
            <a:endParaRPr lang="en-US"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7795993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a:spLocks noGrp="1"/>
          </p:cNvSpPr>
          <p:nvPr>
            <p:ph type="sldNum" sz="quarter" idx="12"/>
          </p:nvPr>
        </p:nvSpPr>
        <p:spPr/>
        <p:txBody>
          <a:bodyPr/>
          <a:lstStyle/>
          <a:p>
            <a:pPr>
              <a:defRPr/>
            </a:pPr>
            <a:fld id="{F022A5AC-7FFF-4EF1-B8F1-925361CF3088}" type="slidenum">
              <a:rPr lang="en-US">
                <a:solidFill>
                  <a:srgbClr val="000000"/>
                </a:solidFill>
              </a:rPr>
              <a:pPr>
                <a:defRPr/>
              </a:pPr>
              <a:t>44</a:t>
            </a:fld>
            <a:endParaRPr lang="en-US">
              <a:solidFill>
                <a:srgbClr val="000000"/>
              </a:solidFill>
            </a:endParaRPr>
          </a:p>
        </p:txBody>
      </p:sp>
      <p:sp>
        <p:nvSpPr>
          <p:cNvPr id="21507" name="Text Box 16"/>
          <p:cNvSpPr txBox="1">
            <a:spLocks noChangeArrowheads="1"/>
          </p:cNvSpPr>
          <p:nvPr/>
        </p:nvSpPr>
        <p:spPr bwMode="auto">
          <a:xfrm>
            <a:off x="152400" y="469901"/>
            <a:ext cx="9144000" cy="519112"/>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000066"/>
                </a:solidFill>
                <a:latin typeface="Comic Sans MS" pitchFamily="66" charset="0"/>
              </a:defRPr>
            </a:lvl1pPr>
            <a:lvl2pPr marL="742950" indent="-285750" eaLnBrk="0" hangingPunct="0">
              <a:defRPr sz="2000">
                <a:solidFill>
                  <a:srgbClr val="000066"/>
                </a:solidFill>
                <a:latin typeface="Comic Sans MS" pitchFamily="66" charset="0"/>
              </a:defRPr>
            </a:lvl2pPr>
            <a:lvl3pPr marL="1143000" indent="-228600" eaLnBrk="0" hangingPunct="0">
              <a:defRPr sz="2000">
                <a:solidFill>
                  <a:srgbClr val="000066"/>
                </a:solidFill>
                <a:latin typeface="Comic Sans MS" pitchFamily="66" charset="0"/>
              </a:defRPr>
            </a:lvl3pPr>
            <a:lvl4pPr marL="1600200" indent="-228600" eaLnBrk="0" hangingPunct="0">
              <a:defRPr sz="2000">
                <a:solidFill>
                  <a:srgbClr val="000066"/>
                </a:solidFill>
                <a:latin typeface="Comic Sans MS" pitchFamily="66" charset="0"/>
              </a:defRPr>
            </a:lvl4pPr>
            <a:lvl5pPr marL="2057400" indent="-228600" eaLnBrk="0" hangingPunct="0">
              <a:defRPr sz="2000">
                <a:solidFill>
                  <a:srgbClr val="000066"/>
                </a:solidFill>
                <a:latin typeface="Comic Sans MS" pitchFamily="66" charset="0"/>
              </a:defRPr>
            </a:lvl5pPr>
            <a:lvl6pPr marL="2514600" indent="-228600" eaLnBrk="0" fontAlgn="base" hangingPunct="0">
              <a:spcBef>
                <a:spcPct val="0"/>
              </a:spcBef>
              <a:spcAft>
                <a:spcPct val="0"/>
              </a:spcAft>
              <a:defRPr sz="2000">
                <a:solidFill>
                  <a:srgbClr val="000066"/>
                </a:solidFill>
                <a:latin typeface="Comic Sans MS" pitchFamily="66" charset="0"/>
              </a:defRPr>
            </a:lvl6pPr>
            <a:lvl7pPr marL="2971800" indent="-228600" eaLnBrk="0" fontAlgn="base" hangingPunct="0">
              <a:spcBef>
                <a:spcPct val="0"/>
              </a:spcBef>
              <a:spcAft>
                <a:spcPct val="0"/>
              </a:spcAft>
              <a:defRPr sz="2000">
                <a:solidFill>
                  <a:srgbClr val="000066"/>
                </a:solidFill>
                <a:latin typeface="Comic Sans MS" pitchFamily="66" charset="0"/>
              </a:defRPr>
            </a:lvl7pPr>
            <a:lvl8pPr marL="3429000" indent="-228600" eaLnBrk="0" fontAlgn="base" hangingPunct="0">
              <a:spcBef>
                <a:spcPct val="0"/>
              </a:spcBef>
              <a:spcAft>
                <a:spcPct val="0"/>
              </a:spcAft>
              <a:defRPr sz="2000">
                <a:solidFill>
                  <a:srgbClr val="000066"/>
                </a:solidFill>
                <a:latin typeface="Comic Sans MS" pitchFamily="66" charset="0"/>
              </a:defRPr>
            </a:lvl8pPr>
            <a:lvl9pPr marL="3886200" indent="-228600" eaLnBrk="0" fontAlgn="base" hangingPunct="0">
              <a:spcBef>
                <a:spcPct val="0"/>
              </a:spcBef>
              <a:spcAft>
                <a:spcPct val="0"/>
              </a:spcAft>
              <a:defRPr sz="2000">
                <a:solidFill>
                  <a:srgbClr val="000066"/>
                </a:solidFill>
                <a:latin typeface="Comic Sans MS" pitchFamily="66" charset="0"/>
              </a:defRPr>
            </a:lvl9pPr>
          </a:lstStyle>
          <a:p>
            <a:pPr eaLnBrk="1" hangingPunct="1"/>
            <a:r>
              <a:rPr lang="en-US" sz="2800" b="1" dirty="0" smtClean="0"/>
              <a:t> </a:t>
            </a:r>
            <a:r>
              <a:rPr lang="en-US" sz="2800" b="1" dirty="0"/>
              <a:t>Linearly polarized photons from single emitters</a:t>
            </a:r>
          </a:p>
        </p:txBody>
      </p:sp>
      <p:pic>
        <p:nvPicPr>
          <p:cNvPr id="21508" name="Picture 24" descr="May30_2011_DiIinE7_run2v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188" y="2517775"/>
            <a:ext cx="307975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25"/>
          <p:cNvSpPr txBox="1">
            <a:spLocks noChangeArrowheads="1"/>
          </p:cNvSpPr>
          <p:nvPr/>
        </p:nvSpPr>
        <p:spPr bwMode="auto">
          <a:xfrm>
            <a:off x="304800" y="1025525"/>
            <a:ext cx="8559800" cy="1323439"/>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000066"/>
                </a:solidFill>
                <a:latin typeface="Comic Sans MS" pitchFamily="66" charset="0"/>
              </a:defRPr>
            </a:lvl1pPr>
            <a:lvl2pPr marL="742950" indent="-285750" eaLnBrk="0" hangingPunct="0">
              <a:defRPr sz="2000">
                <a:solidFill>
                  <a:srgbClr val="000066"/>
                </a:solidFill>
                <a:latin typeface="Comic Sans MS" pitchFamily="66" charset="0"/>
              </a:defRPr>
            </a:lvl2pPr>
            <a:lvl3pPr marL="1143000" indent="-228600" eaLnBrk="0" hangingPunct="0">
              <a:defRPr sz="2000">
                <a:solidFill>
                  <a:srgbClr val="000066"/>
                </a:solidFill>
                <a:latin typeface="Comic Sans MS" pitchFamily="66" charset="0"/>
              </a:defRPr>
            </a:lvl3pPr>
            <a:lvl4pPr marL="1600200" indent="-228600" eaLnBrk="0" hangingPunct="0">
              <a:defRPr sz="2000">
                <a:solidFill>
                  <a:srgbClr val="000066"/>
                </a:solidFill>
                <a:latin typeface="Comic Sans MS" pitchFamily="66" charset="0"/>
              </a:defRPr>
            </a:lvl4pPr>
            <a:lvl5pPr marL="2057400" indent="-228600" eaLnBrk="0" hangingPunct="0">
              <a:defRPr sz="2000">
                <a:solidFill>
                  <a:srgbClr val="000066"/>
                </a:solidFill>
                <a:latin typeface="Comic Sans MS" pitchFamily="66" charset="0"/>
              </a:defRPr>
            </a:lvl5pPr>
            <a:lvl6pPr marL="2514600" indent="-228600" eaLnBrk="0" fontAlgn="base" hangingPunct="0">
              <a:spcBef>
                <a:spcPct val="0"/>
              </a:spcBef>
              <a:spcAft>
                <a:spcPct val="0"/>
              </a:spcAft>
              <a:defRPr sz="2000">
                <a:solidFill>
                  <a:srgbClr val="000066"/>
                </a:solidFill>
                <a:latin typeface="Comic Sans MS" pitchFamily="66" charset="0"/>
              </a:defRPr>
            </a:lvl6pPr>
            <a:lvl7pPr marL="2971800" indent="-228600" eaLnBrk="0" fontAlgn="base" hangingPunct="0">
              <a:spcBef>
                <a:spcPct val="0"/>
              </a:spcBef>
              <a:spcAft>
                <a:spcPct val="0"/>
              </a:spcAft>
              <a:defRPr sz="2000">
                <a:solidFill>
                  <a:srgbClr val="000066"/>
                </a:solidFill>
                <a:latin typeface="Comic Sans MS" pitchFamily="66" charset="0"/>
              </a:defRPr>
            </a:lvl7pPr>
            <a:lvl8pPr marL="3429000" indent="-228600" eaLnBrk="0" fontAlgn="base" hangingPunct="0">
              <a:spcBef>
                <a:spcPct val="0"/>
              </a:spcBef>
              <a:spcAft>
                <a:spcPct val="0"/>
              </a:spcAft>
              <a:defRPr sz="2000">
                <a:solidFill>
                  <a:srgbClr val="000066"/>
                </a:solidFill>
                <a:latin typeface="Comic Sans MS" pitchFamily="66" charset="0"/>
              </a:defRPr>
            </a:lvl8pPr>
            <a:lvl9pPr marL="3886200" indent="-228600" eaLnBrk="0" fontAlgn="base" hangingPunct="0">
              <a:spcBef>
                <a:spcPct val="0"/>
              </a:spcBef>
              <a:spcAft>
                <a:spcPct val="0"/>
              </a:spcAft>
              <a:defRPr sz="2000">
                <a:solidFill>
                  <a:srgbClr val="000066"/>
                </a:solidFill>
                <a:latin typeface="Comic Sans MS" pitchFamily="66" charset="0"/>
              </a:defRPr>
            </a:lvl9pPr>
          </a:lstStyle>
          <a:p>
            <a:pPr algn="just" eaLnBrk="1" hangingPunct="1">
              <a:spcBef>
                <a:spcPct val="50000"/>
              </a:spcBef>
              <a:buFontTx/>
              <a:buBlip>
                <a:blip r:embed="rId4"/>
              </a:buBlip>
            </a:pPr>
            <a:r>
              <a:rPr lang="en-US" dirty="0"/>
              <a:t>  </a:t>
            </a:r>
            <a:r>
              <a:rPr lang="en-US" dirty="0" smtClean="0"/>
              <a:t>Dependence </a:t>
            </a:r>
            <a:r>
              <a:rPr lang="en-US" dirty="0"/>
              <a:t>of </a:t>
            </a:r>
            <a:r>
              <a:rPr lang="en-US" dirty="0" err="1"/>
              <a:t>DiI</a:t>
            </a:r>
            <a:r>
              <a:rPr lang="en-US" dirty="0"/>
              <a:t> dye fluorescence intensity (</a:t>
            </a:r>
            <a:r>
              <a:rPr lang="en-US" dirty="0">
                <a:latin typeface="Symbol" pitchFamily="18" charset="2"/>
              </a:rPr>
              <a:t>l = </a:t>
            </a:r>
            <a:r>
              <a:rPr lang="en-US" dirty="0"/>
              <a:t>579 nm) on the angle between alignment direction of </a:t>
            </a:r>
            <a:r>
              <a:rPr lang="en-US" dirty="0" err="1"/>
              <a:t>nematic</a:t>
            </a:r>
            <a:r>
              <a:rPr lang="en-US" dirty="0"/>
              <a:t> LC molecules </a:t>
            </a:r>
            <a:r>
              <a:rPr lang="en-US" dirty="0" smtClean="0"/>
              <a:t>(monomeric, fluid form) and </a:t>
            </a:r>
            <a:r>
              <a:rPr lang="en-US" dirty="0"/>
              <a:t>a polarization direction of incident linearly polarized light (</a:t>
            </a:r>
            <a:r>
              <a:rPr lang="en-US" dirty="0">
                <a:latin typeface="Symbol" pitchFamily="18" charset="2"/>
              </a:rPr>
              <a:t>l</a:t>
            </a:r>
            <a:r>
              <a:rPr lang="en-US" dirty="0"/>
              <a:t> = 532 nm) </a:t>
            </a:r>
          </a:p>
        </p:txBody>
      </p:sp>
      <p:sp>
        <p:nvSpPr>
          <p:cNvPr id="21510" name="Text Box 26"/>
          <p:cNvSpPr txBox="1">
            <a:spLocks noChangeArrowheads="1"/>
          </p:cNvSpPr>
          <p:nvPr/>
        </p:nvSpPr>
        <p:spPr bwMode="auto">
          <a:xfrm>
            <a:off x="558800" y="5829300"/>
            <a:ext cx="3556000" cy="396875"/>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000066"/>
                </a:solidFill>
                <a:latin typeface="Comic Sans MS" pitchFamily="66" charset="0"/>
              </a:defRPr>
            </a:lvl1pPr>
            <a:lvl2pPr marL="742950" indent="-285750" eaLnBrk="0" hangingPunct="0">
              <a:defRPr sz="2000">
                <a:solidFill>
                  <a:srgbClr val="000066"/>
                </a:solidFill>
                <a:latin typeface="Comic Sans MS" pitchFamily="66" charset="0"/>
              </a:defRPr>
            </a:lvl2pPr>
            <a:lvl3pPr marL="1143000" indent="-228600" eaLnBrk="0" hangingPunct="0">
              <a:defRPr sz="2000">
                <a:solidFill>
                  <a:srgbClr val="000066"/>
                </a:solidFill>
                <a:latin typeface="Comic Sans MS" pitchFamily="66" charset="0"/>
              </a:defRPr>
            </a:lvl3pPr>
            <a:lvl4pPr marL="1600200" indent="-228600" eaLnBrk="0" hangingPunct="0">
              <a:defRPr sz="2000">
                <a:solidFill>
                  <a:srgbClr val="000066"/>
                </a:solidFill>
                <a:latin typeface="Comic Sans MS" pitchFamily="66" charset="0"/>
              </a:defRPr>
            </a:lvl4pPr>
            <a:lvl5pPr marL="2057400" indent="-228600" eaLnBrk="0" hangingPunct="0">
              <a:defRPr sz="2000">
                <a:solidFill>
                  <a:srgbClr val="000066"/>
                </a:solidFill>
                <a:latin typeface="Comic Sans MS" pitchFamily="66" charset="0"/>
              </a:defRPr>
            </a:lvl5pPr>
            <a:lvl6pPr marL="2514600" indent="-228600" eaLnBrk="0" fontAlgn="base" hangingPunct="0">
              <a:spcBef>
                <a:spcPct val="0"/>
              </a:spcBef>
              <a:spcAft>
                <a:spcPct val="0"/>
              </a:spcAft>
              <a:defRPr sz="2000">
                <a:solidFill>
                  <a:srgbClr val="000066"/>
                </a:solidFill>
                <a:latin typeface="Comic Sans MS" pitchFamily="66" charset="0"/>
              </a:defRPr>
            </a:lvl6pPr>
            <a:lvl7pPr marL="2971800" indent="-228600" eaLnBrk="0" fontAlgn="base" hangingPunct="0">
              <a:spcBef>
                <a:spcPct val="0"/>
              </a:spcBef>
              <a:spcAft>
                <a:spcPct val="0"/>
              </a:spcAft>
              <a:defRPr sz="2000">
                <a:solidFill>
                  <a:srgbClr val="000066"/>
                </a:solidFill>
                <a:latin typeface="Comic Sans MS" pitchFamily="66" charset="0"/>
              </a:defRPr>
            </a:lvl7pPr>
            <a:lvl8pPr marL="3429000" indent="-228600" eaLnBrk="0" fontAlgn="base" hangingPunct="0">
              <a:spcBef>
                <a:spcPct val="0"/>
              </a:spcBef>
              <a:spcAft>
                <a:spcPct val="0"/>
              </a:spcAft>
              <a:defRPr sz="2000">
                <a:solidFill>
                  <a:srgbClr val="000066"/>
                </a:solidFill>
                <a:latin typeface="Comic Sans MS" pitchFamily="66" charset="0"/>
              </a:defRPr>
            </a:lvl8pPr>
            <a:lvl9pPr marL="3886200" indent="-228600" eaLnBrk="0" fontAlgn="base" hangingPunct="0">
              <a:spcBef>
                <a:spcPct val="0"/>
              </a:spcBef>
              <a:spcAft>
                <a:spcPct val="0"/>
              </a:spcAft>
              <a:defRPr sz="2000">
                <a:solidFill>
                  <a:srgbClr val="000066"/>
                </a:solidFill>
                <a:latin typeface="Comic Sans MS" pitchFamily="66" charset="0"/>
              </a:defRPr>
            </a:lvl9pPr>
          </a:lstStyle>
          <a:p>
            <a:pPr eaLnBrk="1" hangingPunct="1">
              <a:spcBef>
                <a:spcPct val="50000"/>
              </a:spcBef>
            </a:pPr>
            <a:r>
              <a:rPr lang="en-US"/>
              <a:t>In our experiments </a:t>
            </a:r>
            <a:r>
              <a:rPr lang="el-GR"/>
              <a:t>ρ</a:t>
            </a:r>
            <a:r>
              <a:rPr lang="en-US"/>
              <a:t> = -0.6.</a:t>
            </a:r>
            <a:endParaRPr lang="el-GR"/>
          </a:p>
        </p:txBody>
      </p:sp>
      <p:sp>
        <p:nvSpPr>
          <p:cNvPr id="21511" name="Text Box 27"/>
          <p:cNvSpPr txBox="1">
            <a:spLocks noChangeArrowheads="1"/>
          </p:cNvSpPr>
          <p:nvPr/>
        </p:nvSpPr>
        <p:spPr bwMode="auto">
          <a:xfrm>
            <a:off x="2108200" y="5541963"/>
            <a:ext cx="3524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000">
                <a:solidFill>
                  <a:srgbClr val="000066"/>
                </a:solidFill>
                <a:latin typeface="Comic Sans MS" pitchFamily="66" charset="0"/>
              </a:defRPr>
            </a:lvl1pPr>
            <a:lvl2pPr marL="742950" indent="-285750" eaLnBrk="0" hangingPunct="0">
              <a:defRPr sz="2000">
                <a:solidFill>
                  <a:srgbClr val="000066"/>
                </a:solidFill>
                <a:latin typeface="Comic Sans MS" pitchFamily="66" charset="0"/>
              </a:defRPr>
            </a:lvl2pPr>
            <a:lvl3pPr marL="1143000" indent="-228600" eaLnBrk="0" hangingPunct="0">
              <a:defRPr sz="2000">
                <a:solidFill>
                  <a:srgbClr val="000066"/>
                </a:solidFill>
                <a:latin typeface="Comic Sans MS" pitchFamily="66" charset="0"/>
              </a:defRPr>
            </a:lvl3pPr>
            <a:lvl4pPr marL="1600200" indent="-228600" eaLnBrk="0" hangingPunct="0">
              <a:defRPr sz="2000">
                <a:solidFill>
                  <a:srgbClr val="000066"/>
                </a:solidFill>
                <a:latin typeface="Comic Sans MS" pitchFamily="66" charset="0"/>
              </a:defRPr>
            </a:lvl4pPr>
            <a:lvl5pPr marL="2057400" indent="-228600" eaLnBrk="0" hangingPunct="0">
              <a:defRPr sz="2000">
                <a:solidFill>
                  <a:srgbClr val="000066"/>
                </a:solidFill>
                <a:latin typeface="Comic Sans MS" pitchFamily="66" charset="0"/>
              </a:defRPr>
            </a:lvl5pPr>
            <a:lvl6pPr marL="2514600" indent="-228600" eaLnBrk="0" fontAlgn="base" hangingPunct="0">
              <a:spcBef>
                <a:spcPct val="0"/>
              </a:spcBef>
              <a:spcAft>
                <a:spcPct val="0"/>
              </a:spcAft>
              <a:defRPr sz="2000">
                <a:solidFill>
                  <a:srgbClr val="000066"/>
                </a:solidFill>
                <a:latin typeface="Comic Sans MS" pitchFamily="66" charset="0"/>
              </a:defRPr>
            </a:lvl6pPr>
            <a:lvl7pPr marL="2971800" indent="-228600" eaLnBrk="0" fontAlgn="base" hangingPunct="0">
              <a:spcBef>
                <a:spcPct val="0"/>
              </a:spcBef>
              <a:spcAft>
                <a:spcPct val="0"/>
              </a:spcAft>
              <a:defRPr sz="2000">
                <a:solidFill>
                  <a:srgbClr val="000066"/>
                </a:solidFill>
                <a:latin typeface="Comic Sans MS" pitchFamily="66" charset="0"/>
              </a:defRPr>
            </a:lvl7pPr>
            <a:lvl8pPr marL="3429000" indent="-228600" eaLnBrk="0" fontAlgn="base" hangingPunct="0">
              <a:spcBef>
                <a:spcPct val="0"/>
              </a:spcBef>
              <a:spcAft>
                <a:spcPct val="0"/>
              </a:spcAft>
              <a:defRPr sz="2000">
                <a:solidFill>
                  <a:srgbClr val="000066"/>
                </a:solidFill>
                <a:latin typeface="Comic Sans MS" pitchFamily="66" charset="0"/>
              </a:defRPr>
            </a:lvl8pPr>
            <a:lvl9pPr marL="3886200" indent="-228600" eaLnBrk="0" fontAlgn="base" hangingPunct="0">
              <a:spcBef>
                <a:spcPct val="0"/>
              </a:spcBef>
              <a:spcAft>
                <a:spcPct val="0"/>
              </a:spcAft>
              <a:defRPr sz="2000">
                <a:solidFill>
                  <a:srgbClr val="000066"/>
                </a:solidFill>
                <a:latin typeface="Comic Sans MS" pitchFamily="66" charset="0"/>
              </a:defRPr>
            </a:lvl9pPr>
          </a:lstStyle>
          <a:p>
            <a:pPr eaLnBrk="1" hangingPunct="1">
              <a:spcBef>
                <a:spcPct val="50000"/>
              </a:spcBef>
            </a:pPr>
            <a:r>
              <a:rPr lang="en-US" sz="1800">
                <a:solidFill>
                  <a:srgbClr val="000000"/>
                </a:solidFill>
                <a:latin typeface="Symbol" pitchFamily="18" charset="2"/>
              </a:rPr>
              <a:t>r  = ( </a:t>
            </a:r>
            <a:r>
              <a:rPr lang="en-US" sz="1800">
                <a:solidFill>
                  <a:srgbClr val="000000"/>
                </a:solidFill>
                <a:latin typeface="Times New Roman" pitchFamily="18" charset="0"/>
              </a:rPr>
              <a:t>I </a:t>
            </a:r>
            <a:r>
              <a:rPr lang="en-US" sz="1800" baseline="-25000">
                <a:solidFill>
                  <a:srgbClr val="000000"/>
                </a:solidFill>
                <a:latin typeface="Times New Roman" pitchFamily="18" charset="0"/>
              </a:rPr>
              <a:t>par</a:t>
            </a:r>
            <a:r>
              <a:rPr lang="en-US" sz="1800">
                <a:solidFill>
                  <a:srgbClr val="000000"/>
                </a:solidFill>
                <a:latin typeface="Times New Roman" pitchFamily="18" charset="0"/>
              </a:rPr>
              <a:t>  -  I </a:t>
            </a:r>
            <a:r>
              <a:rPr lang="en-US" sz="1800" baseline="-25000">
                <a:solidFill>
                  <a:srgbClr val="000000"/>
                </a:solidFill>
                <a:latin typeface="Times New Roman" pitchFamily="18" charset="0"/>
              </a:rPr>
              <a:t>perp</a:t>
            </a:r>
            <a:r>
              <a:rPr lang="en-US" sz="1800">
                <a:solidFill>
                  <a:srgbClr val="000000"/>
                </a:solidFill>
                <a:latin typeface="Times New Roman" pitchFamily="18" charset="0"/>
              </a:rPr>
              <a:t> ) / ( I </a:t>
            </a:r>
            <a:r>
              <a:rPr lang="en-US" sz="1800" baseline="-25000">
                <a:solidFill>
                  <a:srgbClr val="000000"/>
                </a:solidFill>
                <a:latin typeface="Times New Roman" pitchFamily="18" charset="0"/>
              </a:rPr>
              <a:t>par</a:t>
            </a:r>
            <a:r>
              <a:rPr lang="en-US" sz="1800">
                <a:solidFill>
                  <a:srgbClr val="000000"/>
                </a:solidFill>
                <a:latin typeface="Times New Roman" pitchFamily="18" charset="0"/>
              </a:rPr>
              <a:t>  + I </a:t>
            </a:r>
            <a:r>
              <a:rPr lang="en-US" sz="1800" baseline="-25000">
                <a:solidFill>
                  <a:srgbClr val="000000"/>
                </a:solidFill>
                <a:latin typeface="Times New Roman" pitchFamily="18" charset="0"/>
              </a:rPr>
              <a:t>perp</a:t>
            </a:r>
            <a:r>
              <a:rPr lang="en-US" sz="1800">
                <a:solidFill>
                  <a:srgbClr val="000000"/>
                </a:solidFill>
                <a:latin typeface="Times New Roman" pitchFamily="18" charset="0"/>
              </a:rPr>
              <a:t> )</a:t>
            </a:r>
            <a:endParaRPr lang="en-US" sz="1800">
              <a:solidFill>
                <a:srgbClr val="000000"/>
              </a:solidFill>
              <a:latin typeface="Symbol" pitchFamily="18" charset="2"/>
            </a:endParaRPr>
          </a:p>
        </p:txBody>
      </p:sp>
      <p:sp>
        <p:nvSpPr>
          <p:cNvPr id="21512" name="Text Box 28"/>
          <p:cNvSpPr txBox="1">
            <a:spLocks noChangeArrowheads="1"/>
          </p:cNvSpPr>
          <p:nvPr/>
        </p:nvSpPr>
        <p:spPr bwMode="auto">
          <a:xfrm>
            <a:off x="533400" y="5207000"/>
            <a:ext cx="8280400" cy="701675"/>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000066"/>
                </a:solidFill>
                <a:latin typeface="Comic Sans MS" pitchFamily="66" charset="0"/>
              </a:defRPr>
            </a:lvl1pPr>
            <a:lvl2pPr marL="742950" indent="-285750" eaLnBrk="0" hangingPunct="0">
              <a:defRPr sz="2000">
                <a:solidFill>
                  <a:srgbClr val="000066"/>
                </a:solidFill>
                <a:latin typeface="Comic Sans MS" pitchFamily="66" charset="0"/>
              </a:defRPr>
            </a:lvl2pPr>
            <a:lvl3pPr marL="1143000" indent="-228600" eaLnBrk="0" hangingPunct="0">
              <a:defRPr sz="2000">
                <a:solidFill>
                  <a:srgbClr val="000066"/>
                </a:solidFill>
                <a:latin typeface="Comic Sans MS" pitchFamily="66" charset="0"/>
              </a:defRPr>
            </a:lvl3pPr>
            <a:lvl4pPr marL="1600200" indent="-228600" eaLnBrk="0" hangingPunct="0">
              <a:defRPr sz="2000">
                <a:solidFill>
                  <a:srgbClr val="000066"/>
                </a:solidFill>
                <a:latin typeface="Comic Sans MS" pitchFamily="66" charset="0"/>
              </a:defRPr>
            </a:lvl4pPr>
            <a:lvl5pPr marL="2057400" indent="-228600" eaLnBrk="0" hangingPunct="0">
              <a:defRPr sz="2000">
                <a:solidFill>
                  <a:srgbClr val="000066"/>
                </a:solidFill>
                <a:latin typeface="Comic Sans MS" pitchFamily="66" charset="0"/>
              </a:defRPr>
            </a:lvl5pPr>
            <a:lvl6pPr marL="2514600" indent="-228600" eaLnBrk="0" fontAlgn="base" hangingPunct="0">
              <a:spcBef>
                <a:spcPct val="0"/>
              </a:spcBef>
              <a:spcAft>
                <a:spcPct val="0"/>
              </a:spcAft>
              <a:defRPr sz="2000">
                <a:solidFill>
                  <a:srgbClr val="000066"/>
                </a:solidFill>
                <a:latin typeface="Comic Sans MS" pitchFamily="66" charset="0"/>
              </a:defRPr>
            </a:lvl6pPr>
            <a:lvl7pPr marL="2971800" indent="-228600" eaLnBrk="0" fontAlgn="base" hangingPunct="0">
              <a:spcBef>
                <a:spcPct val="0"/>
              </a:spcBef>
              <a:spcAft>
                <a:spcPct val="0"/>
              </a:spcAft>
              <a:defRPr sz="2000">
                <a:solidFill>
                  <a:srgbClr val="000066"/>
                </a:solidFill>
                <a:latin typeface="Comic Sans MS" pitchFamily="66" charset="0"/>
              </a:defRPr>
            </a:lvl7pPr>
            <a:lvl8pPr marL="3429000" indent="-228600" eaLnBrk="0" fontAlgn="base" hangingPunct="0">
              <a:spcBef>
                <a:spcPct val="0"/>
              </a:spcBef>
              <a:spcAft>
                <a:spcPct val="0"/>
              </a:spcAft>
              <a:defRPr sz="2000">
                <a:solidFill>
                  <a:srgbClr val="000066"/>
                </a:solidFill>
                <a:latin typeface="Comic Sans MS" pitchFamily="66" charset="0"/>
              </a:defRPr>
            </a:lvl8pPr>
            <a:lvl9pPr marL="3886200" indent="-228600" eaLnBrk="0" fontAlgn="base" hangingPunct="0">
              <a:spcBef>
                <a:spcPct val="0"/>
              </a:spcBef>
              <a:spcAft>
                <a:spcPct val="0"/>
              </a:spcAft>
              <a:defRPr sz="2000">
                <a:solidFill>
                  <a:srgbClr val="000066"/>
                </a:solidFill>
                <a:latin typeface="Comic Sans MS" pitchFamily="66" charset="0"/>
              </a:defRPr>
            </a:lvl9pPr>
          </a:lstStyle>
          <a:p>
            <a:pPr algn="just" eaLnBrk="1" hangingPunct="1">
              <a:spcBef>
                <a:spcPct val="50000"/>
              </a:spcBef>
              <a:buFontTx/>
              <a:buBlip>
                <a:blip r:embed="rId4"/>
              </a:buBlip>
            </a:pPr>
            <a:r>
              <a:rPr lang="en-US"/>
              <a:t>     In this experiment we also measured a degree of linear polarization</a:t>
            </a:r>
            <a:endParaRPr lang="el-GR"/>
          </a:p>
        </p:txBody>
      </p:sp>
      <p:sp>
        <p:nvSpPr>
          <p:cNvPr id="21513" name="Text Box 32"/>
          <p:cNvSpPr txBox="1">
            <a:spLocks noChangeArrowheads="1"/>
          </p:cNvSpPr>
          <p:nvPr/>
        </p:nvSpPr>
        <p:spPr bwMode="auto">
          <a:xfrm>
            <a:off x="5410200" y="5588000"/>
            <a:ext cx="3733800" cy="30480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000">
                <a:solidFill>
                  <a:srgbClr val="000066"/>
                </a:solidFill>
                <a:latin typeface="Comic Sans MS" pitchFamily="66" charset="0"/>
              </a:defRPr>
            </a:lvl1pPr>
            <a:lvl2pPr marL="742950" indent="-285750" eaLnBrk="0" hangingPunct="0">
              <a:defRPr sz="2000">
                <a:solidFill>
                  <a:srgbClr val="000066"/>
                </a:solidFill>
                <a:latin typeface="Comic Sans MS" pitchFamily="66" charset="0"/>
              </a:defRPr>
            </a:lvl2pPr>
            <a:lvl3pPr marL="1143000" indent="-228600" eaLnBrk="0" hangingPunct="0">
              <a:defRPr sz="2000">
                <a:solidFill>
                  <a:srgbClr val="000066"/>
                </a:solidFill>
                <a:latin typeface="Comic Sans MS" pitchFamily="66" charset="0"/>
              </a:defRPr>
            </a:lvl3pPr>
            <a:lvl4pPr marL="1600200" indent="-228600" eaLnBrk="0" hangingPunct="0">
              <a:defRPr sz="2000">
                <a:solidFill>
                  <a:srgbClr val="000066"/>
                </a:solidFill>
                <a:latin typeface="Comic Sans MS" pitchFamily="66" charset="0"/>
              </a:defRPr>
            </a:lvl4pPr>
            <a:lvl5pPr marL="2057400" indent="-228600" eaLnBrk="0" hangingPunct="0">
              <a:defRPr sz="2000">
                <a:solidFill>
                  <a:srgbClr val="000066"/>
                </a:solidFill>
                <a:latin typeface="Comic Sans MS" pitchFamily="66" charset="0"/>
              </a:defRPr>
            </a:lvl5pPr>
            <a:lvl6pPr marL="2514600" indent="-228600" eaLnBrk="0" fontAlgn="base" hangingPunct="0">
              <a:spcBef>
                <a:spcPct val="0"/>
              </a:spcBef>
              <a:spcAft>
                <a:spcPct val="0"/>
              </a:spcAft>
              <a:defRPr sz="2000">
                <a:solidFill>
                  <a:srgbClr val="000066"/>
                </a:solidFill>
                <a:latin typeface="Comic Sans MS" pitchFamily="66" charset="0"/>
              </a:defRPr>
            </a:lvl6pPr>
            <a:lvl7pPr marL="2971800" indent="-228600" eaLnBrk="0" fontAlgn="base" hangingPunct="0">
              <a:spcBef>
                <a:spcPct val="0"/>
              </a:spcBef>
              <a:spcAft>
                <a:spcPct val="0"/>
              </a:spcAft>
              <a:defRPr sz="2000">
                <a:solidFill>
                  <a:srgbClr val="000066"/>
                </a:solidFill>
                <a:latin typeface="Comic Sans MS" pitchFamily="66" charset="0"/>
              </a:defRPr>
            </a:lvl7pPr>
            <a:lvl8pPr marL="3429000" indent="-228600" eaLnBrk="0" fontAlgn="base" hangingPunct="0">
              <a:spcBef>
                <a:spcPct val="0"/>
              </a:spcBef>
              <a:spcAft>
                <a:spcPct val="0"/>
              </a:spcAft>
              <a:defRPr sz="2000">
                <a:solidFill>
                  <a:srgbClr val="000066"/>
                </a:solidFill>
                <a:latin typeface="Comic Sans MS" pitchFamily="66" charset="0"/>
              </a:defRPr>
            </a:lvl8pPr>
            <a:lvl9pPr marL="3886200" indent="-228600" eaLnBrk="0" fontAlgn="base" hangingPunct="0">
              <a:spcBef>
                <a:spcPct val="0"/>
              </a:spcBef>
              <a:spcAft>
                <a:spcPct val="0"/>
              </a:spcAft>
              <a:defRPr sz="2000">
                <a:solidFill>
                  <a:srgbClr val="000066"/>
                </a:solidFill>
                <a:latin typeface="Comic Sans MS" pitchFamily="66" charset="0"/>
              </a:defRPr>
            </a:lvl9pPr>
          </a:lstStyle>
          <a:p>
            <a:pPr eaLnBrk="1" hangingPunct="1">
              <a:spcBef>
                <a:spcPct val="50000"/>
              </a:spcBef>
            </a:pPr>
            <a:r>
              <a:rPr lang="en-US"/>
              <a:t>.   For unpolarized light </a:t>
            </a:r>
            <a:r>
              <a:rPr lang="el-GR"/>
              <a:t>ρ</a:t>
            </a:r>
            <a:r>
              <a:rPr lang="en-US"/>
              <a:t> = 0.</a:t>
            </a:r>
            <a:endParaRPr lang="el-GR"/>
          </a:p>
        </p:txBody>
      </p:sp>
      <p:sp>
        <p:nvSpPr>
          <p:cNvPr id="21515" name="Text Box 40"/>
          <p:cNvSpPr txBox="1">
            <a:spLocks noChangeArrowheads="1"/>
          </p:cNvSpPr>
          <p:nvPr/>
        </p:nvSpPr>
        <p:spPr bwMode="auto">
          <a:xfrm>
            <a:off x="5638800" y="2032000"/>
            <a:ext cx="3505200" cy="396875"/>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000066"/>
                </a:solidFill>
                <a:latin typeface="Comic Sans MS" pitchFamily="66" charset="0"/>
              </a:defRPr>
            </a:lvl1pPr>
            <a:lvl2pPr marL="742950" indent="-285750" eaLnBrk="0" hangingPunct="0">
              <a:defRPr sz="2000">
                <a:solidFill>
                  <a:srgbClr val="000066"/>
                </a:solidFill>
                <a:latin typeface="Comic Sans MS" pitchFamily="66" charset="0"/>
              </a:defRPr>
            </a:lvl2pPr>
            <a:lvl3pPr marL="1143000" indent="-228600" eaLnBrk="0" hangingPunct="0">
              <a:defRPr sz="2000">
                <a:solidFill>
                  <a:srgbClr val="000066"/>
                </a:solidFill>
                <a:latin typeface="Comic Sans MS" pitchFamily="66" charset="0"/>
              </a:defRPr>
            </a:lvl3pPr>
            <a:lvl4pPr marL="1600200" indent="-228600" eaLnBrk="0" hangingPunct="0">
              <a:defRPr sz="2000">
                <a:solidFill>
                  <a:srgbClr val="000066"/>
                </a:solidFill>
                <a:latin typeface="Comic Sans MS" pitchFamily="66" charset="0"/>
              </a:defRPr>
            </a:lvl4pPr>
            <a:lvl5pPr marL="2057400" indent="-228600" eaLnBrk="0" hangingPunct="0">
              <a:defRPr sz="2000">
                <a:solidFill>
                  <a:srgbClr val="000066"/>
                </a:solidFill>
                <a:latin typeface="Comic Sans MS" pitchFamily="66" charset="0"/>
              </a:defRPr>
            </a:lvl5pPr>
            <a:lvl6pPr marL="2514600" indent="-228600" eaLnBrk="0" fontAlgn="base" hangingPunct="0">
              <a:spcBef>
                <a:spcPct val="0"/>
              </a:spcBef>
              <a:spcAft>
                <a:spcPct val="0"/>
              </a:spcAft>
              <a:defRPr sz="2000">
                <a:solidFill>
                  <a:srgbClr val="000066"/>
                </a:solidFill>
                <a:latin typeface="Comic Sans MS" pitchFamily="66" charset="0"/>
              </a:defRPr>
            </a:lvl6pPr>
            <a:lvl7pPr marL="2971800" indent="-228600" eaLnBrk="0" fontAlgn="base" hangingPunct="0">
              <a:spcBef>
                <a:spcPct val="0"/>
              </a:spcBef>
              <a:spcAft>
                <a:spcPct val="0"/>
              </a:spcAft>
              <a:defRPr sz="2000">
                <a:solidFill>
                  <a:srgbClr val="000066"/>
                </a:solidFill>
                <a:latin typeface="Comic Sans MS" pitchFamily="66" charset="0"/>
              </a:defRPr>
            </a:lvl7pPr>
            <a:lvl8pPr marL="3429000" indent="-228600" eaLnBrk="0" fontAlgn="base" hangingPunct="0">
              <a:spcBef>
                <a:spcPct val="0"/>
              </a:spcBef>
              <a:spcAft>
                <a:spcPct val="0"/>
              </a:spcAft>
              <a:defRPr sz="2000">
                <a:solidFill>
                  <a:srgbClr val="000066"/>
                </a:solidFill>
                <a:latin typeface="Comic Sans MS" pitchFamily="66" charset="0"/>
              </a:defRPr>
            </a:lvl8pPr>
            <a:lvl9pPr marL="3886200" indent="-228600" eaLnBrk="0" fontAlgn="base" hangingPunct="0">
              <a:spcBef>
                <a:spcPct val="0"/>
              </a:spcBef>
              <a:spcAft>
                <a:spcPct val="0"/>
              </a:spcAft>
              <a:defRPr sz="2000">
                <a:solidFill>
                  <a:srgbClr val="000066"/>
                </a:solidFill>
                <a:latin typeface="Comic Sans MS" pitchFamily="66" charset="0"/>
              </a:defRPr>
            </a:lvl9pPr>
          </a:lstStyle>
          <a:p>
            <a:pPr eaLnBrk="1" hangingPunct="1">
              <a:spcBef>
                <a:spcPct val="50000"/>
              </a:spcBef>
            </a:pPr>
            <a:r>
              <a:rPr lang="en-US">
                <a:solidFill>
                  <a:srgbClr val="FF3300"/>
                </a:solidFill>
              </a:rPr>
              <a:t>Perpendicular to alignment</a:t>
            </a:r>
          </a:p>
        </p:txBody>
      </p:sp>
      <p:sp>
        <p:nvSpPr>
          <p:cNvPr id="21516" name="Line 41"/>
          <p:cNvSpPr>
            <a:spLocks noChangeShapeType="1"/>
          </p:cNvSpPr>
          <p:nvPr/>
        </p:nvSpPr>
        <p:spPr bwMode="auto">
          <a:xfrm>
            <a:off x="6959600" y="2425700"/>
            <a:ext cx="279400" cy="1397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pic>
        <p:nvPicPr>
          <p:cNvPr id="21517"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00" y="2379662"/>
            <a:ext cx="1568450" cy="11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514"/>
            <a:ext cx="2120900"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2100" y="6187636"/>
            <a:ext cx="9410700" cy="677108"/>
          </a:xfrm>
          <a:prstGeom prst="rect">
            <a:avLst/>
          </a:prstGeom>
          <a:noFill/>
        </p:spPr>
        <p:txBody>
          <a:bodyPr wrap="square" rtlCol="0">
            <a:spAutoFit/>
          </a:bodyPr>
          <a:lstStyle/>
          <a:p>
            <a:r>
              <a:rPr lang="nl-NL" sz="1800" dirty="0" smtClean="0">
                <a:solidFill>
                  <a:schemeClr val="tx1"/>
                </a:solidFill>
                <a:cs typeface="Times New Roman" panose="02020603050405020304" pitchFamily="18" charset="0"/>
              </a:rPr>
              <a:t>Linearly polarized single photons from single emitters in nematic glass (solid):</a:t>
            </a:r>
          </a:p>
          <a:p>
            <a:r>
              <a:rPr lang="nl-NL" sz="1800" dirty="0" smtClean="0">
                <a:solidFill>
                  <a:schemeClr val="tx1"/>
                </a:solidFill>
                <a:latin typeface="Times New Roman" panose="02020603050405020304" pitchFamily="18" charset="0"/>
                <a:cs typeface="Times New Roman" panose="02020603050405020304" pitchFamily="18" charset="0"/>
              </a:rPr>
              <a:t>            </a:t>
            </a:r>
            <a:r>
              <a:rPr lang="nl-NL" dirty="0" smtClean="0">
                <a:solidFill>
                  <a:schemeClr val="tx1"/>
                </a:solidFill>
                <a:latin typeface="Times New Roman" panose="02020603050405020304" pitchFamily="18" charset="0"/>
                <a:cs typeface="Times New Roman" panose="02020603050405020304" pitchFamily="18" charset="0"/>
              </a:rPr>
              <a:t>S.G. Lukishova et al., J. Mod. Opt. 54</a:t>
            </a:r>
            <a:r>
              <a:rPr lang="nl-NL" dirty="0">
                <a:solidFill>
                  <a:schemeClr val="tx1"/>
                </a:solidFill>
                <a:latin typeface="Times New Roman" panose="02020603050405020304" pitchFamily="18" charset="0"/>
                <a:cs typeface="Times New Roman" panose="02020603050405020304" pitchFamily="18" charset="0"/>
              </a:rPr>
              <a:t>, iss. 2 &amp; 3, 417-429 (</a:t>
            </a:r>
            <a:r>
              <a:rPr lang="nl-NL" dirty="0" smtClean="0">
                <a:solidFill>
                  <a:schemeClr val="tx1"/>
                </a:solidFill>
                <a:latin typeface="Times New Roman" panose="02020603050405020304" pitchFamily="18" charset="0"/>
                <a:cs typeface="Times New Roman" panose="02020603050405020304" pitchFamily="18" charset="0"/>
              </a:rPr>
              <a:t>2007)</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2420" y="2517775"/>
            <a:ext cx="2495809" cy="2495809"/>
          </a:xfrm>
          <a:prstGeom prst="rect">
            <a:avLst/>
          </a:prstGeom>
        </p:spPr>
      </p:pic>
    </p:spTree>
    <p:extLst>
      <p:ext uri="{BB962C8B-B14F-4D97-AF65-F5344CB8AC3E}">
        <p14:creationId xmlns:p14="http://schemas.microsoft.com/office/powerpoint/2010/main" val="7907102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1280853-FB53-4A51-BC6C-5FDAF65EF9BD}" type="slidenum">
              <a:rPr lang="en-US" smtClean="0">
                <a:solidFill>
                  <a:srgbClr val="000000"/>
                </a:solidFill>
              </a:rPr>
              <a:pPr>
                <a:defRPr/>
              </a:pPr>
              <a:t>45</a:t>
            </a:fld>
            <a:endParaRPr lang="en-US">
              <a:solidFill>
                <a:srgbClr val="0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774" y="3718512"/>
            <a:ext cx="5457825" cy="222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600" y="643524"/>
            <a:ext cx="3822700" cy="2605088"/>
          </a:xfrm>
          <a:prstGeom prst="rect">
            <a:avLst/>
          </a:prstGeom>
          <a:noFill/>
          <a:ln>
            <a:noFill/>
          </a:ln>
          <a:effectLst/>
          <a:extLst/>
        </p:spPr>
      </p:pic>
    </p:spTree>
    <p:extLst>
      <p:ext uri="{BB962C8B-B14F-4D97-AF65-F5344CB8AC3E}">
        <p14:creationId xmlns:p14="http://schemas.microsoft.com/office/powerpoint/2010/main" val="35904275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1280853-FB53-4A51-BC6C-5FDAF65EF9BD}" type="slidenum">
              <a:rPr lang="en-US" smtClean="0">
                <a:solidFill>
                  <a:srgbClr val="000000"/>
                </a:solidFill>
              </a:rPr>
              <a:pPr>
                <a:defRPr/>
              </a:pPr>
              <a:t>46</a:t>
            </a:fld>
            <a:endParaRPr lang="en-US">
              <a:solidFill>
                <a:srgbClr val="000000"/>
              </a:solidFill>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087880" y="800101"/>
            <a:ext cx="4643120" cy="2008188"/>
          </a:xfrm>
          <a:prstGeom prst="rect">
            <a:avLst/>
          </a:prstGeom>
          <a:noFill/>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432241" y="3689984"/>
            <a:ext cx="3231515" cy="1391920"/>
          </a:xfrm>
          <a:prstGeom prst="rect">
            <a:avLst/>
          </a:prstGeom>
          <a:noFill/>
        </p:spPr>
      </p:pic>
      <p:pic>
        <p:nvPicPr>
          <p:cNvPr id="5" name="Picture 4"/>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391467" y="3678555"/>
            <a:ext cx="2247265" cy="1588135"/>
          </a:xfrm>
          <a:prstGeom prst="rect">
            <a:avLst/>
          </a:prstGeom>
          <a:noFill/>
        </p:spPr>
      </p:pic>
    </p:spTree>
    <p:extLst>
      <p:ext uri="{BB962C8B-B14F-4D97-AF65-F5344CB8AC3E}">
        <p14:creationId xmlns:p14="http://schemas.microsoft.com/office/powerpoint/2010/main" val="38611604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21431" y="309562"/>
            <a:ext cx="9131300" cy="769938"/>
          </a:xfrm>
        </p:spPr>
        <p:txBody>
          <a:bodyPr/>
          <a:lstStyle/>
          <a:p>
            <a:pPr eaLnBrk="1" hangingPunct="1"/>
            <a:r>
              <a:rPr lang="en-US" sz="2400" b="1" dirty="0" smtClean="0">
                <a:latin typeface="Comic Sans MS" pitchFamily="66" charset="0"/>
              </a:rPr>
              <a:t>Circularly polarized luminescence of definite handedness from Er</a:t>
            </a:r>
            <a:r>
              <a:rPr lang="en-US" sz="2400" b="1" baseline="30000" dirty="0" smtClean="0">
                <a:latin typeface="Comic Sans MS" pitchFamily="66" charset="0"/>
              </a:rPr>
              <a:t>3+</a:t>
            </a:r>
            <a:r>
              <a:rPr lang="en-US" sz="2400" b="1" dirty="0" smtClean="0">
                <a:latin typeface="Comic Sans MS" pitchFamily="66" charset="0"/>
              </a:rPr>
              <a:t> ions in a monomeric CLC </a:t>
            </a:r>
            <a:r>
              <a:rPr lang="en-US" sz="2400" b="1" dirty="0" err="1" smtClean="0">
                <a:latin typeface="Comic Sans MS" pitchFamily="66" charset="0"/>
              </a:rPr>
              <a:t>microcavity</a:t>
            </a:r>
            <a:r>
              <a:rPr lang="en-US" sz="2400" b="1" dirty="0" smtClean="0">
                <a:latin typeface="Comic Sans MS" pitchFamily="66" charset="0"/>
              </a:rPr>
              <a:t/>
            </a:r>
            <a:br>
              <a:rPr lang="en-US" sz="2400" b="1" dirty="0" smtClean="0">
                <a:latin typeface="Comic Sans MS" pitchFamily="66" charset="0"/>
              </a:rPr>
            </a:br>
            <a:r>
              <a:rPr lang="en-US" sz="2400" b="1" dirty="0" smtClean="0">
                <a:latin typeface="Comic Sans MS" pitchFamily="66" charset="0"/>
              </a:rPr>
              <a:t> </a:t>
            </a:r>
            <a:r>
              <a:rPr lang="en-US" sz="2000" b="1" dirty="0" smtClean="0">
                <a:latin typeface="Comic Sans MS" pitchFamily="66" charset="0"/>
              </a:rPr>
              <a:t>Yb</a:t>
            </a:r>
            <a:r>
              <a:rPr lang="en-US" sz="2000" b="1" baseline="30000" dirty="0" smtClean="0">
                <a:latin typeface="Comic Sans MS" pitchFamily="66" charset="0"/>
              </a:rPr>
              <a:t>3+</a:t>
            </a:r>
            <a:r>
              <a:rPr lang="en-US" sz="2000" b="1" dirty="0" smtClean="0">
                <a:latin typeface="Comic Sans MS" pitchFamily="66" charset="0"/>
              </a:rPr>
              <a:t> → Er</a:t>
            </a:r>
            <a:r>
              <a:rPr lang="en-US" sz="2000" b="1" baseline="30000" dirty="0" smtClean="0">
                <a:latin typeface="Comic Sans MS" pitchFamily="66" charset="0"/>
              </a:rPr>
              <a:t>3+</a:t>
            </a:r>
            <a:r>
              <a:rPr lang="en-US" sz="2000" b="1" dirty="0" smtClean="0">
                <a:latin typeface="Comic Sans MS" pitchFamily="66" charset="0"/>
              </a:rPr>
              <a:t> </a:t>
            </a:r>
            <a:r>
              <a:rPr lang="en-US" sz="2000" b="1" dirty="0" err="1" smtClean="0">
                <a:latin typeface="Comic Sans MS" pitchFamily="66" charset="0"/>
              </a:rPr>
              <a:t>upconversion</a:t>
            </a:r>
            <a:r>
              <a:rPr lang="en-US" sz="2000" b="1" dirty="0" smtClean="0">
                <a:latin typeface="Comic Sans MS" pitchFamily="66" charset="0"/>
              </a:rPr>
              <a:t> luminescence process</a:t>
            </a:r>
          </a:p>
        </p:txBody>
      </p:sp>
      <p:sp>
        <p:nvSpPr>
          <p:cNvPr id="20484" name="Rectangle 3"/>
          <p:cNvSpPr>
            <a:spLocks noGrp="1" noChangeArrowheads="1"/>
          </p:cNvSpPr>
          <p:nvPr>
            <p:ph type="body" idx="1"/>
          </p:nvPr>
        </p:nvSpPr>
        <p:spPr>
          <a:xfrm>
            <a:off x="454418" y="4568825"/>
            <a:ext cx="8163721" cy="549275"/>
          </a:xfrm>
          <a:solidFill>
            <a:srgbClr val="FFFFCC"/>
          </a:solidFill>
        </p:spPr>
        <p:txBody>
          <a:bodyPr/>
          <a:lstStyle/>
          <a:p>
            <a:pPr marL="0" indent="0" algn="ctr" eaLnBrk="1" hangingPunct="1">
              <a:lnSpc>
                <a:spcPct val="80000"/>
              </a:lnSpc>
              <a:buFontTx/>
              <a:buNone/>
            </a:pPr>
            <a:r>
              <a:rPr lang="en-US" sz="1800" dirty="0" smtClean="0">
                <a:latin typeface="Comic Sans MS" pitchFamily="66" charset="0"/>
              </a:rPr>
              <a:t>We used NaYF</a:t>
            </a:r>
            <a:r>
              <a:rPr lang="en-US" sz="1800" baseline="-25000" dirty="0" smtClean="0">
                <a:latin typeface="Comic Sans MS" pitchFamily="66" charset="0"/>
              </a:rPr>
              <a:t>4</a:t>
            </a:r>
            <a:r>
              <a:rPr lang="en-US" sz="1800" dirty="0" smtClean="0">
                <a:latin typeface="Comic Sans MS" pitchFamily="66" charset="0"/>
              </a:rPr>
              <a:t>: Er</a:t>
            </a:r>
            <a:r>
              <a:rPr lang="en-US" sz="1800" baseline="30000" dirty="0" smtClean="0">
                <a:latin typeface="Comic Sans MS" pitchFamily="66" charset="0"/>
              </a:rPr>
              <a:t>3+</a:t>
            </a:r>
            <a:r>
              <a:rPr lang="en-US" sz="1800" dirty="0" smtClean="0">
                <a:latin typeface="Comic Sans MS" pitchFamily="66" charset="0"/>
              </a:rPr>
              <a:t>, Yb</a:t>
            </a:r>
            <a:r>
              <a:rPr lang="en-US" sz="1800" baseline="30000" dirty="0" smtClean="0">
                <a:latin typeface="Comic Sans MS" pitchFamily="66" charset="0"/>
              </a:rPr>
              <a:t>3+</a:t>
            </a:r>
            <a:r>
              <a:rPr lang="en-US" sz="1800" dirty="0" smtClean="0">
                <a:latin typeface="Comic Sans MS" pitchFamily="66" charset="0"/>
              </a:rPr>
              <a:t> </a:t>
            </a:r>
            <a:r>
              <a:rPr lang="en-US" sz="1800" dirty="0" err="1" smtClean="0">
                <a:latin typeface="Comic Sans MS" pitchFamily="66" charset="0"/>
              </a:rPr>
              <a:t>nanocrystals</a:t>
            </a:r>
            <a:r>
              <a:rPr lang="en-US" sz="1800" dirty="0" smtClean="0">
                <a:latin typeface="Comic Sans MS" pitchFamily="66" charset="0"/>
              </a:rPr>
              <a:t> (20-30 nm diameter)</a:t>
            </a:r>
          </a:p>
          <a:p>
            <a:pPr marL="0" indent="0" algn="ctr" eaLnBrk="1" hangingPunct="1">
              <a:lnSpc>
                <a:spcPct val="80000"/>
              </a:lnSpc>
              <a:buFontTx/>
              <a:buNone/>
            </a:pPr>
            <a:r>
              <a:rPr lang="en-US" sz="1800" dirty="0" smtClean="0">
                <a:latin typeface="Comic Sans MS" pitchFamily="66" charset="0"/>
              </a:rPr>
              <a:t>excited by CW, 976 nm light</a:t>
            </a:r>
          </a:p>
        </p:txBody>
      </p:sp>
      <p:sp>
        <p:nvSpPr>
          <p:cNvPr id="20485" name="Rectangle 4"/>
          <p:cNvSpPr>
            <a:spLocks noChangeArrowheads="1"/>
          </p:cNvSpPr>
          <p:nvPr/>
        </p:nvSpPr>
        <p:spPr bwMode="auto">
          <a:xfrm>
            <a:off x="762000" y="2159000"/>
            <a:ext cx="3124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pPr>
            <a:r>
              <a:rPr lang="en-US">
                <a:solidFill>
                  <a:schemeClr val="tx1"/>
                </a:solidFill>
                <a:latin typeface="Arial" charset="0"/>
              </a:rPr>
              <a:t>g</a:t>
            </a:r>
            <a:r>
              <a:rPr lang="en-US" baseline="-25000">
                <a:solidFill>
                  <a:schemeClr val="tx1"/>
                </a:solidFill>
                <a:latin typeface="Arial" charset="0"/>
              </a:rPr>
              <a:t>e</a:t>
            </a:r>
            <a:r>
              <a:rPr lang="en-US">
                <a:solidFill>
                  <a:schemeClr val="tx1"/>
                </a:solidFill>
                <a:latin typeface="Arial" charset="0"/>
              </a:rPr>
              <a:t> = –0.77 at 680 nm</a:t>
            </a:r>
          </a:p>
        </p:txBody>
      </p:sp>
      <p:pic>
        <p:nvPicPr>
          <p:cNvPr id="20486" name="Picture 5" descr="ErspectrumandCLC_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898" y="1536700"/>
            <a:ext cx="762476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6"/>
          <p:cNvSpPr>
            <a:spLocks noChangeArrowheads="1"/>
          </p:cNvSpPr>
          <p:nvPr/>
        </p:nvSpPr>
        <p:spPr bwMode="auto">
          <a:xfrm>
            <a:off x="889000" y="1231900"/>
            <a:ext cx="3124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pPr>
            <a:r>
              <a:rPr lang="en-US" dirty="0" err="1">
                <a:solidFill>
                  <a:schemeClr val="tx1"/>
                </a:solidFill>
                <a:latin typeface="Arial" charset="0"/>
              </a:rPr>
              <a:t>g</a:t>
            </a:r>
            <a:r>
              <a:rPr lang="en-US" baseline="-25000" dirty="0" err="1">
                <a:solidFill>
                  <a:schemeClr val="tx1"/>
                </a:solidFill>
                <a:latin typeface="Arial" charset="0"/>
              </a:rPr>
              <a:t>e</a:t>
            </a:r>
            <a:r>
              <a:rPr lang="en-US" dirty="0">
                <a:solidFill>
                  <a:schemeClr val="tx1"/>
                </a:solidFill>
                <a:latin typeface="Arial" charset="0"/>
              </a:rPr>
              <a:t> = –0.77 at 680 nm</a:t>
            </a:r>
          </a:p>
        </p:txBody>
      </p:sp>
      <p:sp>
        <p:nvSpPr>
          <p:cNvPr id="2" name="TextBox 1"/>
          <p:cNvSpPr txBox="1"/>
          <p:nvPr/>
        </p:nvSpPr>
        <p:spPr>
          <a:xfrm>
            <a:off x="330200" y="5410199"/>
            <a:ext cx="8625680" cy="646331"/>
          </a:xfrm>
          <a:prstGeom prst="rect">
            <a:avLst/>
          </a:prstGeom>
          <a:noFill/>
        </p:spPr>
        <p:txBody>
          <a:bodyPr wrap="square" rtlCol="0">
            <a:spAutoFit/>
          </a:bodyPr>
          <a:lstStyle/>
          <a:p>
            <a:r>
              <a:rPr lang="en-US" sz="1800" i="1" dirty="0" smtClean="0"/>
              <a:t>   </a:t>
            </a:r>
            <a:r>
              <a:rPr lang="en-US" sz="1800" dirty="0" smtClean="0"/>
              <a:t>Luminescence decay time of 10.6 </a:t>
            </a:r>
            <a:r>
              <a:rPr lang="el-GR" sz="1800" dirty="0" smtClean="0"/>
              <a:t>μ</a:t>
            </a:r>
            <a:r>
              <a:rPr lang="en-US" sz="1800" dirty="0" smtClean="0"/>
              <a:t>s (red line) was observed  in  CeO</a:t>
            </a:r>
            <a:r>
              <a:rPr lang="en-US" sz="1800" baseline="-25000" dirty="0" smtClean="0"/>
              <a:t>2</a:t>
            </a:r>
            <a:r>
              <a:rPr lang="en-US" sz="1800" dirty="0" smtClean="0"/>
              <a:t>: Er</a:t>
            </a:r>
            <a:r>
              <a:rPr lang="en-US" sz="1800" baseline="30000" dirty="0" smtClean="0"/>
              <a:t>3+</a:t>
            </a:r>
            <a:r>
              <a:rPr lang="en-US" sz="1800" dirty="0" smtClean="0"/>
              <a:t>, Yb</a:t>
            </a:r>
            <a:r>
              <a:rPr lang="en-US" sz="1800" baseline="30000" dirty="0" smtClean="0"/>
              <a:t>3+</a:t>
            </a:r>
            <a:r>
              <a:rPr lang="en-US" sz="1800" dirty="0" smtClean="0"/>
              <a:t> </a:t>
            </a:r>
            <a:r>
              <a:rPr lang="en-US" sz="1800" dirty="0" err="1" smtClean="0"/>
              <a:t>nanocrystals</a:t>
            </a:r>
            <a:r>
              <a:rPr lang="en-US" sz="1800" dirty="0" smtClean="0"/>
              <a:t> (</a:t>
            </a:r>
            <a:r>
              <a:rPr lang="en-US" sz="1800" dirty="0" err="1" smtClean="0">
                <a:latin typeface="Times New Roman" panose="02020603050405020304" pitchFamily="18" charset="0"/>
                <a:cs typeface="Times New Roman" panose="02020603050405020304" pitchFamily="18" charset="0"/>
              </a:rPr>
              <a:t>Babu</a:t>
            </a:r>
            <a:r>
              <a:rPr lang="en-US" sz="1800" dirty="0" smtClean="0">
                <a:latin typeface="Times New Roman" panose="02020603050405020304" pitchFamily="18" charset="0"/>
                <a:cs typeface="Times New Roman" panose="02020603050405020304" pitchFamily="18" charset="0"/>
              </a:rPr>
              <a:t> S. et al., Chem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Commun</a:t>
            </a:r>
            <a:r>
              <a:rPr lang="en-US" sz="1800" dirty="0">
                <a:latin typeface="Times New Roman" panose="02020603050405020304" pitchFamily="18" charset="0"/>
                <a:cs typeface="Times New Roman" panose="02020603050405020304" pitchFamily="18" charset="0"/>
              </a:rPr>
              <a:t>., 2010</a:t>
            </a:r>
            <a:r>
              <a:rPr lang="en-US" sz="1800" dirty="0" smtClean="0">
                <a:latin typeface="Times New Roman" panose="02020603050405020304" pitchFamily="18" charset="0"/>
                <a:cs typeface="Times New Roman" panose="02020603050405020304" pitchFamily="18" charset="0"/>
              </a:rPr>
              <a:t>, </a:t>
            </a:r>
            <a:r>
              <a:rPr lang="en-US" sz="1800" b="1" dirty="0" smtClean="0">
                <a:latin typeface="Times New Roman" panose="02020603050405020304" pitchFamily="18" charset="0"/>
                <a:cs typeface="Times New Roman" panose="02020603050405020304" pitchFamily="18" charset="0"/>
              </a:rPr>
              <a:t>46</a:t>
            </a: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6915-6917).</a:t>
            </a:r>
            <a:endParaRPr lang="en-US"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67480" y="6172488"/>
            <a:ext cx="8951120" cy="677108"/>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a:t>
            </a:r>
            <a:r>
              <a:rPr lang="en-US" sz="1800" dirty="0" smtClean="0">
                <a:cs typeface="Times New Roman" panose="02020603050405020304" pitchFamily="18" charset="0"/>
              </a:rPr>
              <a:t>Allowed transitions in YAG: Pr</a:t>
            </a:r>
            <a:r>
              <a:rPr lang="en-US" sz="1800" baseline="30000" dirty="0" smtClean="0">
                <a:cs typeface="Times New Roman" panose="02020603050405020304" pitchFamily="18" charset="0"/>
              </a:rPr>
              <a:t>3+ </a:t>
            </a:r>
            <a:r>
              <a:rPr lang="en-US" sz="1800" dirty="0" smtClean="0">
                <a:cs typeface="Times New Roman" panose="02020603050405020304" pitchFamily="18" charset="0"/>
              </a:rPr>
              <a:t>and</a:t>
            </a:r>
            <a:r>
              <a:rPr lang="en-US" sz="1800" baseline="30000" dirty="0" smtClean="0">
                <a:cs typeface="Times New Roman" panose="02020603050405020304" pitchFamily="18" charset="0"/>
              </a:rPr>
              <a:t> </a:t>
            </a:r>
            <a:r>
              <a:rPr lang="en-US" sz="1800" dirty="0" smtClean="0">
                <a:cs typeface="Times New Roman" panose="02020603050405020304" pitchFamily="18" charset="0"/>
              </a:rPr>
              <a:t> YAG: Ce</a:t>
            </a:r>
            <a:r>
              <a:rPr lang="en-US" sz="1800" baseline="30000" dirty="0" smtClean="0">
                <a:cs typeface="Times New Roman" panose="02020603050405020304" pitchFamily="18" charset="0"/>
              </a:rPr>
              <a:t>3+ </a:t>
            </a:r>
            <a:r>
              <a:rPr lang="en-US" sz="1800" dirty="0" err="1" smtClean="0">
                <a:cs typeface="Times New Roman" panose="02020603050405020304" pitchFamily="18" charset="0"/>
              </a:rPr>
              <a:t>nanocrystals</a:t>
            </a:r>
            <a:r>
              <a:rPr lang="en-US" sz="1800"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Kolesov</a:t>
            </a:r>
            <a:r>
              <a:rPr lang="en-US" sz="1800" dirty="0">
                <a:latin typeface="Times New Roman" panose="02020603050405020304" pitchFamily="18" charset="0"/>
                <a:cs typeface="Times New Roman" panose="02020603050405020304" pitchFamily="18" charset="0"/>
              </a:rPr>
              <a:t> et al., Nature  </a:t>
            </a:r>
            <a:r>
              <a:rPr lang="en-US" sz="1800" dirty="0" err="1">
                <a:latin typeface="Times New Roman" panose="02020603050405020304" pitchFamily="18" charset="0"/>
                <a:cs typeface="Times New Roman" panose="02020603050405020304" pitchFamily="18" charset="0"/>
              </a:rPr>
              <a:t>Commun</a:t>
            </a:r>
            <a:r>
              <a:rPr lang="en-US" sz="1800" dirty="0">
                <a:latin typeface="Times New Roman" panose="02020603050405020304" pitchFamily="18" charset="0"/>
                <a:cs typeface="Times New Roman" panose="02020603050405020304" pitchFamily="18" charset="0"/>
              </a:rPr>
              <a:t>. 3, 1029 (2012</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7DCFCE2E-D824-492B-889F-3ABE9733698C}" type="slidenum">
              <a:rPr lang="en-US"/>
              <a:pPr>
                <a:defRPr/>
              </a:pPr>
              <a:t>48</a:t>
            </a:fld>
            <a:endParaRPr lang="en-US"/>
          </a:p>
        </p:txBody>
      </p:sp>
      <p:sp>
        <p:nvSpPr>
          <p:cNvPr id="27651" name="Text Box 3"/>
          <p:cNvSpPr txBox="1">
            <a:spLocks noChangeArrowheads="1"/>
          </p:cNvSpPr>
          <p:nvPr/>
        </p:nvSpPr>
        <p:spPr bwMode="auto">
          <a:xfrm>
            <a:off x="215900" y="723900"/>
            <a:ext cx="8724900" cy="1015663"/>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000066"/>
                </a:solidFill>
                <a:latin typeface="Comic Sans MS" pitchFamily="66" charset="0"/>
              </a:defRPr>
            </a:lvl1pPr>
            <a:lvl2pPr marL="742950" indent="-285750" eaLnBrk="0" hangingPunct="0">
              <a:defRPr sz="2000">
                <a:solidFill>
                  <a:srgbClr val="000066"/>
                </a:solidFill>
                <a:latin typeface="Comic Sans MS" pitchFamily="66" charset="0"/>
              </a:defRPr>
            </a:lvl2pPr>
            <a:lvl3pPr marL="1143000" indent="-228600" eaLnBrk="0" hangingPunct="0">
              <a:defRPr sz="2000">
                <a:solidFill>
                  <a:srgbClr val="000066"/>
                </a:solidFill>
                <a:latin typeface="Comic Sans MS" pitchFamily="66" charset="0"/>
              </a:defRPr>
            </a:lvl3pPr>
            <a:lvl4pPr marL="1600200" indent="-228600" eaLnBrk="0" hangingPunct="0">
              <a:defRPr sz="2000">
                <a:solidFill>
                  <a:srgbClr val="000066"/>
                </a:solidFill>
                <a:latin typeface="Comic Sans MS" pitchFamily="66" charset="0"/>
              </a:defRPr>
            </a:lvl4pPr>
            <a:lvl5pPr marL="2057400" indent="-228600" eaLnBrk="0" hangingPunct="0">
              <a:defRPr sz="2000">
                <a:solidFill>
                  <a:srgbClr val="000066"/>
                </a:solidFill>
                <a:latin typeface="Comic Sans MS" pitchFamily="66" charset="0"/>
              </a:defRPr>
            </a:lvl5pPr>
            <a:lvl6pPr marL="2514600" indent="-228600" eaLnBrk="0" fontAlgn="base" hangingPunct="0">
              <a:spcBef>
                <a:spcPct val="0"/>
              </a:spcBef>
              <a:spcAft>
                <a:spcPct val="0"/>
              </a:spcAft>
              <a:defRPr sz="2000">
                <a:solidFill>
                  <a:srgbClr val="000066"/>
                </a:solidFill>
                <a:latin typeface="Comic Sans MS" pitchFamily="66" charset="0"/>
              </a:defRPr>
            </a:lvl6pPr>
            <a:lvl7pPr marL="2971800" indent="-228600" eaLnBrk="0" fontAlgn="base" hangingPunct="0">
              <a:spcBef>
                <a:spcPct val="0"/>
              </a:spcBef>
              <a:spcAft>
                <a:spcPct val="0"/>
              </a:spcAft>
              <a:defRPr sz="2000">
                <a:solidFill>
                  <a:srgbClr val="000066"/>
                </a:solidFill>
                <a:latin typeface="Comic Sans MS" pitchFamily="66" charset="0"/>
              </a:defRPr>
            </a:lvl7pPr>
            <a:lvl8pPr marL="3429000" indent="-228600" eaLnBrk="0" fontAlgn="base" hangingPunct="0">
              <a:spcBef>
                <a:spcPct val="0"/>
              </a:spcBef>
              <a:spcAft>
                <a:spcPct val="0"/>
              </a:spcAft>
              <a:defRPr sz="2000">
                <a:solidFill>
                  <a:srgbClr val="000066"/>
                </a:solidFill>
                <a:latin typeface="Comic Sans MS" pitchFamily="66" charset="0"/>
              </a:defRPr>
            </a:lvl8pPr>
            <a:lvl9pPr marL="3886200" indent="-228600" eaLnBrk="0" fontAlgn="base" hangingPunct="0">
              <a:spcBef>
                <a:spcPct val="0"/>
              </a:spcBef>
              <a:spcAft>
                <a:spcPct val="0"/>
              </a:spcAft>
              <a:defRPr sz="2000">
                <a:solidFill>
                  <a:srgbClr val="000066"/>
                </a:solidFill>
                <a:latin typeface="Comic Sans MS" pitchFamily="66" charset="0"/>
              </a:defRPr>
            </a:lvl9pPr>
          </a:lstStyle>
          <a:p>
            <a:pPr algn="ctr" eaLnBrk="1" hangingPunct="1">
              <a:spcBef>
                <a:spcPct val="50000"/>
              </a:spcBef>
            </a:pPr>
            <a:r>
              <a:rPr lang="en-US" b="1" dirty="0"/>
              <a:t>Fluorescence </a:t>
            </a:r>
            <a:r>
              <a:rPr lang="en-US" b="1" dirty="0" err="1"/>
              <a:t>antibunching</a:t>
            </a:r>
            <a:r>
              <a:rPr lang="en-US" b="1" dirty="0"/>
              <a:t> of NV-color center in </a:t>
            </a:r>
            <a:r>
              <a:rPr lang="en-US" b="1" dirty="0" err="1"/>
              <a:t>nanodiamonds</a:t>
            </a:r>
            <a:r>
              <a:rPr lang="en-US" b="1" dirty="0"/>
              <a:t> dispersed in a </a:t>
            </a:r>
            <a:r>
              <a:rPr lang="en-US" b="1" dirty="0" smtClean="0"/>
              <a:t>monomeric </a:t>
            </a:r>
            <a:r>
              <a:rPr lang="en-US" b="1" dirty="0" err="1" smtClean="0"/>
              <a:t>cholesteric</a:t>
            </a:r>
            <a:r>
              <a:rPr lang="en-US" b="1" dirty="0" smtClean="0"/>
              <a:t> </a:t>
            </a:r>
            <a:r>
              <a:rPr lang="en-US" b="1" dirty="0"/>
              <a:t>liquid crystal host </a:t>
            </a:r>
            <a:r>
              <a:rPr lang="en-US" b="1" dirty="0" smtClean="0"/>
              <a:t>                   (CB15 and E7 mixture)</a:t>
            </a:r>
            <a:endParaRPr lang="en-US" b="1" dirty="0"/>
          </a:p>
        </p:txBody>
      </p:sp>
      <p:pic>
        <p:nvPicPr>
          <p:cNvPr id="27652" name="Picture 4" descr="nvcantibJoe_ppt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2703513"/>
            <a:ext cx="39878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nvcantibJoe_ppt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578100"/>
            <a:ext cx="2971800"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6"/>
          <p:cNvSpPr>
            <a:spLocks noChangeArrowheads="1"/>
          </p:cNvSpPr>
          <p:nvPr/>
        </p:nvSpPr>
        <p:spPr bwMode="auto">
          <a:xfrm>
            <a:off x="1397000" y="2247900"/>
            <a:ext cx="28448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pPr>
            <a:r>
              <a:rPr lang="en-US" i="1">
                <a:solidFill>
                  <a:schemeClr val="tx1"/>
                </a:solidFill>
                <a:latin typeface="Arial" charset="0"/>
              </a:rPr>
              <a:t>g</a:t>
            </a:r>
            <a:r>
              <a:rPr lang="en-US" baseline="30000">
                <a:solidFill>
                  <a:schemeClr val="tx1"/>
                </a:solidFill>
                <a:latin typeface="Arial" charset="0"/>
              </a:rPr>
              <a:t>(2)</a:t>
            </a:r>
            <a:r>
              <a:rPr lang="en-US">
                <a:solidFill>
                  <a:schemeClr val="tx1"/>
                </a:solidFill>
                <a:latin typeface="Arial" charset="0"/>
              </a:rPr>
              <a:t>(0) = 0</a:t>
            </a:r>
            <a:r>
              <a:rPr lang="en-US" i="1">
                <a:solidFill>
                  <a:schemeClr val="tx1"/>
                </a:solidFill>
                <a:latin typeface="Arial" charset="0"/>
              </a:rPr>
              <a:t>.</a:t>
            </a:r>
            <a:r>
              <a:rPr lang="en-US">
                <a:solidFill>
                  <a:schemeClr val="tx1"/>
                </a:solidFill>
                <a:latin typeface="Arial" charset="0"/>
              </a:rPr>
              <a:t>74 ± 0</a:t>
            </a:r>
            <a:r>
              <a:rPr lang="en-US" i="1">
                <a:solidFill>
                  <a:schemeClr val="tx1"/>
                </a:solidFill>
                <a:latin typeface="Arial" charset="0"/>
              </a:rPr>
              <a:t>.</a:t>
            </a:r>
            <a:r>
              <a:rPr lang="en-US">
                <a:solidFill>
                  <a:schemeClr val="tx1"/>
                </a:solidFill>
                <a:latin typeface="Arial" charset="0"/>
              </a:rPr>
              <a:t>08</a:t>
            </a:r>
          </a:p>
        </p:txBody>
      </p:sp>
      <p:pic>
        <p:nvPicPr>
          <p:cNvPr id="419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938"/>
            <a:ext cx="2120900"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9835" y="490537"/>
            <a:ext cx="6985000" cy="1077218"/>
          </a:xfrm>
          <a:prstGeom prst="rect">
            <a:avLst/>
          </a:prstGeom>
          <a:noFill/>
        </p:spPr>
        <p:txBody>
          <a:bodyPr wrap="square" rtlCol="0">
            <a:spAutoFit/>
          </a:bodyPr>
          <a:lstStyle/>
          <a:p>
            <a:pPr algn="ctr">
              <a:tabLst>
                <a:tab pos="4114800" algn="l"/>
              </a:tabLst>
            </a:pPr>
            <a:r>
              <a:rPr lang="en-US" sz="3200" b="1" dirty="0" err="1"/>
              <a:t>Microcavity</a:t>
            </a:r>
            <a:r>
              <a:rPr lang="en-US" sz="3200" b="1" dirty="0"/>
              <a:t> resonance in a</a:t>
            </a:r>
            <a:br>
              <a:rPr lang="en-US" sz="3200" b="1" dirty="0"/>
            </a:br>
            <a:r>
              <a:rPr lang="en-US" sz="3200" b="1" dirty="0"/>
              <a:t>SiO</a:t>
            </a:r>
            <a:r>
              <a:rPr lang="en-US" sz="3200" b="1" baseline="-25000" dirty="0"/>
              <a:t>2</a:t>
            </a:r>
            <a:r>
              <a:rPr lang="en-US" sz="3200" b="1" dirty="0"/>
              <a:t>/</a:t>
            </a:r>
            <a:r>
              <a:rPr lang="en-US" sz="3200" b="1" dirty="0" err="1"/>
              <a:t>SiN</a:t>
            </a:r>
            <a:r>
              <a:rPr lang="en-US" sz="3200" b="1" baseline="-25000" dirty="0" err="1"/>
              <a:t>x</a:t>
            </a:r>
            <a:r>
              <a:rPr lang="en-US" sz="3200" b="1" dirty="0"/>
              <a:t> Bragg reflector</a:t>
            </a: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22" y="1614487"/>
            <a:ext cx="2139950"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335" y="1614487"/>
            <a:ext cx="4041775" cy="355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659" y="1586805"/>
            <a:ext cx="1463675"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1610" y="5270500"/>
            <a:ext cx="8839200" cy="1323439"/>
          </a:xfrm>
          <a:prstGeom prst="rect">
            <a:avLst/>
          </a:prstGeom>
          <a:noFill/>
        </p:spPr>
        <p:txBody>
          <a:bodyPr wrap="square" rtlCol="0">
            <a:spAutoFit/>
          </a:bodyPr>
          <a:lstStyle/>
          <a:p>
            <a:pPr algn="ctr"/>
            <a:r>
              <a:rPr lang="en-US" dirty="0">
                <a:latin typeface="Arial" charset="0"/>
                <a:cs typeface="Arial" charset="0"/>
              </a:rPr>
              <a:t>Alternating layers of SiO</a:t>
            </a:r>
            <a:r>
              <a:rPr lang="en-US" baseline="-25000" dirty="0">
                <a:latin typeface="Arial" charset="0"/>
                <a:cs typeface="Arial" charset="0"/>
              </a:rPr>
              <a:t>2</a:t>
            </a:r>
            <a:r>
              <a:rPr lang="en-US" dirty="0">
                <a:latin typeface="Arial" charset="0"/>
                <a:cs typeface="Arial" charset="0"/>
              </a:rPr>
              <a:t> and </a:t>
            </a:r>
            <a:r>
              <a:rPr lang="en-US" dirty="0" err="1">
                <a:latin typeface="Arial" charset="0"/>
                <a:cs typeface="Arial" charset="0"/>
              </a:rPr>
              <a:t>SiN</a:t>
            </a:r>
            <a:r>
              <a:rPr lang="en-US" baseline="-25000" dirty="0" err="1">
                <a:latin typeface="Arial" charset="0"/>
                <a:cs typeface="Arial" charset="0"/>
              </a:rPr>
              <a:t>x</a:t>
            </a:r>
            <a:r>
              <a:rPr lang="en-US" dirty="0">
                <a:latin typeface="Arial" charset="0"/>
                <a:cs typeface="Arial" charset="0"/>
              </a:rPr>
              <a:t> are deposited using PECVD to form </a:t>
            </a:r>
            <a:r>
              <a:rPr lang="en-US" dirty="0" smtClean="0">
                <a:latin typeface="Arial" charset="0"/>
                <a:cs typeface="Arial" charset="0"/>
              </a:rPr>
              <a:t>the Bragg </a:t>
            </a:r>
            <a:r>
              <a:rPr lang="en-US" dirty="0">
                <a:latin typeface="Arial" charset="0"/>
                <a:cs typeface="Arial" charset="0"/>
              </a:rPr>
              <a:t>reflectors. </a:t>
            </a:r>
            <a:r>
              <a:rPr lang="en-US" dirty="0" err="1">
                <a:latin typeface="Arial" charset="0"/>
                <a:cs typeface="Arial" charset="0"/>
              </a:rPr>
              <a:t>CdSe</a:t>
            </a:r>
            <a:r>
              <a:rPr lang="en-US" dirty="0">
                <a:latin typeface="Arial" charset="0"/>
                <a:cs typeface="Arial" charset="0"/>
              </a:rPr>
              <a:t>/</a:t>
            </a:r>
            <a:r>
              <a:rPr lang="en-US" dirty="0" err="1">
                <a:latin typeface="Arial" charset="0"/>
                <a:cs typeface="Arial" charset="0"/>
              </a:rPr>
              <a:t>ZnS</a:t>
            </a:r>
            <a:r>
              <a:rPr lang="en-US" dirty="0">
                <a:latin typeface="Arial" charset="0"/>
                <a:cs typeface="Arial" charset="0"/>
              </a:rPr>
              <a:t> (core/shell) </a:t>
            </a:r>
            <a:r>
              <a:rPr lang="en-US" dirty="0" smtClean="0">
                <a:latin typeface="Arial" charset="0"/>
                <a:cs typeface="Arial" charset="0"/>
              </a:rPr>
              <a:t>NQDs </a:t>
            </a:r>
            <a:r>
              <a:rPr lang="en-US" dirty="0">
                <a:latin typeface="Arial" charset="0"/>
                <a:cs typeface="Arial" charset="0"/>
              </a:rPr>
              <a:t>in toluene (0.01mg/ml) from Evident technologies are incorporated in the cavity layer by spin coating. Fluorescence maximum </a:t>
            </a:r>
            <a:r>
              <a:rPr lang="en-US" dirty="0">
                <a:latin typeface="Symbol" pitchFamily="18" charset="2"/>
                <a:cs typeface="Arial" charset="0"/>
              </a:rPr>
              <a:t>l</a:t>
            </a:r>
            <a:r>
              <a:rPr lang="en-US" baseline="-25000" dirty="0">
                <a:latin typeface="Arial" charset="0"/>
                <a:cs typeface="Arial" charset="0"/>
              </a:rPr>
              <a:t>0</a:t>
            </a:r>
            <a:r>
              <a:rPr lang="en-US" dirty="0">
                <a:latin typeface="Arial" charset="0"/>
                <a:cs typeface="Arial" charset="0"/>
              </a:rPr>
              <a:t> = 620 nm.</a:t>
            </a:r>
            <a:endParaRPr lang="en-US" dirty="0"/>
          </a:p>
        </p:txBody>
      </p:sp>
      <p:pic>
        <p:nvPicPr>
          <p:cNvPr id="460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2705"/>
            <a:ext cx="1109663"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3" y="57150"/>
            <a:ext cx="2120900"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0021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52398"/>
            <a:ext cx="8153400" cy="584775"/>
          </a:xfrm>
          <a:prstGeom prst="rect">
            <a:avLst/>
          </a:prstGeom>
        </p:spPr>
        <p:txBody>
          <a:bodyPr wrap="square">
            <a:spAutoFit/>
          </a:bodyPr>
          <a:lstStyle/>
          <a:p>
            <a:pPr fontAlgn="auto">
              <a:spcBef>
                <a:spcPts val="0"/>
              </a:spcBef>
              <a:spcAft>
                <a:spcPts val="0"/>
              </a:spcAft>
            </a:pPr>
            <a:r>
              <a:rPr lang="en-US" sz="2800" b="1" dirty="0" smtClean="0">
                <a:solidFill>
                  <a:srgbClr val="FF0066"/>
                </a:solidFill>
                <a:latin typeface="Calibri"/>
              </a:rPr>
              <a:t>     </a:t>
            </a:r>
            <a:r>
              <a:rPr lang="en-US" sz="3200" b="1" dirty="0" smtClean="0">
                <a:solidFill>
                  <a:srgbClr val="FF0066"/>
                </a:solidFill>
              </a:rPr>
              <a:t>Photon-counting and photon statistics                                  </a:t>
            </a:r>
            <a:endParaRPr lang="en-US" sz="3200" b="1" dirty="0">
              <a:solidFill>
                <a:srgbClr val="FF0066"/>
              </a:solidFill>
            </a:endParaRPr>
          </a:p>
        </p:txBody>
      </p:sp>
      <p:sp>
        <p:nvSpPr>
          <p:cNvPr id="6" name="Rectangle 5"/>
          <p:cNvSpPr/>
          <p:nvPr/>
        </p:nvSpPr>
        <p:spPr>
          <a:xfrm>
            <a:off x="716915" y="719602"/>
            <a:ext cx="7924800" cy="646331"/>
          </a:xfrm>
          <a:prstGeom prst="rect">
            <a:avLst/>
          </a:prstGeom>
          <a:solidFill>
            <a:schemeClr val="accent6">
              <a:lumMod val="20000"/>
              <a:lumOff val="80000"/>
            </a:schemeClr>
          </a:solidFill>
        </p:spPr>
        <p:txBody>
          <a:bodyPr wrap="square">
            <a:spAutoFit/>
          </a:bodyPr>
          <a:lstStyle/>
          <a:p>
            <a:pPr algn="just" fontAlgn="auto">
              <a:spcBef>
                <a:spcPts val="0"/>
              </a:spcBef>
              <a:spcAft>
                <a:spcPts val="0"/>
              </a:spcAft>
            </a:pPr>
            <a:r>
              <a:rPr lang="en-US" sz="1800" b="1" dirty="0" smtClean="0">
                <a:solidFill>
                  <a:prstClr val="black"/>
                </a:solidFill>
              </a:rPr>
              <a:t>Photon counting</a:t>
            </a:r>
            <a:r>
              <a:rPr lang="en-US" sz="1800" dirty="0" smtClean="0">
                <a:solidFill>
                  <a:prstClr val="black"/>
                </a:solidFill>
              </a:rPr>
              <a:t> is a technique at a low-light level in which individual photons are counted using </a:t>
            </a:r>
            <a:r>
              <a:rPr lang="en-US" sz="1800" dirty="0">
                <a:solidFill>
                  <a:prstClr val="black"/>
                </a:solidFill>
              </a:rPr>
              <a:t> </a:t>
            </a:r>
            <a:r>
              <a:rPr lang="en-US" sz="1800" dirty="0" smtClean="0">
                <a:solidFill>
                  <a:prstClr val="black"/>
                </a:solidFill>
              </a:rPr>
              <a:t>a </a:t>
            </a:r>
            <a:r>
              <a:rPr lang="en-US" sz="1800" b="1" dirty="0" smtClean="0">
                <a:solidFill>
                  <a:prstClr val="black"/>
                </a:solidFill>
              </a:rPr>
              <a:t>single-photon detector</a:t>
            </a:r>
            <a:r>
              <a:rPr lang="en-US" sz="1800" dirty="0" smtClean="0">
                <a:solidFill>
                  <a:prstClr val="black"/>
                </a:solidFill>
              </a:rPr>
              <a:t>. </a:t>
            </a:r>
            <a:endParaRPr lang="en-US" sz="1800" dirty="0">
              <a:solidFill>
                <a:prstClr val="black"/>
              </a:solidFill>
            </a:endParaRPr>
          </a:p>
        </p:txBody>
      </p:sp>
      <p:sp>
        <p:nvSpPr>
          <p:cNvPr id="7" name="TextBox 6"/>
          <p:cNvSpPr txBox="1"/>
          <p:nvPr/>
        </p:nvSpPr>
        <p:spPr>
          <a:xfrm>
            <a:off x="3378199" y="3068101"/>
            <a:ext cx="5606415" cy="2308324"/>
          </a:xfrm>
          <a:prstGeom prst="rect">
            <a:avLst/>
          </a:prstGeom>
          <a:solidFill>
            <a:schemeClr val="accent3">
              <a:lumMod val="20000"/>
              <a:lumOff val="80000"/>
            </a:schemeClr>
          </a:solidFill>
        </p:spPr>
        <p:txBody>
          <a:bodyPr wrap="square" rtlCol="0">
            <a:spAutoFit/>
          </a:bodyPr>
          <a:lstStyle/>
          <a:p>
            <a:pPr algn="just" fontAlgn="auto">
              <a:spcBef>
                <a:spcPts val="0"/>
              </a:spcBef>
              <a:spcAft>
                <a:spcPts val="0"/>
              </a:spcAft>
            </a:pPr>
            <a:r>
              <a:rPr lang="en-US" sz="1800" u="sng" dirty="0" smtClean="0">
                <a:solidFill>
                  <a:prstClr val="black"/>
                </a:solidFill>
              </a:rPr>
              <a:t>The following  </a:t>
            </a:r>
            <a:r>
              <a:rPr lang="en-US" sz="1800" u="sng" dirty="0" err="1" smtClean="0">
                <a:solidFill>
                  <a:prstClr val="black"/>
                </a:solidFill>
              </a:rPr>
              <a:t>photodetectors</a:t>
            </a:r>
            <a:r>
              <a:rPr lang="en-US" sz="1800" u="sng" dirty="0" smtClean="0">
                <a:solidFill>
                  <a:prstClr val="black"/>
                </a:solidFill>
              </a:rPr>
              <a:t> can be used to detect individual photons</a:t>
            </a:r>
            <a:r>
              <a:rPr lang="en-US" sz="1800" dirty="0" smtClean="0">
                <a:solidFill>
                  <a:prstClr val="black"/>
                </a:solidFill>
              </a:rPr>
              <a:t>:  human eye, high-sensitive photographic plates, cooled photomultiplier tubes, single-photon avalanche photodiodes, superconducting  single-photon detectors, cooled CCD-cameras </a:t>
            </a:r>
            <a:r>
              <a:rPr lang="en-US" sz="1800" dirty="0">
                <a:solidFill>
                  <a:prstClr val="black"/>
                </a:solidFill>
              </a:rPr>
              <a:t> </a:t>
            </a:r>
            <a:r>
              <a:rPr lang="en-US" sz="1800" dirty="0" smtClean="0">
                <a:solidFill>
                  <a:prstClr val="black"/>
                </a:solidFill>
              </a:rPr>
              <a:t>with electron multiplication (EM) or intensified  (with  a </a:t>
            </a:r>
            <a:r>
              <a:rPr lang="en-US" sz="1800" dirty="0" err="1" smtClean="0">
                <a:solidFill>
                  <a:prstClr val="black"/>
                </a:solidFill>
              </a:rPr>
              <a:t>microchannel</a:t>
            </a:r>
            <a:r>
              <a:rPr lang="en-US" sz="1800" dirty="0" smtClean="0">
                <a:solidFill>
                  <a:prstClr val="black"/>
                </a:solidFill>
              </a:rPr>
              <a:t> plate). </a:t>
            </a:r>
            <a:endParaRPr lang="en-US" sz="1800" dirty="0">
              <a:solidFill>
                <a:prstClr val="black"/>
              </a:solidFill>
            </a:endParaRPr>
          </a:p>
        </p:txBody>
      </p:sp>
      <p:sp>
        <p:nvSpPr>
          <p:cNvPr id="2" name="Slide Number Placeholder 1"/>
          <p:cNvSpPr>
            <a:spLocks noGrp="1"/>
          </p:cNvSpPr>
          <p:nvPr>
            <p:ph type="sldNum" sz="quarter" idx="12"/>
          </p:nvPr>
        </p:nvSpPr>
        <p:spPr/>
        <p:txBody>
          <a:bodyPr/>
          <a:lstStyle/>
          <a:p>
            <a:fld id="{5CA9FCF4-9D55-4015-9459-01A7A3513907}" type="slidenum">
              <a:rPr lang="en-US" smtClean="0">
                <a:solidFill>
                  <a:prstClr val="black">
                    <a:tint val="75000"/>
                  </a:prstClr>
                </a:solidFill>
              </a:rPr>
              <a:pPr/>
              <a:t>5</a:t>
            </a:fld>
            <a:endParaRPr lang="en-US">
              <a:solidFill>
                <a:prstClr val="black">
                  <a:tint val="75000"/>
                </a:prstClr>
              </a:solidFill>
            </a:endParaRPr>
          </a:p>
        </p:txBody>
      </p:sp>
      <p:pic>
        <p:nvPicPr>
          <p:cNvPr id="9" name="Picture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0" y="1498600"/>
            <a:ext cx="4624070" cy="1358900"/>
          </a:xfrm>
          <a:prstGeom prst="rect">
            <a:avLst/>
          </a:prstGeom>
          <a:noFill/>
          <a:ln>
            <a:noFill/>
          </a:ln>
          <a:effectLst/>
          <a:extLst/>
        </p:spPr>
      </p:pic>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5" y="3266003"/>
            <a:ext cx="2656693" cy="191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2"/>
          <p:cNvSpPr txBox="1">
            <a:spLocks noChangeArrowheads="1"/>
          </p:cNvSpPr>
          <p:nvPr/>
        </p:nvSpPr>
        <p:spPr bwMode="auto">
          <a:xfrm>
            <a:off x="234315" y="5514517"/>
            <a:ext cx="4724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r>
              <a:rPr lang="en-US" altLang="en-US" sz="1800" dirty="0" err="1"/>
              <a:t>Vavilov</a:t>
            </a:r>
            <a:r>
              <a:rPr lang="en-US" altLang="en-US" sz="1800" dirty="0"/>
              <a:t> and </a:t>
            </a:r>
            <a:r>
              <a:rPr lang="en-US" altLang="en-US" sz="1800" dirty="0" err="1"/>
              <a:t>Brumberg</a:t>
            </a:r>
            <a:r>
              <a:rPr lang="en-US" altLang="en-US" sz="1800" dirty="0"/>
              <a:t>: observation of quantum fluctuations of light in 1930s</a:t>
            </a:r>
          </a:p>
        </p:txBody>
      </p:sp>
    </p:spTree>
    <p:extLst>
      <p:ext uri="{BB962C8B-B14F-4D97-AF65-F5344CB8AC3E}">
        <p14:creationId xmlns:p14="http://schemas.microsoft.com/office/powerpoint/2010/main" val="36050938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25" y="1936749"/>
            <a:ext cx="3041997" cy="2534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6315" y="2083697"/>
            <a:ext cx="3019585"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3700" y="678595"/>
            <a:ext cx="8242300" cy="830997"/>
          </a:xfrm>
          <a:prstGeom prst="rect">
            <a:avLst/>
          </a:prstGeom>
          <a:noFill/>
        </p:spPr>
        <p:txBody>
          <a:bodyPr wrap="square" rtlCol="0">
            <a:spAutoFit/>
          </a:bodyPr>
          <a:lstStyle/>
          <a:p>
            <a:pPr algn="ctr"/>
            <a:r>
              <a:rPr lang="en-US" sz="2400" b="1" dirty="0" err="1" smtClean="0"/>
              <a:t>Nanocrystal</a:t>
            </a:r>
            <a:r>
              <a:rPr lang="en-US" sz="2400" b="1" dirty="0" smtClean="0"/>
              <a:t> </a:t>
            </a:r>
            <a:r>
              <a:rPr lang="en-US" sz="2400" b="1" dirty="0"/>
              <a:t>quantum dot single-photon source in a Bragg-reflector </a:t>
            </a:r>
            <a:r>
              <a:rPr lang="en-US" sz="2400" b="1" dirty="0" err="1"/>
              <a:t>microcavity</a:t>
            </a:r>
            <a:r>
              <a:rPr lang="en-US" sz="2400" b="1" dirty="0"/>
              <a:t> with a defect layer</a:t>
            </a:r>
          </a:p>
        </p:txBody>
      </p:sp>
      <p:pic>
        <p:nvPicPr>
          <p:cNvPr id="471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8850" y="4878386"/>
            <a:ext cx="306705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3"/>
          <p:cNvSpPr>
            <a:spLocks noChangeArrowheads="1"/>
          </p:cNvSpPr>
          <p:nvPr/>
        </p:nvSpPr>
        <p:spPr bwMode="auto">
          <a:xfrm>
            <a:off x="2187575" y="5518149"/>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893763">
              <a:lnSpc>
                <a:spcPct val="120000"/>
              </a:lnSpc>
              <a:spcBef>
                <a:spcPts val="600"/>
              </a:spcBef>
            </a:pPr>
            <a:r>
              <a:rPr lang="en-US" sz="2000" b="1" dirty="0" smtClean="0">
                <a:latin typeface="Calibri" pitchFamily="34" charset="0"/>
              </a:rPr>
              <a:t>CW </a:t>
            </a:r>
            <a:r>
              <a:rPr lang="en-US" sz="2000" b="1" dirty="0">
                <a:latin typeface="Calibri" pitchFamily="34" charset="0"/>
              </a:rPr>
              <a:t>excitation at </a:t>
            </a:r>
            <a:r>
              <a:rPr lang="en-US" sz="2000" b="1" dirty="0" smtClean="0">
                <a:latin typeface="Calibri" pitchFamily="34" charset="0"/>
              </a:rPr>
              <a:t>532 </a:t>
            </a:r>
            <a:r>
              <a:rPr lang="en-US" sz="2000" b="1" dirty="0">
                <a:latin typeface="Calibri" pitchFamily="34" charset="0"/>
              </a:rPr>
              <a:t>nm</a:t>
            </a:r>
          </a:p>
        </p:txBody>
      </p:sp>
      <p:pic>
        <p:nvPicPr>
          <p:cNvPr id="4711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 y="46709"/>
            <a:ext cx="2120900"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5504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1280853-FB53-4A51-BC6C-5FDAF65EF9BD}" type="slidenum">
              <a:rPr lang="en-US" smtClean="0"/>
              <a:pPr>
                <a:defRPr/>
              </a:pPr>
              <a:t>51</a:t>
            </a:fld>
            <a:endParaRPr lang="en-US"/>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08" y="2898486"/>
            <a:ext cx="4510089" cy="2141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85102" y="482720"/>
            <a:ext cx="7480300" cy="523220"/>
          </a:xfrm>
          <a:prstGeom prst="rect">
            <a:avLst/>
          </a:prstGeom>
          <a:noFill/>
        </p:spPr>
        <p:txBody>
          <a:bodyPr wrap="square" rtlCol="0">
            <a:spAutoFit/>
          </a:bodyPr>
          <a:lstStyle/>
          <a:p>
            <a:r>
              <a:rPr lang="en-US" sz="2800" b="1" dirty="0" smtClean="0"/>
              <a:t>Bow-tie </a:t>
            </a:r>
            <a:r>
              <a:rPr lang="en-US" sz="2800" b="1" dirty="0" err="1" smtClean="0"/>
              <a:t>plasmonic</a:t>
            </a:r>
            <a:r>
              <a:rPr lang="en-US" sz="2800" b="1" dirty="0" smtClean="0"/>
              <a:t> </a:t>
            </a:r>
            <a:r>
              <a:rPr lang="en-US" sz="2800" b="1" dirty="0" err="1" smtClean="0"/>
              <a:t>nanoantennas</a:t>
            </a:r>
            <a:endParaRPr lang="en-US" sz="2800" b="1" dirty="0"/>
          </a:p>
        </p:txBody>
      </p:sp>
      <p:sp>
        <p:nvSpPr>
          <p:cNvPr id="6" name="TextBox 5"/>
          <p:cNvSpPr txBox="1"/>
          <p:nvPr/>
        </p:nvSpPr>
        <p:spPr>
          <a:xfrm>
            <a:off x="5225252" y="3261384"/>
            <a:ext cx="3479002" cy="707886"/>
          </a:xfrm>
          <a:prstGeom prst="rect">
            <a:avLst/>
          </a:prstGeom>
          <a:noFill/>
        </p:spPr>
        <p:txBody>
          <a:bodyPr wrap="square" rtlCol="0">
            <a:spAutoFit/>
          </a:bodyPr>
          <a:lstStyle/>
          <a:p>
            <a:r>
              <a:rPr lang="en-US" dirty="0" smtClean="0"/>
              <a:t>SCT-Microwave Studio EM-simulation software</a:t>
            </a:r>
            <a:endParaRPr lang="en-US" dirty="0"/>
          </a:p>
        </p:txBody>
      </p:sp>
      <p:sp>
        <p:nvSpPr>
          <p:cNvPr id="7" name="TextBox 6"/>
          <p:cNvSpPr txBox="1"/>
          <p:nvPr/>
        </p:nvSpPr>
        <p:spPr>
          <a:xfrm>
            <a:off x="546496" y="1155700"/>
            <a:ext cx="8965402" cy="707886"/>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Kinkhabwala</a:t>
            </a:r>
            <a:r>
              <a:rPr lang="en-US" dirty="0">
                <a:latin typeface="Times New Roman" panose="02020603050405020304" pitchFamily="18" charset="0"/>
                <a:cs typeface="Times New Roman" panose="02020603050405020304" pitchFamily="18" charset="0"/>
              </a:rPr>
              <a:t> A., </a:t>
            </a:r>
            <a:r>
              <a:rPr lang="en-US" dirty="0" smtClean="0">
                <a:latin typeface="Times New Roman" panose="02020603050405020304" pitchFamily="18" charset="0"/>
                <a:cs typeface="Times New Roman" panose="02020603050405020304" pitchFamily="18" charset="0"/>
              </a:rPr>
              <a:t>et al.  NATURE </a:t>
            </a:r>
            <a:r>
              <a:rPr lang="en-US" dirty="0">
                <a:latin typeface="Times New Roman" panose="02020603050405020304" pitchFamily="18" charset="0"/>
                <a:cs typeface="Times New Roman" panose="02020603050405020304" pitchFamily="18" charset="0"/>
              </a:rPr>
              <a:t>PHOTONICS  Vol. 3   Is. 11, 654-657  (2009).</a:t>
            </a:r>
          </a:p>
          <a:p>
            <a:r>
              <a:rPr lang="en-US" dirty="0"/>
              <a:t> </a:t>
            </a:r>
            <a:r>
              <a:rPr lang="en-US" dirty="0" smtClean="0"/>
              <a:t>1340 times enhancement of  dye-molecule fluorescence</a:t>
            </a:r>
            <a:endParaRPr lang="en-US" dirty="0"/>
          </a:p>
        </p:txBody>
      </p:sp>
    </p:spTree>
    <p:extLst>
      <p:ext uri="{BB962C8B-B14F-4D97-AF65-F5344CB8AC3E}">
        <p14:creationId xmlns:p14="http://schemas.microsoft.com/office/powerpoint/2010/main" val="36225053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901" y="3725939"/>
            <a:ext cx="2248698" cy="1666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612" y="3409605"/>
            <a:ext cx="2998787"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6900" y="520097"/>
            <a:ext cx="9144000" cy="461665"/>
          </a:xfrm>
          <a:prstGeom prst="rect">
            <a:avLst/>
          </a:prstGeom>
          <a:noFill/>
        </p:spPr>
        <p:txBody>
          <a:bodyPr wrap="square" rtlCol="0">
            <a:spAutoFit/>
          </a:bodyPr>
          <a:lstStyle/>
          <a:p>
            <a:r>
              <a:rPr lang="en-US" sz="2400" b="1" dirty="0" smtClean="0"/>
              <a:t>Bow-tie </a:t>
            </a:r>
            <a:r>
              <a:rPr lang="en-US" sz="2400" b="1" dirty="0" err="1" smtClean="0"/>
              <a:t>nanoantenna</a:t>
            </a:r>
            <a:r>
              <a:rPr lang="en-US" sz="2400" b="1" dirty="0" smtClean="0"/>
              <a:t> for fluorescence enhancement</a:t>
            </a:r>
            <a:endParaRPr lang="en-US" sz="2400" b="1" dirty="0"/>
          </a:p>
        </p:txBody>
      </p:sp>
      <p:pic>
        <p:nvPicPr>
          <p:cNvPr id="491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86710"/>
            <a:ext cx="2120900"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www.cnf.cornell.edu/image/9500-photo-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793" y="1091842"/>
            <a:ext cx="2387600" cy="31834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4792" y="4559300"/>
            <a:ext cx="2805109" cy="1323439"/>
          </a:xfrm>
          <a:prstGeom prst="rect">
            <a:avLst/>
          </a:prstGeom>
          <a:noFill/>
        </p:spPr>
        <p:txBody>
          <a:bodyPr wrap="square" rtlCol="0">
            <a:spAutoFit/>
          </a:bodyPr>
          <a:lstStyle/>
          <a:p>
            <a:r>
              <a:rPr lang="en-US" b="1" dirty="0"/>
              <a:t>JEOL </a:t>
            </a:r>
            <a:r>
              <a:rPr lang="en-US" b="1" dirty="0" smtClean="0"/>
              <a:t>9500 </a:t>
            </a:r>
            <a:r>
              <a:rPr lang="en-US" b="1" dirty="0"/>
              <a:t>Electron Beam Lithography </a:t>
            </a:r>
            <a:r>
              <a:rPr lang="en-US" b="1" dirty="0" smtClean="0"/>
              <a:t>System, 100 kV accelerating voltage</a:t>
            </a:r>
            <a:endParaRPr lang="en-US" dirty="0"/>
          </a:p>
        </p:txBody>
      </p:sp>
      <p:pic>
        <p:nvPicPr>
          <p:cNvPr id="10" name="Picture 6" descr="Bowtie_HighDose0_Gap1_0"/>
          <p:cNvPicPr>
            <a:picLocks noChangeAspect="1" noChangeArrowheads="1"/>
          </p:cNvPicPr>
          <p:nvPr/>
        </p:nvPicPr>
        <p:blipFill>
          <a:blip r:embed="rId6">
            <a:extLst>
              <a:ext uri="{28A0092B-C50C-407E-A947-70E740481C1C}">
                <a14:useLocalDpi xmlns:a14="http://schemas.microsoft.com/office/drawing/2010/main" val="0"/>
              </a:ext>
            </a:extLst>
          </a:blip>
          <a:srcRect t="37427"/>
          <a:stretch>
            <a:fillRect/>
          </a:stretch>
        </p:blipFill>
        <p:spPr bwMode="auto">
          <a:xfrm>
            <a:off x="2920202" y="981762"/>
            <a:ext cx="5080000" cy="222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8174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1280853-FB53-4A51-BC6C-5FDAF65EF9BD}" type="slidenum">
              <a:rPr lang="en-US" smtClean="0"/>
              <a:pPr>
                <a:defRPr/>
              </a:pPr>
              <a:t>53</a:t>
            </a:fld>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l="59274" t="21170" r="11693" b="48589"/>
          <a:stretch>
            <a:fillRect/>
          </a:stretch>
        </p:blipFill>
        <p:spPr bwMode="auto">
          <a:xfrm>
            <a:off x="3567959" y="1079500"/>
            <a:ext cx="2514600" cy="2095500"/>
          </a:xfrm>
          <a:prstGeom prst="rect">
            <a:avLst/>
          </a:prstGeom>
          <a:noFill/>
          <a:extLst>
            <a:ext uri="{909E8E84-426E-40DD-AFC4-6F175D3DCCD1}">
              <a14:hiddenFill xmlns:a14="http://schemas.microsoft.com/office/drawing/2010/main">
                <a:solidFill>
                  <a:srgbClr val="BBE0E3"/>
                </a:solidFill>
              </a14:hiddenFill>
            </a:ext>
          </a:extLst>
        </p:spPr>
      </p:pic>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l="58604" t="20930" r="12093" b="48276"/>
          <a:stretch>
            <a:fillRect/>
          </a:stretch>
        </p:blipFill>
        <p:spPr bwMode="auto">
          <a:xfrm>
            <a:off x="6343650" y="1092200"/>
            <a:ext cx="2476500" cy="2082800"/>
          </a:xfrm>
          <a:prstGeom prst="rect">
            <a:avLst/>
          </a:prstGeom>
          <a:noFill/>
          <a:extLst>
            <a:ext uri="{909E8E84-426E-40DD-AFC4-6F175D3DCCD1}">
              <a14:hiddenFill xmlns:a14="http://schemas.microsoft.com/office/drawing/2010/main">
                <a:solidFill>
                  <a:srgbClr val="BBE0E3"/>
                </a:solidFill>
              </a14:hiddenFill>
            </a:ext>
          </a:extLst>
        </p:spPr>
      </p:pic>
      <p:sp>
        <p:nvSpPr>
          <p:cNvPr id="5"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l="58563" t="20718" r="11603" b="48204"/>
          <a:stretch>
            <a:fillRect/>
          </a:stretch>
        </p:blipFill>
        <p:spPr bwMode="auto">
          <a:xfrm>
            <a:off x="3529859" y="3702050"/>
            <a:ext cx="2552700" cy="2127250"/>
          </a:xfrm>
          <a:prstGeom prst="rect">
            <a:avLst/>
          </a:prstGeom>
          <a:noFill/>
          <a:extLst>
            <a:ext uri="{909E8E84-426E-40DD-AFC4-6F175D3DCCD1}">
              <a14:hiddenFill xmlns:a14="http://schemas.microsoft.com/office/drawing/2010/main">
                <a:solidFill>
                  <a:srgbClr val="BBE0E3"/>
                </a:solidFill>
              </a14:hiddenFill>
            </a:ext>
          </a:extLst>
        </p:spPr>
      </p:pic>
      <p:sp>
        <p:nvSpPr>
          <p:cNvPr id="6"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l="58537" t="21265" r="12195" b="49167"/>
          <a:stretch>
            <a:fillRect/>
          </a:stretch>
        </p:blipFill>
        <p:spPr bwMode="auto">
          <a:xfrm>
            <a:off x="6187966" y="3756025"/>
            <a:ext cx="2632184" cy="2127250"/>
          </a:xfrm>
          <a:prstGeom prst="rect">
            <a:avLst/>
          </a:prstGeom>
          <a:noFill/>
          <a:extLst>
            <a:ext uri="{909E8E84-426E-40DD-AFC4-6F175D3DCCD1}">
              <a14:hiddenFill xmlns:a14="http://schemas.microsoft.com/office/drawing/2010/main">
                <a:solidFill>
                  <a:srgbClr val="BBE0E3"/>
                </a:solidFill>
              </a14:hiddenFill>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899" y="977900"/>
            <a:ext cx="3097213"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84149" y="327055"/>
            <a:ext cx="8775701" cy="400110"/>
          </a:xfrm>
          <a:prstGeom prst="rect">
            <a:avLst/>
          </a:prstGeom>
          <a:noFill/>
        </p:spPr>
        <p:txBody>
          <a:bodyPr wrap="square" rtlCol="0">
            <a:spAutoFit/>
          </a:bodyPr>
          <a:lstStyle/>
          <a:p>
            <a:r>
              <a:rPr lang="en-US" dirty="0" smtClean="0"/>
              <a:t>Polarization sensitivity of photoluminescence from bow-tie </a:t>
            </a:r>
            <a:r>
              <a:rPr lang="en-US" dirty="0" err="1" smtClean="0"/>
              <a:t>nanoantennas</a:t>
            </a:r>
            <a:endParaRPr lang="en-US" dirty="0"/>
          </a:p>
        </p:txBody>
      </p:sp>
    </p:spTree>
    <p:extLst>
      <p:ext uri="{BB962C8B-B14F-4D97-AF65-F5344CB8AC3E}">
        <p14:creationId xmlns:p14="http://schemas.microsoft.com/office/powerpoint/2010/main" val="37716283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7" y="1865312"/>
            <a:ext cx="8766175"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686" y="4215605"/>
            <a:ext cx="304165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7087" y="4215605"/>
            <a:ext cx="2871787" cy="262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336" y="5244304"/>
            <a:ext cx="1249363"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8136" y="510379"/>
            <a:ext cx="5897563" cy="989827"/>
          </a:xfrm>
          <a:prstGeom prst="rect">
            <a:avLst/>
          </a:prstGeom>
          <a:noFill/>
        </p:spPr>
        <p:txBody>
          <a:bodyPr wrap="square" rtlCol="0">
            <a:spAutoFit/>
          </a:bodyPr>
          <a:lstStyle/>
          <a:p>
            <a:r>
              <a:rPr lang="en-US" sz="2800" b="1" dirty="0" smtClean="0"/>
              <a:t>Manipulation of </a:t>
            </a:r>
            <a:r>
              <a:rPr lang="en-US" sz="2800" b="1" dirty="0" err="1" smtClean="0"/>
              <a:t>nanodiamonds</a:t>
            </a:r>
            <a:r>
              <a:rPr lang="en-US" sz="2800" b="1" dirty="0" smtClean="0"/>
              <a:t> by an AFM tip</a:t>
            </a:r>
            <a:endParaRPr lang="en-US" sz="2800" b="1" dirty="0"/>
          </a:p>
        </p:txBody>
      </p:sp>
      <p:pic>
        <p:nvPicPr>
          <p:cNvPr id="5018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6993"/>
            <a:ext cx="2120900"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35699" y="160346"/>
            <a:ext cx="2679923" cy="1516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2094" y="4756745"/>
            <a:ext cx="1636712" cy="1514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67125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1280853-FB53-4A51-BC6C-5FDAF65EF9BD}" type="slidenum">
              <a:rPr lang="en-US" smtClean="0"/>
              <a:pPr>
                <a:defRPr/>
              </a:pPr>
              <a:t>55</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600" y="907378"/>
            <a:ext cx="3302000" cy="309838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290" y="907377"/>
            <a:ext cx="3301999" cy="3098385"/>
          </a:xfrm>
          <a:prstGeom prst="rect">
            <a:avLst/>
          </a:prstGeom>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300" y="4282784"/>
            <a:ext cx="3177917" cy="22332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2768600" y="4351673"/>
            <a:ext cx="2540000" cy="2095500"/>
          </a:xfrm>
          <a:prstGeom prst="rect">
            <a:avLst/>
          </a:prstGeom>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292100" y="4558364"/>
            <a:ext cx="2148840" cy="1682115"/>
          </a:xfrm>
          <a:prstGeom prst="rect">
            <a:avLst/>
          </a:prstGeom>
        </p:spPr>
      </p:pic>
      <p:sp>
        <p:nvSpPr>
          <p:cNvPr id="7" name="TextBox 6"/>
          <p:cNvSpPr txBox="1"/>
          <p:nvPr/>
        </p:nvSpPr>
        <p:spPr>
          <a:xfrm>
            <a:off x="1879600" y="362010"/>
            <a:ext cx="7391400" cy="400110"/>
          </a:xfrm>
          <a:prstGeom prst="rect">
            <a:avLst/>
          </a:prstGeom>
          <a:noFill/>
        </p:spPr>
        <p:txBody>
          <a:bodyPr wrap="square" rtlCol="0">
            <a:spAutoFit/>
          </a:bodyPr>
          <a:lstStyle/>
          <a:p>
            <a:r>
              <a:rPr lang="en-US" b="1" dirty="0" smtClean="0"/>
              <a:t>2D-Si photonic </a:t>
            </a:r>
            <a:r>
              <a:rPr lang="en-US" b="1" dirty="0" err="1" smtClean="0"/>
              <a:t>bandgap</a:t>
            </a:r>
            <a:r>
              <a:rPr lang="en-US" b="1" dirty="0" smtClean="0"/>
              <a:t> </a:t>
            </a:r>
            <a:r>
              <a:rPr lang="en-US" b="1" dirty="0" err="1" smtClean="0"/>
              <a:t>microcavities</a:t>
            </a:r>
            <a:endParaRPr lang="en-US" b="1" dirty="0"/>
          </a:p>
        </p:txBody>
      </p:sp>
    </p:spTree>
    <p:extLst>
      <p:ext uri="{BB962C8B-B14F-4D97-AF65-F5344CB8AC3E}">
        <p14:creationId xmlns:p14="http://schemas.microsoft.com/office/powerpoint/2010/main" val="13171002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0" y="0"/>
            <a:ext cx="434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spcBef>
                <a:spcPct val="50000"/>
              </a:spcBef>
            </a:pPr>
            <a:r>
              <a:rPr lang="en-US" altLang="en-US" sz="2800" dirty="0">
                <a:solidFill>
                  <a:srgbClr val="000066"/>
                </a:solidFill>
              </a:rPr>
              <a:t>Acknowledgments</a:t>
            </a:r>
          </a:p>
        </p:txBody>
      </p:sp>
      <p:sp>
        <p:nvSpPr>
          <p:cNvPr id="93187" name="Text Box 3"/>
          <p:cNvSpPr txBox="1">
            <a:spLocks noChangeArrowheads="1"/>
          </p:cNvSpPr>
          <p:nvPr/>
        </p:nvSpPr>
        <p:spPr bwMode="auto">
          <a:xfrm>
            <a:off x="0" y="506413"/>
            <a:ext cx="8972550" cy="6413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algn="just">
              <a:spcBef>
                <a:spcPct val="50000"/>
              </a:spcBef>
              <a:buSzPct val="95000"/>
            </a:pPr>
            <a:r>
              <a:rPr lang="en-US" altLang="en-US" sz="1800" b="0" dirty="0">
                <a:solidFill>
                  <a:schemeClr val="tx1"/>
                </a:solidFill>
              </a:rPr>
              <a:t>Funding by the U.S. Army Research Office and National Science Foundation Funding </a:t>
            </a:r>
            <a:r>
              <a:rPr lang="en-US" altLang="en-US" sz="1800" b="0" dirty="0">
                <a:solidFill>
                  <a:srgbClr val="000000"/>
                </a:solidFill>
              </a:rPr>
              <a:t>for </a:t>
            </a:r>
            <a:r>
              <a:rPr lang="en-US" altLang="en-US" sz="1800" b="0" dirty="0" err="1" smtClean="0">
                <a:solidFill>
                  <a:srgbClr val="000000"/>
                </a:solidFill>
              </a:rPr>
              <a:t>Ph.D</a:t>
            </a:r>
            <a:r>
              <a:rPr lang="en-US" altLang="en-US" sz="1800" b="0" dirty="0" smtClean="0">
                <a:solidFill>
                  <a:srgbClr val="000000"/>
                </a:solidFill>
              </a:rPr>
              <a:t> </a:t>
            </a:r>
            <a:r>
              <a:rPr lang="en-US" altLang="en-US" sz="1800" b="0" dirty="0">
                <a:solidFill>
                  <a:srgbClr val="000000"/>
                </a:solidFill>
              </a:rPr>
              <a:t>students </a:t>
            </a:r>
            <a:r>
              <a:rPr lang="en-US" altLang="en-US" sz="1800" b="0" dirty="0">
                <a:solidFill>
                  <a:schemeClr val="tx1"/>
                </a:solidFill>
              </a:rPr>
              <a:t>by the Air Force  and NASA</a:t>
            </a:r>
          </a:p>
        </p:txBody>
      </p:sp>
      <p:sp>
        <p:nvSpPr>
          <p:cNvPr id="93189" name="Text Box 11"/>
          <p:cNvSpPr txBox="1">
            <a:spLocks noChangeArrowheads="1"/>
          </p:cNvSpPr>
          <p:nvPr/>
        </p:nvSpPr>
        <p:spPr bwMode="auto">
          <a:xfrm>
            <a:off x="403225" y="1465263"/>
            <a:ext cx="2749550" cy="396875"/>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r>
              <a:rPr lang="en-US" altLang="en-US" sz="2000" dirty="0" smtClean="0">
                <a:solidFill>
                  <a:srgbClr val="000066"/>
                </a:solidFill>
              </a:rPr>
              <a:t>Graduate  </a:t>
            </a:r>
            <a:r>
              <a:rPr lang="en-US" altLang="en-US" sz="2000" dirty="0">
                <a:solidFill>
                  <a:srgbClr val="000066"/>
                </a:solidFill>
              </a:rPr>
              <a:t>students</a:t>
            </a:r>
          </a:p>
        </p:txBody>
      </p:sp>
      <p:pic>
        <p:nvPicPr>
          <p:cNvPr id="9319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475" y="1174750"/>
            <a:ext cx="889000" cy="1374775"/>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68" y="3029977"/>
            <a:ext cx="1023937" cy="13652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7551" y="4888093"/>
            <a:ext cx="1535112" cy="137160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9013" y="3096181"/>
            <a:ext cx="903287" cy="1391766"/>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5"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6775" y="3029977"/>
            <a:ext cx="950913" cy="1366838"/>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7"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0936" y="1174750"/>
            <a:ext cx="1033463" cy="137795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99" name="Text Box 21"/>
          <p:cNvSpPr txBox="1">
            <a:spLocks noChangeArrowheads="1"/>
          </p:cNvSpPr>
          <p:nvPr/>
        </p:nvSpPr>
        <p:spPr bwMode="auto">
          <a:xfrm>
            <a:off x="3152774" y="2552700"/>
            <a:ext cx="5819776" cy="369332"/>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spcBef>
                <a:spcPct val="50000"/>
              </a:spcBef>
            </a:pPr>
            <a:r>
              <a:rPr lang="en-US" altLang="en-US" sz="1800" b="0" dirty="0">
                <a:solidFill>
                  <a:srgbClr val="000066"/>
                </a:solidFill>
              </a:rPr>
              <a:t>Luke Bissell     </a:t>
            </a:r>
            <a:r>
              <a:rPr lang="en-US" altLang="en-US" sz="1800" b="0" dirty="0" smtClean="0">
                <a:solidFill>
                  <a:srgbClr val="000066"/>
                </a:solidFill>
              </a:rPr>
              <a:t>Justin Winkler    </a:t>
            </a:r>
            <a:r>
              <a:rPr lang="en-US" altLang="en-US" sz="1800" b="0" dirty="0" err="1" smtClean="0">
                <a:solidFill>
                  <a:srgbClr val="000066"/>
                </a:solidFill>
              </a:rPr>
              <a:t>Dilyana</a:t>
            </a:r>
            <a:r>
              <a:rPr lang="en-US" altLang="en-US" sz="1800" b="0" dirty="0" smtClean="0">
                <a:solidFill>
                  <a:srgbClr val="000066"/>
                </a:solidFill>
              </a:rPr>
              <a:t> </a:t>
            </a:r>
            <a:r>
              <a:rPr lang="en-US" altLang="en-US" sz="1800" b="0" dirty="0" err="1" smtClean="0">
                <a:solidFill>
                  <a:srgbClr val="000066"/>
                </a:solidFill>
              </a:rPr>
              <a:t>Mihaylova</a:t>
            </a:r>
            <a:endParaRPr lang="en-US" altLang="en-US" sz="1800" b="0" dirty="0">
              <a:solidFill>
                <a:srgbClr val="000066"/>
              </a:solidFill>
            </a:endParaRPr>
          </a:p>
        </p:txBody>
      </p:sp>
      <p:sp>
        <p:nvSpPr>
          <p:cNvPr id="93200" name="Text Box 22"/>
          <p:cNvSpPr txBox="1">
            <a:spLocks noChangeArrowheads="1"/>
          </p:cNvSpPr>
          <p:nvPr/>
        </p:nvSpPr>
        <p:spPr bwMode="auto">
          <a:xfrm>
            <a:off x="781050" y="2549525"/>
            <a:ext cx="2127250" cy="307777"/>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spcBef>
                <a:spcPct val="50000"/>
              </a:spcBef>
            </a:pPr>
            <a:r>
              <a:rPr lang="en-US" altLang="en-US" sz="2000" dirty="0">
                <a:solidFill>
                  <a:srgbClr val="000066"/>
                </a:solidFill>
              </a:rPr>
              <a:t>Collaborators</a:t>
            </a:r>
          </a:p>
        </p:txBody>
      </p:sp>
      <p:sp>
        <p:nvSpPr>
          <p:cNvPr id="93201" name="Text Box 23"/>
          <p:cNvSpPr txBox="1">
            <a:spLocks noChangeArrowheads="1"/>
          </p:cNvSpPr>
          <p:nvPr/>
        </p:nvSpPr>
        <p:spPr bwMode="auto">
          <a:xfrm>
            <a:off x="153987" y="4459288"/>
            <a:ext cx="8664575" cy="369332"/>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spcBef>
                <a:spcPct val="50000"/>
              </a:spcBef>
            </a:pPr>
            <a:r>
              <a:rPr lang="en-US" altLang="en-US" sz="1800" b="0" dirty="0" smtClean="0">
                <a:solidFill>
                  <a:srgbClr val="000066"/>
                </a:solidFill>
              </a:rPr>
              <a:t>Dr</a:t>
            </a:r>
            <a:r>
              <a:rPr lang="en-US" altLang="en-US" sz="1800" b="0" dirty="0">
                <a:solidFill>
                  <a:srgbClr val="000066"/>
                </a:solidFill>
              </a:rPr>
              <a:t>. A. </a:t>
            </a:r>
            <a:r>
              <a:rPr lang="en-US" altLang="en-US" sz="1800" b="0" dirty="0" err="1">
                <a:solidFill>
                  <a:srgbClr val="000066"/>
                </a:solidFill>
              </a:rPr>
              <a:t>Schmid</a:t>
            </a:r>
            <a:r>
              <a:rPr lang="en-US" altLang="en-US" sz="1800" b="0" dirty="0">
                <a:solidFill>
                  <a:srgbClr val="000066"/>
                </a:solidFill>
              </a:rPr>
              <a:t>  </a:t>
            </a:r>
            <a:r>
              <a:rPr lang="en-US" altLang="en-US" sz="1800" b="0" dirty="0" smtClean="0">
                <a:solidFill>
                  <a:srgbClr val="000066"/>
                </a:solidFill>
              </a:rPr>
              <a:t>Prof</a:t>
            </a:r>
            <a:r>
              <a:rPr lang="en-US" altLang="en-US" sz="1800" b="0" dirty="0">
                <a:solidFill>
                  <a:srgbClr val="000066"/>
                </a:solidFill>
              </a:rPr>
              <a:t>. R. </a:t>
            </a:r>
            <a:r>
              <a:rPr lang="en-US" altLang="en-US" sz="1800" b="0" dirty="0" smtClean="0">
                <a:solidFill>
                  <a:srgbClr val="000066"/>
                </a:solidFill>
              </a:rPr>
              <a:t>Boyd  Andreas </a:t>
            </a:r>
            <a:r>
              <a:rPr lang="en-US" altLang="en-US" sz="1800" b="0" dirty="0" err="1" smtClean="0">
                <a:solidFill>
                  <a:srgbClr val="000066"/>
                </a:solidFill>
              </a:rPr>
              <a:t>Liapis</a:t>
            </a:r>
            <a:r>
              <a:rPr lang="en-US" altLang="en-US" sz="1800" b="0" dirty="0" smtClean="0">
                <a:solidFill>
                  <a:srgbClr val="000066"/>
                </a:solidFill>
              </a:rPr>
              <a:t>  Prof. Prof. Z. Shi, Prof. T. Krauss</a:t>
            </a:r>
            <a:endParaRPr lang="en-US" altLang="en-US" sz="1800" b="0" dirty="0">
              <a:solidFill>
                <a:srgbClr val="000066"/>
              </a:solidFill>
            </a:endParaRPr>
          </a:p>
        </p:txBody>
      </p:sp>
      <p:sp>
        <p:nvSpPr>
          <p:cNvPr id="93202" name="Text Box 24"/>
          <p:cNvSpPr txBox="1">
            <a:spLocks noChangeArrowheads="1"/>
          </p:cNvSpPr>
          <p:nvPr/>
        </p:nvSpPr>
        <p:spPr bwMode="auto">
          <a:xfrm>
            <a:off x="584200" y="6199188"/>
            <a:ext cx="8559800" cy="40011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spcBef>
                <a:spcPct val="50000"/>
              </a:spcBef>
            </a:pPr>
            <a:r>
              <a:rPr lang="en-US" altLang="en-US" sz="2000" b="0" dirty="0">
                <a:solidFill>
                  <a:srgbClr val="000066"/>
                </a:solidFill>
              </a:rPr>
              <a:t> </a:t>
            </a:r>
            <a:r>
              <a:rPr lang="en-US" altLang="en-US" sz="1800" b="0" dirty="0">
                <a:solidFill>
                  <a:srgbClr val="000066"/>
                </a:solidFill>
              </a:rPr>
              <a:t>Prof. </a:t>
            </a:r>
            <a:r>
              <a:rPr lang="en-US" altLang="en-US" sz="1800" b="0" dirty="0" smtClean="0">
                <a:solidFill>
                  <a:srgbClr val="000066"/>
                </a:solidFill>
              </a:rPr>
              <a:t>V. Menon and D. Goldberg      </a:t>
            </a:r>
            <a:r>
              <a:rPr lang="en-US" altLang="en-US" sz="1800" b="0" dirty="0">
                <a:solidFill>
                  <a:srgbClr val="000066"/>
                </a:solidFill>
              </a:rPr>
              <a:t>Prof. </a:t>
            </a:r>
            <a:r>
              <a:rPr lang="en-US" altLang="en-US" sz="1800" b="0" dirty="0" smtClean="0">
                <a:solidFill>
                  <a:srgbClr val="000066"/>
                </a:solidFill>
              </a:rPr>
              <a:t>P. Prasad and Prof. G. Chen  </a:t>
            </a:r>
            <a:endParaRPr lang="en-US" altLang="en-US" sz="1800" b="0" dirty="0">
              <a:solidFill>
                <a:srgbClr val="000066"/>
              </a:solidFill>
            </a:endParaRPr>
          </a:p>
        </p:txBody>
      </p:sp>
      <p:sp>
        <p:nvSpPr>
          <p:cNvPr id="93203" name="Rectangle 25"/>
          <p:cNvSpPr>
            <a:spLocks noChangeArrowheads="1"/>
          </p:cNvSpPr>
          <p:nvPr/>
        </p:nvSpPr>
        <p:spPr bwMode="auto">
          <a:xfrm>
            <a:off x="3152775" y="4874618"/>
            <a:ext cx="568325" cy="1398550"/>
          </a:xfrm>
          <a:prstGeom prst="rect">
            <a:avLst/>
          </a:prstGeom>
          <a:solidFill>
            <a:schemeClr val="bg1"/>
          </a:solidFill>
          <a:ln w="0" cap="rnd" algn="ctr">
            <a:solidFill>
              <a:srgbClr val="FFFF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endParaRPr lang="en-US" altLang="en-US"/>
          </a:p>
        </p:txBody>
      </p:sp>
      <p:sp>
        <p:nvSpPr>
          <p:cNvPr id="2" name="AutoShape 2" descr="data:image/jpeg;base64,/9j/4AAQSkZJRgABAQAAAQABAAD/2wCEAAkGBwgHBgkIBwgKCgkLDRYPDQwMDRsUFRAWIB0iIiAdHx8kKDQsJCYxJx8fLT0tMTU3Ojo6Iys/RD84QzQ5OjcBCgoKDQwNGg8PGjclHyU3Nzc3Nzc3Nzc3Nzc3Nzc3Nzc3Nzc3Nzc3Nzc3Nzc3Nzc3Nzc3Nzc3Nzc3Nzc3Nzc3N//AABEIAGcAQwMBIgACEQEDEQH/xAAcAAABBAMBAAAAAAAAAAAAAAAGAAQFBwECAwj/xAA2EAACAQMDAgMGBQEJAAAAAAABAgMABBEFEiEGMRNBUQcyYXGBoRQiQpGxJBUXI1JyksHR8f/EABkBAAIDAQAAAAAAAAAAAAAAAAMEAQIFAP/EACERAAICAgEEAwAAAAAAAAAAAAABAhEDIRIEEyIxMkFR/9oADAMBAAIRAxEAPwC4yK1NdDWhxQyTQ1igT2gdeHRXaw0oI95j/ElblYvhjzP8VVGodZ9Q3iyq+p3jRn3lSUqP2XFcVeRLR6QYEdxWhrzDa9V69YyBrXVL2E98CYkfseKs3oP2nPqtzFpeuRIlw/5Y7qPhZDjsw8ifUcZ9Kg5Tss8msFq4eLu7VjdVAh23Uq47qVccTBqF6s1ddE0K5vcAyKu2JT+pzwPvU2arz2rtJNHplkhx4l0OD2JIIH/NFYNgRoXS151FK19qMjCN8swPJYk981KN0Xp1o7Ha7N57j3qwrC0i0rT4YCyrsUKzHzNRerhWkbBB+VL5HJrTHsOGC9oru76S01lJ2sGPc5oWvumprNzNavvVOcdjVh6hIipywGPjUQWVlYbgwPHBzS3OcRifT4pr1sIfZz1VLqti1lfZN3bD3z+tfU/GjQXA9apPpzfpfWkEKsds6kj9j/1VspJnzplSM9Rfpkr4wpUw31ip5E8QyY4BoM6ts/xs1g8yhvCukdWz7pDDj+aMm86h9XsBdQhdwDJIJVz2yDnB+FHmnWimOuSTI7qVrlYNtpZi4duD4jAIg9T61XHSEl2/UDRXdl4AkZgyJITgDzx2q19VlgWxdp9pTbnDUP8AThtmiku1iRFZsK5ULu+XrQnY4oXuyr+qS76zNB+HM0MZJVT5muWmSXMzBJNO/DqoGNpHAqW1iW3GqTSPsdC5BHfHpmtxNEsYWBVQeijvS7k+NUF7Xm5WRLp4XU9hc5wEXDfAZ71ZNvKGRSp4I4oDitBdal4rceGu0YHnj/yi+xdii7iOOOK6LYvOKTJTfWa4hqVWBlgNXCUZNdjXJu+afoVITqC2W4gUFd21gQp7NjyPwob1vUrvTNNVFtkyF2F4390/UUaXSB0zjleRQv1IbbwGV1AZuSDxmgT8ZD2F8oqyqJXkaaULAo3Hkl+B9cc04t9sQ3OSFQFm3HtTrUWtEncQqDg8NUbcZlgdBnDEAn1GRSsnbCS0rCHTOcP5nk0QW3CjNQOltlB61OQeVSgI+B4pVgdhSqaILCY5rkxqkP7x+q7qZLVLq3QzyLErRwLlSSBwT5j5VbNyZLaFUlM0ige8zFifnTuSagRLpZxdNkgxDI2CCKgdQKyxSwyKrAA8EZp/a6nbyp4attI7g8VA69ceDfmFSMyLkYpdz5bCRhx8SvL+2/q3AGADTNoiSEXHccUR6raPCy5U7pTwKbRaRM0ykrxilZumGUbVHTT0EShT9amrfsKitYtJrPSJ7q3lEckEZk5AIbHkRQpb9b38e3xLWBgPewSM/wA0bHFzVpFexL6LMBGKVCUHXOmNCplS4jfHK7A2PrnmlV+Evwp2Z/gGRz/htTs5h2glR/8AaQa9IzXKSwg91Zcj5V5ocbp1J5zn7AVefR2oDUelrGQndJGnhSf6l4prqF9jnVRt2OngUuXXuKg57WRtRFxIxO33QfKiJ0znbTKeMg5rPkDgNL7ZcMshQFgMdu1bqh2fkUDA4raKLJ5p8sWUwBULZz0A/XLm06dn8R/zzusSj1Gcn7A1WFwNqEJ76fcUc+1i8/r7awU4EMJlYfFuB9h96ALx2EgZThlb7VoYIqOMNGVQswHiYbi2CfKs03KRuS2/Zk+76Uqvsp32TrIFufCxnZEQP5NFfs66i/s68bTrnJt7t8Ie+2QcD6GlSq+ZXFpjWVJpotRSMZ8jXJ1DmlSrOM5Gqw4NOVKxxlm4VRkn5VmlURWyWefOo9TOsa9d3xz4cxbwx6IOF+wH71DXZ5z/AJgM0qVaD+IxP4s4ZX9SgmlSpVWxc//Z"/>
          <p:cNvSpPr>
            <a:spLocks noChangeAspect="1" noChangeArrowheads="1"/>
          </p:cNvSpPr>
          <p:nvPr/>
        </p:nvSpPr>
        <p:spPr bwMode="auto">
          <a:xfrm>
            <a:off x="155575" y="-411163"/>
            <a:ext cx="552450"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wgHBgkIBwgKCgkLDRYPDQwMDRsUFRAWIB0iIiAdHx8kKDQsJCYxJx8fLT0tMTU3Ojo6Iys/RD84QzQ5OjcBCgoKDQwNGg8PGjclHyU3Nzc3Nzc3Nzc3Nzc3Nzc3Nzc3Nzc3Nzc3Nzc3Nzc3Nzc3Nzc3Nzc3Nzc3Nzc3Nzc3N//AABEIAGcAQwMBIgACEQEDEQH/xAAcAAABBAMBAAAAAAAAAAAAAAAGAAQFBwECAwj/xAA2EAACAQMDAgMGBQEJAAAAAAABAgMABBEFEiEGMRNBUQcyYXGBoRQiQpGxJBUXI1JyksHR8f/EABkBAAIDAQAAAAAAAAAAAAAAAAMEAQIFAP/EACERAAICAgEEAwAAAAAAAAAAAAABAhEDIRIEEyIxMkFR/9oADAMBAAIRAxEAPwC4yK1NdDWhxQyTQ1igT2gdeHRXaw0oI95j/ElblYvhjzP8VVGodZ9Q3iyq+p3jRn3lSUqP2XFcVeRLR6QYEdxWhrzDa9V69YyBrXVL2E98CYkfseKs3oP2nPqtzFpeuRIlw/5Y7qPhZDjsw8ifUcZ9Kg5Tss8msFq4eLu7VjdVAh23Uq47qVccTBqF6s1ddE0K5vcAyKu2JT+pzwPvU2arz2rtJNHplkhx4l0OD2JIIH/NFYNgRoXS151FK19qMjCN8swPJYk981KN0Xp1o7Ha7N57j3qwrC0i0rT4YCyrsUKzHzNRerhWkbBB+VL5HJrTHsOGC9oru76S01lJ2sGPc5oWvumprNzNavvVOcdjVh6hIipywGPjUQWVlYbgwPHBzS3OcRifT4pr1sIfZz1VLqti1lfZN3bD3z+tfU/GjQXA9apPpzfpfWkEKsds6kj9j/1VspJnzplSM9Rfpkr4wpUw31ip5E8QyY4BoM6ts/xs1g8yhvCukdWz7pDDj+aMm86h9XsBdQhdwDJIJVz2yDnB+FHmnWimOuSTI7qVrlYNtpZi4duD4jAIg9T61XHSEl2/UDRXdl4AkZgyJITgDzx2q19VlgWxdp9pTbnDUP8AThtmiku1iRFZsK5ULu+XrQnY4oXuyr+qS76zNB+HM0MZJVT5muWmSXMzBJNO/DqoGNpHAqW1iW3GqTSPsdC5BHfHpmtxNEsYWBVQeijvS7k+NUF7Xm5WRLp4XU9hc5wEXDfAZ71ZNvKGRSp4I4oDitBdal4rceGu0YHnj/yi+xdii7iOOOK6LYvOKTJTfWa4hqVWBlgNXCUZNdjXJu+afoVITqC2W4gUFd21gQp7NjyPwob1vUrvTNNVFtkyF2F4390/UUaXSB0zjleRQv1IbbwGV1AZuSDxmgT8ZD2F8oqyqJXkaaULAo3Hkl+B9cc04t9sQ3OSFQFm3HtTrUWtEncQqDg8NUbcZlgdBnDEAn1GRSsnbCS0rCHTOcP5nk0QW3CjNQOltlB61OQeVSgI+B4pVgdhSqaILCY5rkxqkP7x+q7qZLVLq3QzyLErRwLlSSBwT5j5VbNyZLaFUlM0ige8zFifnTuSagRLpZxdNkgxDI2CCKgdQKyxSwyKrAA8EZp/a6nbyp4attI7g8VA69ceDfmFSMyLkYpdz5bCRhx8SvL+2/q3AGADTNoiSEXHccUR6raPCy5U7pTwKbRaRM0ykrxilZumGUbVHTT0EShT9amrfsKitYtJrPSJ7q3lEckEZk5AIbHkRQpb9b38e3xLWBgPewSM/wA0bHFzVpFexL6LMBGKVCUHXOmNCplS4jfHK7A2PrnmlV+Evwp2Z/gGRz/htTs5h2glR/8AaQa9IzXKSwg91Zcj5V5ocbp1J5zn7AVefR2oDUelrGQndJGnhSf6l4prqF9jnVRt2OngUuXXuKg57WRtRFxIxO33QfKiJ0znbTKeMg5rPkDgNL7ZcMshQFgMdu1bqh2fkUDA4raKLJ5p8sWUwBULZz0A/XLm06dn8R/zzusSj1Gcn7A1WFwNqEJ76fcUc+1i8/r7awU4EMJlYfFuB9h96ALx2EgZThlb7VoYIqOMNGVQswHiYbi2CfKs03KRuS2/Zk+76Uqvsp32TrIFufCxnZEQP5NFfs66i/s68bTrnJt7t8Ie+2QcD6GlSq+ZXFpjWVJpotRSMZ8jXJ1DmlSrOM5Gqw4NOVKxxlm4VRkn5VmlURWyWefOo9TOsa9d3xz4cxbwx6IOF+wH71DXZ5z/AJgM0qVaD+IxP4s4ZX9SgmlSpVWxc//Z"/>
          <p:cNvSpPr>
            <a:spLocks noChangeAspect="1" noChangeArrowheads="1"/>
          </p:cNvSpPr>
          <p:nvPr/>
        </p:nvSpPr>
        <p:spPr bwMode="auto">
          <a:xfrm>
            <a:off x="307975" y="-258763"/>
            <a:ext cx="552450"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6599" y="1174751"/>
            <a:ext cx="891057" cy="137477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7023" y="3035934"/>
            <a:ext cx="948903" cy="1423354"/>
          </a:xfrm>
          <a:prstGeom prst="rect">
            <a:avLst/>
          </a:prstGeom>
        </p:spPr>
      </p:pic>
      <p:pic>
        <p:nvPicPr>
          <p:cNvPr id="5122" name="Picture 2" descr="Paras Prasa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30157" y="4888093"/>
            <a:ext cx="1105036" cy="12707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22239" y="3007275"/>
            <a:ext cx="960436" cy="1480672"/>
          </a:xfrm>
          <a:prstGeom prst="rect">
            <a:avLst/>
          </a:prstGeom>
        </p:spPr>
      </p:pic>
    </p:spTree>
    <p:extLst>
      <p:ext uri="{BB962C8B-B14F-4D97-AF65-F5344CB8AC3E}">
        <p14:creationId xmlns:p14="http://schemas.microsoft.com/office/powerpoint/2010/main" val="39028623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2CF31949-4A5A-4FA2-8A89-FC981E20A9AA}" type="slidenum">
              <a:rPr lang="en-US"/>
              <a:pPr>
                <a:defRPr/>
              </a:pPr>
              <a:t>57</a:t>
            </a:fld>
            <a:endParaRPr lang="en-US"/>
          </a:p>
        </p:txBody>
      </p:sp>
      <p:sp>
        <p:nvSpPr>
          <p:cNvPr id="32771" name="Title 1"/>
          <p:cNvSpPr>
            <a:spLocks noGrp="1"/>
          </p:cNvSpPr>
          <p:nvPr>
            <p:ph type="ctrTitle" idx="4294967295"/>
          </p:nvPr>
        </p:nvSpPr>
        <p:spPr>
          <a:xfrm>
            <a:off x="641349" y="1308100"/>
            <a:ext cx="7848600" cy="1927225"/>
          </a:xfrm>
        </p:spPr>
        <p:txBody>
          <a:bodyPr/>
          <a:lstStyle/>
          <a:p>
            <a:pPr eaLnBrk="1" hangingPunct="1"/>
            <a:r>
              <a:rPr lang="en-US" sz="8800" dirty="0" smtClean="0">
                <a:solidFill>
                  <a:srgbClr val="376092"/>
                </a:solidFill>
              </a:rPr>
              <a:t>Thank you!</a:t>
            </a:r>
          </a:p>
        </p:txBody>
      </p:sp>
      <p:pic>
        <p:nvPicPr>
          <p:cNvPr id="327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567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0253" y="3015454"/>
            <a:ext cx="2871787" cy="262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0"/>
          <p:cNvSpPr txBox="1">
            <a:spLocks noChangeArrowheads="1"/>
          </p:cNvSpPr>
          <p:nvPr/>
        </p:nvSpPr>
        <p:spPr bwMode="auto">
          <a:xfrm>
            <a:off x="1346200" y="6262687"/>
            <a:ext cx="7010400" cy="396875"/>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rgbClr val="660033"/>
                </a:solidFill>
                <a:latin typeface="Comic Sans MS" pitchFamily="66" charset="0"/>
              </a:defRPr>
            </a:lvl1pPr>
            <a:lvl2pPr marL="742950" indent="-285750" eaLnBrk="0" hangingPunct="0">
              <a:defRPr sz="1600" b="1">
                <a:solidFill>
                  <a:srgbClr val="660033"/>
                </a:solidFill>
                <a:latin typeface="Comic Sans MS" pitchFamily="66" charset="0"/>
              </a:defRPr>
            </a:lvl2pPr>
            <a:lvl3pPr marL="1143000" indent="-228600" eaLnBrk="0" hangingPunct="0">
              <a:defRPr sz="1600" b="1">
                <a:solidFill>
                  <a:srgbClr val="660033"/>
                </a:solidFill>
                <a:latin typeface="Comic Sans MS" pitchFamily="66" charset="0"/>
              </a:defRPr>
            </a:lvl3pPr>
            <a:lvl4pPr marL="1600200" indent="-228600" eaLnBrk="0" hangingPunct="0">
              <a:defRPr sz="1600" b="1">
                <a:solidFill>
                  <a:srgbClr val="660033"/>
                </a:solidFill>
                <a:latin typeface="Comic Sans MS" pitchFamily="66" charset="0"/>
              </a:defRPr>
            </a:lvl4pPr>
            <a:lvl5pPr marL="2057400" indent="-228600" eaLnBrk="0" hangingPunct="0">
              <a:defRPr sz="1600" b="1">
                <a:solidFill>
                  <a:srgbClr val="660033"/>
                </a:solidFill>
                <a:latin typeface="Comic Sans MS" pitchFamily="66" charset="0"/>
              </a:defRPr>
            </a:lvl5pPr>
            <a:lvl6pPr marL="2514600" indent="-228600" eaLnBrk="0" fontAlgn="base" hangingPunct="0">
              <a:spcBef>
                <a:spcPct val="0"/>
              </a:spcBef>
              <a:spcAft>
                <a:spcPct val="0"/>
              </a:spcAft>
              <a:defRPr sz="1600" b="1">
                <a:solidFill>
                  <a:srgbClr val="660033"/>
                </a:solidFill>
                <a:latin typeface="Comic Sans MS" pitchFamily="66" charset="0"/>
              </a:defRPr>
            </a:lvl6pPr>
            <a:lvl7pPr marL="2971800" indent="-228600" eaLnBrk="0" fontAlgn="base" hangingPunct="0">
              <a:spcBef>
                <a:spcPct val="0"/>
              </a:spcBef>
              <a:spcAft>
                <a:spcPct val="0"/>
              </a:spcAft>
              <a:defRPr sz="1600" b="1">
                <a:solidFill>
                  <a:srgbClr val="660033"/>
                </a:solidFill>
                <a:latin typeface="Comic Sans MS" pitchFamily="66" charset="0"/>
              </a:defRPr>
            </a:lvl7pPr>
            <a:lvl8pPr marL="3429000" indent="-228600" eaLnBrk="0" fontAlgn="base" hangingPunct="0">
              <a:spcBef>
                <a:spcPct val="0"/>
              </a:spcBef>
              <a:spcAft>
                <a:spcPct val="0"/>
              </a:spcAft>
              <a:defRPr sz="1600" b="1">
                <a:solidFill>
                  <a:srgbClr val="660033"/>
                </a:solidFill>
                <a:latin typeface="Comic Sans MS" pitchFamily="66" charset="0"/>
              </a:defRPr>
            </a:lvl8pPr>
            <a:lvl9pPr marL="3886200" indent="-228600" eaLnBrk="0" fontAlgn="base" hangingPunct="0">
              <a:spcBef>
                <a:spcPct val="0"/>
              </a:spcBef>
              <a:spcAft>
                <a:spcPct val="0"/>
              </a:spcAft>
              <a:defRPr sz="1600" b="1">
                <a:solidFill>
                  <a:srgbClr val="660033"/>
                </a:solidFill>
                <a:latin typeface="Comic Sans MS" pitchFamily="66" charset="0"/>
              </a:defRPr>
            </a:lvl9pPr>
          </a:lstStyle>
          <a:p>
            <a:pPr eaLnBrk="1" hangingPunct="1">
              <a:spcBef>
                <a:spcPct val="50000"/>
              </a:spcBef>
            </a:pPr>
            <a:r>
              <a:rPr lang="en-US" altLang="en-US" sz="2000" b="0" dirty="0">
                <a:solidFill>
                  <a:schemeClr val="tx1"/>
                </a:solidFill>
              </a:rPr>
              <a:t>http://www.optics.rochester.edu/workgroups/lukishova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085E21E-D4B8-42DB-ADC1-2F525462511F}" type="slidenum">
              <a:rPr lang="en-US" smtClean="0"/>
              <a:pPr>
                <a:defRPr/>
              </a:pPr>
              <a:t>6</a:t>
            </a:fld>
            <a:endParaRPr lang="en-US"/>
          </a:p>
        </p:txBody>
      </p:sp>
      <p:pic>
        <p:nvPicPr>
          <p:cNvPr id="634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50900"/>
            <a:ext cx="7721600" cy="456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69515" y="388937"/>
            <a:ext cx="6515100" cy="461963"/>
          </a:xfrm>
          <a:prstGeom prst="rect">
            <a:avLst/>
          </a:prstGeom>
          <a:noFill/>
        </p:spPr>
        <p:txBody>
          <a:bodyPr>
            <a:spAutoFit/>
          </a:bodyPr>
          <a:lstStyle/>
          <a:p>
            <a:pPr>
              <a:defRPr/>
            </a:pPr>
            <a:r>
              <a:rPr lang="en-US" b="1" dirty="0">
                <a:latin typeface="+mj-lt"/>
              </a:rPr>
              <a:t>PHOTON COUNTING APPLICATIONS</a:t>
            </a:r>
          </a:p>
        </p:txBody>
      </p:sp>
      <p:sp>
        <p:nvSpPr>
          <p:cNvPr id="5" name="TextBox 4"/>
          <p:cNvSpPr txBox="1"/>
          <p:nvPr/>
        </p:nvSpPr>
        <p:spPr>
          <a:xfrm>
            <a:off x="374015" y="5730001"/>
            <a:ext cx="8610600" cy="923330"/>
          </a:xfrm>
          <a:prstGeom prst="rect">
            <a:avLst/>
          </a:prstGeom>
          <a:solidFill>
            <a:schemeClr val="bg2"/>
          </a:solidFill>
        </p:spPr>
        <p:txBody>
          <a:bodyPr wrap="square" rtlCol="0">
            <a:spAutoFit/>
          </a:bodyPr>
          <a:lstStyle/>
          <a:p>
            <a:pPr fontAlgn="auto">
              <a:spcBef>
                <a:spcPts val="0"/>
              </a:spcBef>
              <a:spcAft>
                <a:spcPts val="0"/>
              </a:spcAft>
            </a:pPr>
            <a:r>
              <a:rPr lang="en-US" sz="1800" dirty="0" smtClean="0">
                <a:solidFill>
                  <a:prstClr val="black"/>
                </a:solidFill>
                <a:latin typeface="Calibri"/>
              </a:rPr>
              <a:t>Single-photon detection is used  in many fields including  quantum optics and quantum information, astronomy, </a:t>
            </a:r>
            <a:r>
              <a:rPr lang="en-US" sz="1800" dirty="0" err="1" smtClean="0">
                <a:solidFill>
                  <a:prstClr val="black"/>
                </a:solidFill>
                <a:latin typeface="Calibri"/>
              </a:rPr>
              <a:t>nanophotonics</a:t>
            </a:r>
            <a:r>
              <a:rPr lang="en-US" sz="1800" dirty="0" smtClean="0">
                <a:solidFill>
                  <a:prstClr val="black"/>
                </a:solidFill>
                <a:latin typeface="Calibri"/>
              </a:rPr>
              <a:t>, fiber-optical communication, medical imaging, material science, etc. </a:t>
            </a:r>
            <a:endParaRPr lang="en-US" sz="1800" dirty="0">
              <a:solidFill>
                <a:prstClr val="black"/>
              </a:solidFill>
              <a:latin typeface="Calibri"/>
            </a:endParaRPr>
          </a:p>
        </p:txBody>
      </p:sp>
    </p:spTree>
    <p:extLst>
      <p:ext uri="{BB962C8B-B14F-4D97-AF65-F5344CB8AC3E}">
        <p14:creationId xmlns:p14="http://schemas.microsoft.com/office/powerpoint/2010/main" val="2874349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4960" y="241300"/>
            <a:ext cx="6629400" cy="584775"/>
          </a:xfrm>
          <a:prstGeom prst="rect">
            <a:avLst/>
          </a:prstGeom>
          <a:noFill/>
        </p:spPr>
        <p:txBody>
          <a:bodyPr wrap="square" rtlCol="0">
            <a:spAutoFit/>
          </a:bodyPr>
          <a:lstStyle/>
          <a:p>
            <a:pPr algn="just" fontAlgn="auto">
              <a:spcBef>
                <a:spcPts val="0"/>
              </a:spcBef>
              <a:spcAft>
                <a:spcPts val="0"/>
              </a:spcAft>
            </a:pPr>
            <a:r>
              <a:rPr lang="en-US" sz="3200" b="1" dirty="0" smtClean="0">
                <a:solidFill>
                  <a:prstClr val="black"/>
                </a:solidFill>
                <a:latin typeface="Calibri"/>
              </a:rPr>
              <a:t>Photon statistics</a:t>
            </a:r>
            <a:endParaRPr lang="en-US" sz="3200" b="1" dirty="0">
              <a:solidFill>
                <a:prstClr val="black"/>
              </a:solidFill>
              <a:latin typeface="Calibri"/>
            </a:endParaRPr>
          </a:p>
        </p:txBody>
      </p:sp>
      <p:sp>
        <p:nvSpPr>
          <p:cNvPr id="3" name="TextBox 2"/>
          <p:cNvSpPr txBox="1"/>
          <p:nvPr/>
        </p:nvSpPr>
        <p:spPr>
          <a:xfrm>
            <a:off x="598170" y="990600"/>
            <a:ext cx="8001000" cy="369332"/>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The number of photons observed per unit time (photons/s)  is the photon flux</a:t>
            </a:r>
            <a:endParaRPr lang="en-US" sz="1800" dirty="0">
              <a:solidFill>
                <a:prstClr val="black"/>
              </a:solidFill>
              <a:latin typeface="Calibri"/>
            </a:endParaRPr>
          </a:p>
        </p:txBody>
      </p:sp>
      <p:sp>
        <p:nvSpPr>
          <p:cNvPr id="4" name="TextBox 3"/>
          <p:cNvSpPr txBox="1"/>
          <p:nvPr/>
        </p:nvSpPr>
        <p:spPr>
          <a:xfrm>
            <a:off x="685800" y="1447800"/>
            <a:ext cx="7696200" cy="923330"/>
          </a:xfrm>
          <a:prstGeom prst="rect">
            <a:avLst/>
          </a:prstGeom>
          <a:solidFill>
            <a:schemeClr val="accent6">
              <a:lumMod val="20000"/>
              <a:lumOff val="80000"/>
            </a:schemeClr>
          </a:solidFill>
        </p:spPr>
        <p:txBody>
          <a:bodyPr wrap="square" rtlCol="0">
            <a:spAutoFit/>
          </a:bodyPr>
          <a:lstStyle/>
          <a:p>
            <a:pPr fontAlgn="auto">
              <a:spcBef>
                <a:spcPts val="0"/>
              </a:spcBef>
              <a:spcAft>
                <a:spcPts val="0"/>
              </a:spcAft>
            </a:pPr>
            <a:r>
              <a:rPr lang="en-US" sz="1800" dirty="0" smtClean="0">
                <a:solidFill>
                  <a:prstClr val="black"/>
                </a:solidFill>
                <a:latin typeface="Calibri"/>
              </a:rPr>
              <a:t>If we have a  633 nm wavelength He-Ne laser beam with a power 1 </a:t>
            </a:r>
            <a:r>
              <a:rPr lang="en-US" sz="1800" dirty="0" err="1" smtClean="0">
                <a:solidFill>
                  <a:prstClr val="black"/>
                </a:solidFill>
                <a:latin typeface="Calibri"/>
              </a:rPr>
              <a:t>mW</a:t>
            </a:r>
            <a:r>
              <a:rPr lang="en-US" sz="1800" dirty="0" smtClean="0">
                <a:solidFill>
                  <a:prstClr val="black"/>
                </a:solidFill>
                <a:latin typeface="Calibri"/>
              </a:rPr>
              <a:t> and attenuate it with glass filters by a factor  10</a:t>
            </a:r>
            <a:r>
              <a:rPr lang="en-US" sz="1800" baseline="30000" dirty="0" smtClean="0">
                <a:solidFill>
                  <a:prstClr val="black"/>
                </a:solidFill>
                <a:latin typeface="Calibri"/>
              </a:rPr>
              <a:t>6</a:t>
            </a:r>
            <a:r>
              <a:rPr lang="en-US" sz="1800" dirty="0" smtClean="0">
                <a:solidFill>
                  <a:prstClr val="black"/>
                </a:solidFill>
                <a:latin typeface="Calibri"/>
              </a:rPr>
              <a:t> , we will obtain 1 </a:t>
            </a:r>
            <a:r>
              <a:rPr lang="en-US" sz="1800" dirty="0" err="1" smtClean="0">
                <a:solidFill>
                  <a:prstClr val="black"/>
                </a:solidFill>
                <a:latin typeface="Calibri"/>
              </a:rPr>
              <a:t>nW</a:t>
            </a:r>
            <a:r>
              <a:rPr lang="en-US" sz="1800" dirty="0" smtClean="0">
                <a:solidFill>
                  <a:prstClr val="black"/>
                </a:solidFill>
                <a:latin typeface="Calibri"/>
              </a:rPr>
              <a:t> power. The average photon flux is  </a:t>
            </a:r>
            <a:r>
              <a:rPr lang="el-GR" sz="1800" dirty="0" smtClean="0">
                <a:solidFill>
                  <a:prstClr val="black"/>
                </a:solidFill>
                <a:latin typeface="Calibri"/>
              </a:rPr>
              <a:t>φ</a:t>
            </a:r>
            <a:r>
              <a:rPr lang="en-US" sz="1800" dirty="0" smtClean="0">
                <a:solidFill>
                  <a:prstClr val="black"/>
                </a:solidFill>
                <a:latin typeface="Calibri"/>
              </a:rPr>
              <a:t> = P/h</a:t>
            </a:r>
            <a:r>
              <a:rPr lang="el-GR" sz="1800" dirty="0" smtClean="0">
                <a:solidFill>
                  <a:prstClr val="black"/>
                </a:solidFill>
                <a:latin typeface="Calibri"/>
              </a:rPr>
              <a:t>ν</a:t>
            </a:r>
            <a:r>
              <a:rPr lang="en-US" sz="1800" dirty="0" smtClean="0">
                <a:solidFill>
                  <a:prstClr val="black"/>
                </a:solidFill>
                <a:latin typeface="Calibri"/>
              </a:rPr>
              <a:t>  = 3.1 x 10</a:t>
            </a:r>
            <a:r>
              <a:rPr lang="en-US" sz="1800" baseline="30000" dirty="0" smtClean="0">
                <a:solidFill>
                  <a:prstClr val="black"/>
                </a:solidFill>
                <a:latin typeface="Calibri"/>
              </a:rPr>
              <a:t>9</a:t>
            </a:r>
            <a:r>
              <a:rPr lang="en-US" sz="1800" dirty="0" smtClean="0">
                <a:solidFill>
                  <a:prstClr val="black"/>
                </a:solidFill>
                <a:latin typeface="Calibri"/>
              </a:rPr>
              <a:t> photons/s.</a:t>
            </a:r>
            <a:endParaRPr lang="en-US" sz="1800" dirty="0">
              <a:solidFill>
                <a:prstClr val="black"/>
              </a:solidFill>
              <a:latin typeface="Calibri"/>
            </a:endParaRPr>
          </a:p>
        </p:txBody>
      </p:sp>
      <p:sp>
        <p:nvSpPr>
          <p:cNvPr id="5" name="TextBox 4"/>
          <p:cNvSpPr txBox="1"/>
          <p:nvPr/>
        </p:nvSpPr>
        <p:spPr>
          <a:xfrm>
            <a:off x="685800" y="2590800"/>
            <a:ext cx="7696200" cy="646331"/>
          </a:xfrm>
          <a:prstGeom prst="rect">
            <a:avLst/>
          </a:prstGeom>
          <a:solidFill>
            <a:schemeClr val="bg2">
              <a:lumMod val="90000"/>
            </a:schemeClr>
          </a:solidFill>
        </p:spPr>
        <p:txBody>
          <a:bodyPr wrap="square" rtlCol="0">
            <a:spAutoFit/>
          </a:bodyPr>
          <a:lstStyle/>
          <a:p>
            <a:pPr fontAlgn="auto">
              <a:spcBef>
                <a:spcPts val="0"/>
              </a:spcBef>
              <a:spcAft>
                <a:spcPts val="0"/>
              </a:spcAft>
            </a:pPr>
            <a:r>
              <a:rPr lang="en-US" sz="1800" dirty="0" smtClean="0">
                <a:solidFill>
                  <a:prstClr val="black"/>
                </a:solidFill>
                <a:latin typeface="Calibri"/>
              </a:rPr>
              <a:t>Since the velocity of light is 3 x 10</a:t>
            </a:r>
            <a:r>
              <a:rPr lang="en-US" sz="1800" baseline="30000" dirty="0" smtClean="0">
                <a:solidFill>
                  <a:prstClr val="black"/>
                </a:solidFill>
                <a:latin typeface="Calibri"/>
              </a:rPr>
              <a:t>8</a:t>
            </a:r>
            <a:r>
              <a:rPr lang="en-US" sz="1800" dirty="0">
                <a:solidFill>
                  <a:prstClr val="black"/>
                </a:solidFill>
                <a:latin typeface="Calibri"/>
              </a:rPr>
              <a:t> </a:t>
            </a:r>
            <a:r>
              <a:rPr lang="en-US" sz="1800" dirty="0" smtClean="0">
                <a:solidFill>
                  <a:prstClr val="black"/>
                </a:solidFill>
                <a:latin typeface="Calibri"/>
              </a:rPr>
              <a:t>m/s,  we expect to have an average 31 photons within a 3 m segment of a such beam.</a:t>
            </a:r>
            <a:endParaRPr lang="en-US" sz="1800" dirty="0">
              <a:solidFill>
                <a:prstClr val="black"/>
              </a:solidFill>
              <a:latin typeface="Calibri"/>
            </a:endParaRPr>
          </a:p>
        </p:txBody>
      </p:sp>
      <p:sp>
        <p:nvSpPr>
          <p:cNvPr id="6" name="TextBox 5"/>
          <p:cNvSpPr txBox="1"/>
          <p:nvPr/>
        </p:nvSpPr>
        <p:spPr>
          <a:xfrm>
            <a:off x="685800" y="3505200"/>
            <a:ext cx="7696200" cy="1754326"/>
          </a:xfrm>
          <a:prstGeom prst="rect">
            <a:avLst/>
          </a:prstGeom>
          <a:solidFill>
            <a:schemeClr val="accent2">
              <a:lumMod val="20000"/>
              <a:lumOff val="80000"/>
            </a:schemeClr>
          </a:solidFill>
        </p:spPr>
        <p:txBody>
          <a:bodyPr wrap="square" rtlCol="0">
            <a:spAutoFit/>
          </a:bodyPr>
          <a:lstStyle/>
          <a:p>
            <a:pPr fontAlgn="auto">
              <a:spcBef>
                <a:spcPts val="0"/>
              </a:spcBef>
              <a:spcAft>
                <a:spcPts val="0"/>
              </a:spcAft>
            </a:pPr>
            <a:r>
              <a:rPr lang="en-US" sz="1800" dirty="0" smtClean="0">
                <a:solidFill>
                  <a:prstClr val="black"/>
                </a:solidFill>
                <a:latin typeface="Calibri"/>
              </a:rPr>
              <a:t>On  a very small length of a segment, the fluctuation become very apparent. For example, in a 3 cm segment of a beam corresponding to a time interval of 100 </a:t>
            </a:r>
            <a:r>
              <a:rPr lang="en-US" sz="1800" dirty="0" err="1" smtClean="0">
                <a:solidFill>
                  <a:prstClr val="black"/>
                </a:solidFill>
                <a:latin typeface="Calibri"/>
              </a:rPr>
              <a:t>ps</a:t>
            </a:r>
            <a:r>
              <a:rPr lang="en-US" sz="1800" dirty="0" smtClean="0">
                <a:solidFill>
                  <a:prstClr val="black"/>
                </a:solidFill>
                <a:latin typeface="Calibri"/>
              </a:rPr>
              <a:t>, the average photon number falls to 0.31. The majority of beam segments are now empty, and a sequence of 10 beam segments equivalent to a 30  cm beam segment might look like: 1,0,0, 1,0,0,0,0,0,1. This sequence has a sum 3, a mean of 0.3, and a standard deviation of 0.46.</a:t>
            </a:r>
            <a:endParaRPr lang="en-US" sz="1800" dirty="0">
              <a:solidFill>
                <a:prstClr val="black"/>
              </a:solidFill>
              <a:latin typeface="Calibri"/>
            </a:endParaRPr>
          </a:p>
        </p:txBody>
      </p:sp>
      <p:sp>
        <p:nvSpPr>
          <p:cNvPr id="8" name="TextBox 7"/>
          <p:cNvSpPr txBox="1"/>
          <p:nvPr/>
        </p:nvSpPr>
        <p:spPr>
          <a:xfrm>
            <a:off x="685800" y="5562600"/>
            <a:ext cx="7696200" cy="923330"/>
          </a:xfrm>
          <a:prstGeom prst="rect">
            <a:avLst/>
          </a:prstGeom>
          <a:solidFill>
            <a:schemeClr val="bg2"/>
          </a:solidFill>
        </p:spPr>
        <p:txBody>
          <a:bodyPr wrap="square" rtlCol="0">
            <a:spAutoFit/>
          </a:bodyPr>
          <a:lstStyle/>
          <a:p>
            <a:pPr fontAlgn="auto">
              <a:spcBef>
                <a:spcPts val="0"/>
              </a:spcBef>
              <a:spcAft>
                <a:spcPts val="0"/>
              </a:spcAft>
            </a:pPr>
            <a:r>
              <a:rPr lang="en-US" sz="1800" dirty="0" smtClean="0">
                <a:solidFill>
                  <a:prstClr val="black"/>
                </a:solidFill>
                <a:latin typeface="Calibri"/>
              </a:rPr>
              <a:t>Although the average photon flux can have a well-define value, the photon number on short time-scales fluctuate due to the discrete nature of the photons. These fluctuations are described by </a:t>
            </a:r>
            <a:r>
              <a:rPr lang="en-US" sz="1800" b="1" dirty="0" smtClean="0">
                <a:solidFill>
                  <a:prstClr val="black"/>
                </a:solidFill>
                <a:latin typeface="Calibri"/>
              </a:rPr>
              <a:t>the photon statistics </a:t>
            </a:r>
            <a:r>
              <a:rPr lang="en-US" sz="1800" dirty="0" smtClean="0">
                <a:solidFill>
                  <a:prstClr val="black"/>
                </a:solidFill>
                <a:latin typeface="Calibri"/>
              </a:rPr>
              <a:t>of the light.</a:t>
            </a:r>
            <a:endParaRPr lang="en-US" sz="1800" dirty="0">
              <a:solidFill>
                <a:prstClr val="black"/>
              </a:solidFill>
              <a:latin typeface="Calibri"/>
            </a:endParaRPr>
          </a:p>
        </p:txBody>
      </p:sp>
      <p:sp>
        <p:nvSpPr>
          <p:cNvPr id="7" name="Slide Number Placeholder 6"/>
          <p:cNvSpPr>
            <a:spLocks noGrp="1"/>
          </p:cNvSpPr>
          <p:nvPr>
            <p:ph type="sldNum" sz="quarter" idx="12"/>
          </p:nvPr>
        </p:nvSpPr>
        <p:spPr/>
        <p:txBody>
          <a:bodyPr/>
          <a:lstStyle/>
          <a:p>
            <a:fld id="{5CA9FCF4-9D55-4015-9459-01A7A3513907}"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6471925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533400"/>
            <a:ext cx="6096000" cy="646331"/>
          </a:xfrm>
          <a:prstGeom prst="rect">
            <a:avLst/>
          </a:prstGeom>
          <a:noFill/>
        </p:spPr>
        <p:txBody>
          <a:bodyPr wrap="square" rtlCol="0">
            <a:spAutoFit/>
          </a:bodyPr>
          <a:lstStyle/>
          <a:p>
            <a:pPr fontAlgn="auto">
              <a:spcBef>
                <a:spcPts val="0"/>
              </a:spcBef>
              <a:spcAft>
                <a:spcPts val="0"/>
              </a:spcAft>
            </a:pPr>
            <a:r>
              <a:rPr lang="en-US" sz="3600" b="1" dirty="0" smtClean="0">
                <a:solidFill>
                  <a:prstClr val="black"/>
                </a:solidFill>
                <a:latin typeface="Calibri"/>
              </a:rPr>
              <a:t>Photon statistics</a:t>
            </a:r>
            <a:endParaRPr lang="en-US" sz="3600" b="1" dirty="0">
              <a:solidFill>
                <a:prstClr val="black"/>
              </a:solidFill>
              <a:latin typeface="Calibri"/>
            </a:endParaRPr>
          </a:p>
        </p:txBody>
      </p:sp>
      <p:sp>
        <p:nvSpPr>
          <p:cNvPr id="3" name="TextBox 2"/>
          <p:cNvSpPr txBox="1"/>
          <p:nvPr/>
        </p:nvSpPr>
        <p:spPr>
          <a:xfrm>
            <a:off x="700735" y="1371600"/>
            <a:ext cx="7543800" cy="1323439"/>
          </a:xfrm>
          <a:prstGeom prst="rect">
            <a:avLst/>
          </a:prstGeom>
          <a:solidFill>
            <a:schemeClr val="accent6">
              <a:lumMod val="20000"/>
              <a:lumOff val="80000"/>
            </a:schemeClr>
          </a:solidFill>
        </p:spPr>
        <p:txBody>
          <a:bodyPr wrap="square" rtlCol="0">
            <a:spAutoFit/>
          </a:bodyPr>
          <a:lstStyle/>
          <a:p>
            <a:pPr fontAlgn="auto">
              <a:spcBef>
                <a:spcPts val="0"/>
              </a:spcBef>
              <a:spcAft>
                <a:spcPts val="0"/>
              </a:spcAft>
            </a:pPr>
            <a:r>
              <a:rPr lang="en-US" dirty="0" smtClean="0">
                <a:solidFill>
                  <a:prstClr val="black"/>
                </a:solidFill>
                <a:latin typeface="Calibri"/>
              </a:rPr>
              <a:t>For different light sources  there are 3 types of photon statistics:</a:t>
            </a:r>
          </a:p>
          <a:p>
            <a:pPr marL="285750" indent="-285750" fontAlgn="auto">
              <a:spcBef>
                <a:spcPts val="0"/>
              </a:spcBef>
              <a:spcAft>
                <a:spcPts val="0"/>
              </a:spcAft>
              <a:buFont typeface="Arial" panose="020B0604020202020204" pitchFamily="34" charset="0"/>
              <a:buChar char="•"/>
            </a:pPr>
            <a:r>
              <a:rPr lang="en-US" dirty="0" err="1" smtClean="0">
                <a:solidFill>
                  <a:prstClr val="black"/>
                </a:solidFill>
                <a:latin typeface="Calibri"/>
              </a:rPr>
              <a:t>Poissonian</a:t>
            </a:r>
            <a:r>
              <a:rPr lang="en-US" dirty="0" smtClean="0">
                <a:solidFill>
                  <a:prstClr val="black"/>
                </a:solidFill>
                <a:latin typeface="Calibri"/>
              </a:rPr>
              <a:t> (coherent light from the laser)</a:t>
            </a:r>
          </a:p>
          <a:p>
            <a:pPr marL="285750" indent="-285750" fontAlgn="auto">
              <a:spcBef>
                <a:spcPts val="0"/>
              </a:spcBef>
              <a:spcAft>
                <a:spcPts val="0"/>
              </a:spcAft>
              <a:buFont typeface="Arial" panose="020B0604020202020204" pitchFamily="34" charset="0"/>
              <a:buChar char="•"/>
            </a:pPr>
            <a:r>
              <a:rPr lang="en-US" dirty="0" smtClean="0">
                <a:solidFill>
                  <a:prstClr val="black"/>
                </a:solidFill>
                <a:latin typeface="Calibri"/>
              </a:rPr>
              <a:t>super-</a:t>
            </a:r>
            <a:r>
              <a:rPr lang="en-US" dirty="0" err="1" smtClean="0">
                <a:solidFill>
                  <a:prstClr val="black"/>
                </a:solidFill>
                <a:latin typeface="Calibri"/>
              </a:rPr>
              <a:t>Poissonian</a:t>
            </a:r>
            <a:r>
              <a:rPr lang="en-US" dirty="0" smtClean="0">
                <a:solidFill>
                  <a:prstClr val="black"/>
                </a:solidFill>
                <a:latin typeface="Calibri"/>
              </a:rPr>
              <a:t>  (thermal light (bunched))</a:t>
            </a:r>
            <a:endParaRPr lang="en-US"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dirty="0" smtClean="0">
                <a:solidFill>
                  <a:prstClr val="black"/>
                </a:solidFill>
                <a:latin typeface="Calibri"/>
              </a:rPr>
              <a:t>sub-</a:t>
            </a:r>
            <a:r>
              <a:rPr lang="en-US" dirty="0" err="1" smtClean="0">
                <a:solidFill>
                  <a:prstClr val="black"/>
                </a:solidFill>
                <a:latin typeface="Calibri"/>
              </a:rPr>
              <a:t>Poissonian</a:t>
            </a:r>
            <a:r>
              <a:rPr lang="en-US" dirty="0" smtClean="0">
                <a:solidFill>
                  <a:prstClr val="black"/>
                </a:solidFill>
                <a:latin typeface="Calibri"/>
              </a:rPr>
              <a:t>  (</a:t>
            </a:r>
            <a:r>
              <a:rPr lang="en-US" dirty="0" err="1" smtClean="0">
                <a:solidFill>
                  <a:prstClr val="black"/>
                </a:solidFill>
                <a:latin typeface="Calibri"/>
              </a:rPr>
              <a:t>antibunched</a:t>
            </a:r>
            <a:r>
              <a:rPr lang="en-US" dirty="0" smtClean="0">
                <a:solidFill>
                  <a:prstClr val="black"/>
                </a:solidFill>
                <a:latin typeface="Calibri"/>
              </a:rPr>
              <a:t> light)</a:t>
            </a:r>
            <a:endParaRPr lang="en-US" dirty="0">
              <a:solidFill>
                <a:prstClr val="black"/>
              </a:solidFill>
              <a:latin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098" y="3276600"/>
            <a:ext cx="7345073" cy="2121233"/>
          </a:xfrm>
          <a:prstGeom prst="rect">
            <a:avLst/>
          </a:prstGeom>
        </p:spPr>
      </p:pic>
      <p:sp>
        <p:nvSpPr>
          <p:cNvPr id="5" name="Rectangle 4"/>
          <p:cNvSpPr/>
          <p:nvPr/>
        </p:nvSpPr>
        <p:spPr>
          <a:xfrm>
            <a:off x="700735" y="5029200"/>
            <a:ext cx="6538265"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 name="Slide Number Placeholder 5"/>
          <p:cNvSpPr>
            <a:spLocks noGrp="1"/>
          </p:cNvSpPr>
          <p:nvPr>
            <p:ph type="sldNum" sz="quarter" idx="12"/>
          </p:nvPr>
        </p:nvSpPr>
        <p:spPr/>
        <p:txBody>
          <a:bodyPr/>
          <a:lstStyle/>
          <a:p>
            <a:fld id="{5CA9FCF4-9D55-4015-9459-01A7A3513907}"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25389298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28600"/>
            <a:ext cx="6705600" cy="461665"/>
          </a:xfrm>
          <a:prstGeom prst="rect">
            <a:avLst/>
          </a:prstGeom>
          <a:noFill/>
        </p:spPr>
        <p:txBody>
          <a:bodyPr wrap="square" rtlCol="0">
            <a:spAutoFit/>
          </a:bodyPr>
          <a:lstStyle/>
          <a:p>
            <a:pPr fontAlgn="auto">
              <a:spcBef>
                <a:spcPts val="0"/>
              </a:spcBef>
              <a:spcAft>
                <a:spcPts val="0"/>
              </a:spcAft>
            </a:pPr>
            <a:r>
              <a:rPr lang="en-US" sz="2400" b="1" dirty="0" smtClean="0">
                <a:solidFill>
                  <a:prstClr val="black"/>
                </a:solidFill>
                <a:latin typeface="Calibri"/>
              </a:rPr>
              <a:t>Coherent (laser) light: </a:t>
            </a:r>
            <a:r>
              <a:rPr lang="en-US" sz="2400" b="1" dirty="0" err="1" smtClean="0">
                <a:solidFill>
                  <a:prstClr val="black"/>
                </a:solidFill>
                <a:latin typeface="Calibri"/>
              </a:rPr>
              <a:t>Poissonian</a:t>
            </a:r>
            <a:r>
              <a:rPr lang="en-US" sz="2400" b="1" dirty="0" smtClean="0">
                <a:solidFill>
                  <a:prstClr val="black"/>
                </a:solidFill>
                <a:latin typeface="Calibri"/>
              </a:rPr>
              <a:t> photon statistics </a:t>
            </a:r>
            <a:endParaRPr lang="en-US" sz="2400" b="1" dirty="0">
              <a:solidFill>
                <a:prstClr val="black"/>
              </a:solidFill>
              <a:latin typeface="Calibri"/>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467088"/>
            <a:ext cx="5410200" cy="4362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TextBox 3"/>
              <p:cNvSpPr txBox="1"/>
              <p:nvPr/>
            </p:nvSpPr>
            <p:spPr>
              <a:xfrm>
                <a:off x="1447800" y="838200"/>
                <a:ext cx="6248400" cy="514051"/>
              </a:xfrm>
              <a:prstGeom prst="rect">
                <a:avLst/>
              </a:prstGeom>
              <a:noFill/>
            </p:spPr>
            <p:txBody>
              <a:bodyPr wrap="square" rtlCol="0">
                <a:spAutoFit/>
              </a:bodyPr>
              <a:lstStyle/>
              <a:p>
                <a:pPr fontAlgn="auto">
                  <a:spcBef>
                    <a:spcPts val="0"/>
                  </a:spcBef>
                  <a:spcAft>
                    <a:spcPts val="0"/>
                  </a:spcAft>
                </a:pPr>
                <a14:m>
                  <m:oMath xmlns:m="http://schemas.openxmlformats.org/officeDocument/2006/math">
                    <m:r>
                      <m:rPr>
                        <m:sty m:val="p"/>
                      </m:rPr>
                      <a:rPr lang="en-US" sz="1800" smtClean="0">
                        <a:solidFill>
                          <a:prstClr val="black"/>
                        </a:solidFill>
                        <a:latin typeface="Cambria Math"/>
                      </a:rPr>
                      <m:t>Probability</m:t>
                    </m:r>
                    <m:r>
                      <a:rPr lang="en-US" sz="1800" smtClean="0">
                        <a:solidFill>
                          <a:prstClr val="black"/>
                        </a:solidFill>
                        <a:latin typeface="Cambria Math"/>
                      </a:rPr>
                      <m:t> </m:t>
                    </m:r>
                    <m:r>
                      <a:rPr lang="en-US" sz="1800" i="1" smtClean="0">
                        <a:solidFill>
                          <a:prstClr val="black"/>
                        </a:solidFill>
                        <a:latin typeface="Cambria Math"/>
                      </a:rPr>
                      <m:t> </m:t>
                    </m:r>
                    <m:r>
                      <a:rPr lang="en-US" sz="1800" i="1">
                        <a:solidFill>
                          <a:prstClr val="black"/>
                        </a:solidFill>
                        <a:latin typeface="Cambria Math"/>
                      </a:rPr>
                      <m:t>𝑃</m:t>
                    </m:r>
                    <m:d>
                      <m:dPr>
                        <m:ctrlPr>
                          <a:rPr lang="en-US" sz="1800" i="1">
                            <a:solidFill>
                              <a:prstClr val="black"/>
                            </a:solidFill>
                            <a:latin typeface="Cambria Math"/>
                          </a:rPr>
                        </m:ctrlPr>
                      </m:dPr>
                      <m:e>
                        <m:r>
                          <a:rPr lang="en-US" sz="1800" i="1">
                            <a:solidFill>
                              <a:prstClr val="black"/>
                            </a:solidFill>
                            <a:latin typeface="Cambria Math"/>
                          </a:rPr>
                          <m:t>𝑛</m:t>
                        </m:r>
                      </m:e>
                    </m:d>
                    <m:r>
                      <a:rPr lang="en-US" sz="1800" i="1">
                        <a:solidFill>
                          <a:prstClr val="black"/>
                        </a:solidFill>
                        <a:latin typeface="Cambria Math"/>
                      </a:rPr>
                      <m:t>=</m:t>
                    </m:r>
                    <m:f>
                      <m:fPr>
                        <m:ctrlPr>
                          <a:rPr lang="en-US" sz="1800" i="1">
                            <a:solidFill>
                              <a:prstClr val="black"/>
                            </a:solidFill>
                            <a:latin typeface="Cambria Math"/>
                          </a:rPr>
                        </m:ctrlPr>
                      </m:fPr>
                      <m:num>
                        <m:sSup>
                          <m:sSupPr>
                            <m:ctrlPr>
                              <a:rPr lang="en-US" sz="1800" i="1">
                                <a:solidFill>
                                  <a:prstClr val="black"/>
                                </a:solidFill>
                                <a:latin typeface="Cambria Math"/>
                              </a:rPr>
                            </m:ctrlPr>
                          </m:sSupPr>
                          <m:e>
                            <m:acc>
                              <m:accPr>
                                <m:chr m:val="̅"/>
                                <m:ctrlPr>
                                  <a:rPr lang="en-US" sz="1800" i="1">
                                    <a:solidFill>
                                      <a:prstClr val="black"/>
                                    </a:solidFill>
                                    <a:latin typeface="Cambria Math"/>
                                  </a:rPr>
                                </m:ctrlPr>
                              </m:accPr>
                              <m:e>
                                <m:r>
                                  <a:rPr lang="en-US" sz="1800" i="1">
                                    <a:solidFill>
                                      <a:prstClr val="black"/>
                                    </a:solidFill>
                                    <a:latin typeface="Cambria Math"/>
                                  </a:rPr>
                                  <m:t>𝑛</m:t>
                                </m:r>
                              </m:e>
                            </m:acc>
                          </m:e>
                          <m:sup>
                            <m:r>
                              <a:rPr lang="en-US" sz="1800" i="1">
                                <a:solidFill>
                                  <a:prstClr val="black"/>
                                </a:solidFill>
                                <a:latin typeface="Cambria Math"/>
                              </a:rPr>
                              <m:t>𝑛</m:t>
                            </m:r>
                          </m:sup>
                        </m:sSup>
                      </m:num>
                      <m:den>
                        <m:r>
                          <a:rPr lang="en-US" sz="1800" i="1">
                            <a:solidFill>
                              <a:prstClr val="black"/>
                            </a:solidFill>
                            <a:latin typeface="Cambria Math"/>
                          </a:rPr>
                          <m:t>𝑛</m:t>
                        </m:r>
                        <m:r>
                          <a:rPr lang="en-US" sz="1800" i="1">
                            <a:solidFill>
                              <a:prstClr val="black"/>
                            </a:solidFill>
                            <a:latin typeface="Cambria Math"/>
                          </a:rPr>
                          <m:t>!</m:t>
                        </m:r>
                      </m:den>
                    </m:f>
                    <m:func>
                      <m:funcPr>
                        <m:ctrlPr>
                          <a:rPr lang="en-US" sz="1800" i="1">
                            <a:solidFill>
                              <a:prstClr val="black"/>
                            </a:solidFill>
                            <a:latin typeface="Cambria Math"/>
                          </a:rPr>
                        </m:ctrlPr>
                      </m:funcPr>
                      <m:fName>
                        <m:r>
                          <m:rPr>
                            <m:sty m:val="p"/>
                          </m:rPr>
                          <a:rPr lang="en-US" sz="1800">
                            <a:solidFill>
                              <a:prstClr val="black"/>
                            </a:solidFill>
                            <a:latin typeface="Cambria Math"/>
                          </a:rPr>
                          <m:t>exp</m:t>
                        </m:r>
                      </m:fName>
                      <m:e>
                        <m:r>
                          <a:rPr lang="en-US" sz="1800" i="1">
                            <a:solidFill>
                              <a:prstClr val="black"/>
                            </a:solidFill>
                            <a:latin typeface="Cambria Math"/>
                          </a:rPr>
                          <m:t>(−</m:t>
                        </m:r>
                        <m:acc>
                          <m:accPr>
                            <m:chr m:val="̅"/>
                            <m:ctrlPr>
                              <a:rPr lang="en-US" sz="1800" i="1">
                                <a:solidFill>
                                  <a:prstClr val="black"/>
                                </a:solidFill>
                                <a:latin typeface="Cambria Math"/>
                              </a:rPr>
                            </m:ctrlPr>
                          </m:accPr>
                          <m:e>
                            <m:r>
                              <a:rPr lang="en-US" sz="1800" i="1">
                                <a:solidFill>
                                  <a:prstClr val="black"/>
                                </a:solidFill>
                                <a:latin typeface="Cambria Math"/>
                              </a:rPr>
                              <m:t>𝑛</m:t>
                            </m:r>
                          </m:e>
                        </m:acc>
                      </m:e>
                    </m:func>
                    <m:r>
                      <a:rPr lang="en-US" sz="1800" i="1">
                        <a:solidFill>
                          <a:prstClr val="black"/>
                        </a:solidFill>
                        <a:latin typeface="Cambria Math"/>
                      </a:rPr>
                      <m:t> )</m:t>
                    </m:r>
                  </m:oMath>
                </a14:m>
                <a:r>
                  <a:rPr lang="en-US" sz="1800" dirty="0">
                    <a:solidFill>
                      <a:prstClr val="black"/>
                    </a:solidFill>
                    <a:latin typeface="Calibri"/>
                  </a:rPr>
                  <a:t>, n = 0, 1, 2,…</a:t>
                </a:r>
                <a:r>
                  <a:rPr lang="en-US" sz="1800" dirty="0" smtClean="0">
                    <a:solidFill>
                      <a:prstClr val="black"/>
                    </a:solidFill>
                    <a:latin typeface="Calibri"/>
                  </a:rPr>
                  <a:t> </a:t>
                </a:r>
              </a:p>
            </p:txBody>
          </p:sp>
        </mc:Choice>
        <mc:Fallback xmlns="">
          <p:sp>
            <p:nvSpPr>
              <p:cNvPr id="4" name="TextBox 3"/>
              <p:cNvSpPr txBox="1">
                <a:spLocks noRot="1" noChangeAspect="1" noMove="1" noResize="1" noEditPoints="1" noAdjustHandles="1" noChangeArrowheads="1" noChangeShapeType="1" noTextEdit="1"/>
              </p:cNvSpPr>
              <p:nvPr/>
            </p:nvSpPr>
            <p:spPr>
              <a:xfrm>
                <a:off x="1447800" y="838200"/>
                <a:ext cx="6248400" cy="514051"/>
              </a:xfrm>
              <a:prstGeom prst="rect">
                <a:avLst/>
              </a:prstGeom>
              <a:blipFill rotWithShape="1">
                <a:blip r:embed="rId3"/>
                <a:stretch>
                  <a:fillRect l="-293" b="-5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295400" y="1352251"/>
                <a:ext cx="4916922" cy="846257"/>
              </a:xfrm>
              <a:prstGeom prst="rect">
                <a:avLst/>
              </a:prstGeom>
            </p:spPr>
            <p:txBody>
              <a:bodyPr wrap="none">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z="1800" smtClean="0">
                          <a:solidFill>
                            <a:prstClr val="black"/>
                          </a:solidFill>
                          <a:latin typeface="Cambria Math"/>
                        </a:rPr>
                        <m:t>Variance</m:t>
                      </m:r>
                      <m:r>
                        <a:rPr lang="en-US" sz="1800" i="1" smtClean="0">
                          <a:solidFill>
                            <a:prstClr val="black"/>
                          </a:solidFill>
                          <a:latin typeface="Cambria Math"/>
                        </a:rPr>
                        <m:t>   </m:t>
                      </m:r>
                      <m:r>
                        <a:rPr lang="en-US" sz="1800" i="1">
                          <a:solidFill>
                            <a:prstClr val="black"/>
                          </a:solidFill>
                          <a:latin typeface="Cambria Math"/>
                        </a:rPr>
                        <m:t>𝑉𝑎𝑟</m:t>
                      </m:r>
                      <m:r>
                        <a:rPr lang="en-US" sz="1800" i="1">
                          <a:solidFill>
                            <a:prstClr val="black"/>
                          </a:solidFill>
                          <a:latin typeface="Cambria Math"/>
                        </a:rPr>
                        <m:t> </m:t>
                      </m:r>
                      <m:d>
                        <m:dPr>
                          <m:ctrlPr>
                            <a:rPr lang="en-US" sz="1800" i="1">
                              <a:solidFill>
                                <a:prstClr val="black"/>
                              </a:solidFill>
                              <a:latin typeface="Cambria Math"/>
                            </a:rPr>
                          </m:ctrlPr>
                        </m:dPr>
                        <m:e>
                          <m:r>
                            <a:rPr lang="en-US" sz="1800" i="1">
                              <a:solidFill>
                                <a:prstClr val="black"/>
                              </a:solidFill>
                              <a:latin typeface="Cambria Math"/>
                            </a:rPr>
                            <m:t>𝑛</m:t>
                          </m:r>
                        </m:e>
                      </m:d>
                      <m:r>
                        <a:rPr lang="en-US" sz="1800" i="1">
                          <a:solidFill>
                            <a:prstClr val="black"/>
                          </a:solidFill>
                          <a:latin typeface="Cambria Math"/>
                        </a:rPr>
                        <m:t>≡</m:t>
                      </m:r>
                      <m:sSup>
                        <m:sSupPr>
                          <m:ctrlPr>
                            <a:rPr lang="en-US" sz="1800" i="1">
                              <a:solidFill>
                                <a:prstClr val="black"/>
                              </a:solidFill>
                              <a:latin typeface="Cambria Math"/>
                            </a:rPr>
                          </m:ctrlPr>
                        </m:sSupPr>
                        <m:e>
                          <m:d>
                            <m:dPr>
                              <m:ctrlPr>
                                <a:rPr lang="en-US" sz="1800" i="1">
                                  <a:solidFill>
                                    <a:prstClr val="black"/>
                                  </a:solidFill>
                                  <a:latin typeface="Cambria Math"/>
                                </a:rPr>
                              </m:ctrlPr>
                            </m:dPr>
                            <m:e>
                              <m:r>
                                <a:rPr lang="en-US" sz="1800" i="1">
                                  <a:solidFill>
                                    <a:prstClr val="black"/>
                                  </a:solidFill>
                                  <a:latin typeface="Cambria Math"/>
                                </a:rPr>
                                <m:t>∆</m:t>
                              </m:r>
                              <m:r>
                                <a:rPr lang="en-US" sz="1800" i="1">
                                  <a:solidFill>
                                    <a:prstClr val="black"/>
                                  </a:solidFill>
                                  <a:latin typeface="Cambria Math"/>
                                </a:rPr>
                                <m:t>𝑛</m:t>
                              </m:r>
                            </m:e>
                          </m:d>
                        </m:e>
                        <m:sup>
                          <m:r>
                            <a:rPr lang="en-US" sz="1800" i="1">
                              <a:solidFill>
                                <a:prstClr val="black"/>
                              </a:solidFill>
                              <a:latin typeface="Cambria Math"/>
                            </a:rPr>
                            <m:t>2</m:t>
                          </m:r>
                        </m:sup>
                      </m:sSup>
                      <m:r>
                        <a:rPr lang="en-US" sz="1800" i="1">
                          <a:solidFill>
                            <a:prstClr val="black"/>
                          </a:solidFill>
                          <a:latin typeface="Cambria Math"/>
                        </a:rPr>
                        <m:t>=</m:t>
                      </m:r>
                      <m:nary>
                        <m:naryPr>
                          <m:chr m:val="∑"/>
                          <m:limLoc m:val="undOvr"/>
                          <m:ctrlPr>
                            <a:rPr lang="en-US" sz="1800" i="1">
                              <a:solidFill>
                                <a:prstClr val="black"/>
                              </a:solidFill>
                              <a:latin typeface="Cambria Math"/>
                            </a:rPr>
                          </m:ctrlPr>
                        </m:naryPr>
                        <m:sub>
                          <m:r>
                            <a:rPr lang="en-US" sz="1800" i="1">
                              <a:solidFill>
                                <a:prstClr val="black"/>
                              </a:solidFill>
                              <a:latin typeface="Cambria Math"/>
                            </a:rPr>
                            <m:t>𝑛</m:t>
                          </m:r>
                          <m:r>
                            <a:rPr lang="en-US" sz="1800" i="1">
                              <a:solidFill>
                                <a:prstClr val="black"/>
                              </a:solidFill>
                              <a:latin typeface="Cambria Math"/>
                            </a:rPr>
                            <m:t>=0</m:t>
                          </m:r>
                        </m:sub>
                        <m:sup>
                          <m:r>
                            <a:rPr lang="en-US" sz="1800" i="1">
                              <a:solidFill>
                                <a:prstClr val="black"/>
                              </a:solidFill>
                              <a:latin typeface="Cambria Math"/>
                            </a:rPr>
                            <m:t>∞</m:t>
                          </m:r>
                        </m:sup>
                        <m:e>
                          <m:sSup>
                            <m:sSupPr>
                              <m:ctrlPr>
                                <a:rPr lang="en-US" sz="1800" i="1">
                                  <a:solidFill>
                                    <a:prstClr val="black"/>
                                  </a:solidFill>
                                  <a:latin typeface="Cambria Math"/>
                                </a:rPr>
                              </m:ctrlPr>
                            </m:sSupPr>
                            <m:e>
                              <m:r>
                                <a:rPr lang="en-US" sz="1800" i="1">
                                  <a:solidFill>
                                    <a:prstClr val="black"/>
                                  </a:solidFill>
                                  <a:latin typeface="Cambria Math"/>
                                </a:rPr>
                                <m:t>(</m:t>
                              </m:r>
                              <m:r>
                                <a:rPr lang="en-US" sz="1800" i="1">
                                  <a:solidFill>
                                    <a:prstClr val="black"/>
                                  </a:solidFill>
                                  <a:latin typeface="Cambria Math"/>
                                </a:rPr>
                                <m:t>𝑛</m:t>
                              </m:r>
                              <m:r>
                                <a:rPr lang="en-US" sz="1800" i="1">
                                  <a:solidFill>
                                    <a:prstClr val="black"/>
                                  </a:solidFill>
                                  <a:latin typeface="Cambria Math"/>
                                </a:rPr>
                                <m:t>−</m:t>
                              </m:r>
                              <m:acc>
                                <m:accPr>
                                  <m:chr m:val="̅"/>
                                  <m:ctrlPr>
                                    <a:rPr lang="en-US" sz="1800" i="1">
                                      <a:solidFill>
                                        <a:prstClr val="black"/>
                                      </a:solidFill>
                                      <a:latin typeface="Cambria Math"/>
                                    </a:rPr>
                                  </m:ctrlPr>
                                </m:accPr>
                                <m:e>
                                  <m:r>
                                    <a:rPr lang="en-US" sz="1800" i="1">
                                      <a:solidFill>
                                        <a:prstClr val="black"/>
                                      </a:solidFill>
                                      <a:latin typeface="Cambria Math"/>
                                    </a:rPr>
                                    <m:t>𝑛</m:t>
                                  </m:r>
                                  <m:r>
                                    <a:rPr lang="en-US" sz="1800" i="1">
                                      <a:solidFill>
                                        <a:prstClr val="black"/>
                                      </a:solidFill>
                                      <a:latin typeface="Cambria Math"/>
                                    </a:rPr>
                                    <m:t>)</m:t>
                                  </m:r>
                                </m:e>
                              </m:acc>
                            </m:e>
                            <m:sup>
                              <m:r>
                                <a:rPr lang="en-US" sz="1800" i="1">
                                  <a:solidFill>
                                    <a:prstClr val="black"/>
                                  </a:solidFill>
                                  <a:latin typeface="Cambria Math"/>
                                </a:rPr>
                                <m:t>2</m:t>
                              </m:r>
                            </m:sup>
                          </m:sSup>
                        </m:e>
                      </m:nary>
                      <m:r>
                        <a:rPr lang="en-US" sz="1800" i="1">
                          <a:solidFill>
                            <a:prstClr val="black"/>
                          </a:solidFill>
                          <a:latin typeface="Cambria Math"/>
                        </a:rPr>
                        <m:t>𝑃</m:t>
                      </m:r>
                      <m:r>
                        <a:rPr lang="en-US" sz="1800" i="1">
                          <a:solidFill>
                            <a:prstClr val="black"/>
                          </a:solidFill>
                          <a:latin typeface="Cambria Math"/>
                        </a:rPr>
                        <m:t>(</m:t>
                      </m:r>
                      <m:r>
                        <a:rPr lang="en-US" sz="1800" i="1">
                          <a:solidFill>
                            <a:prstClr val="black"/>
                          </a:solidFill>
                          <a:latin typeface="Cambria Math"/>
                        </a:rPr>
                        <m:t>𝑛</m:t>
                      </m:r>
                      <m:r>
                        <a:rPr lang="en-US" sz="1800" i="1">
                          <a:solidFill>
                            <a:prstClr val="black"/>
                          </a:solidFill>
                          <a:latin typeface="Cambria Math"/>
                        </a:rPr>
                        <m:t>)</m:t>
                      </m:r>
                    </m:oMath>
                  </m:oMathPara>
                </a14:m>
                <a:endParaRPr lang="en-US" sz="1800" dirty="0">
                  <a:solidFill>
                    <a:prstClr val="black"/>
                  </a:solidFill>
                  <a:latin typeface="Calibri"/>
                </a:endParaRPr>
              </a:p>
            </p:txBody>
          </p:sp>
        </mc:Choice>
        <mc:Fallback xmlns="">
          <p:sp>
            <p:nvSpPr>
              <p:cNvPr id="6" name="Rectangle 5"/>
              <p:cNvSpPr>
                <a:spLocks noRot="1" noChangeAspect="1" noMove="1" noResize="1" noEditPoints="1" noAdjustHandles="1" noChangeArrowheads="1" noChangeShapeType="1" noTextEdit="1"/>
              </p:cNvSpPr>
              <p:nvPr/>
            </p:nvSpPr>
            <p:spPr>
              <a:xfrm>
                <a:off x="1295400" y="1352251"/>
                <a:ext cx="4916922" cy="846257"/>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447800" y="2133600"/>
                <a:ext cx="4038600" cy="668003"/>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The standard deviation   </a:t>
                </a:r>
                <a14:m>
                  <m:oMath xmlns:m="http://schemas.openxmlformats.org/officeDocument/2006/math">
                    <m:r>
                      <a:rPr lang="en-US" sz="1800" i="1">
                        <a:solidFill>
                          <a:prstClr val="black"/>
                        </a:solidFill>
                        <a:latin typeface="Cambria Math"/>
                      </a:rPr>
                      <m:t>∆</m:t>
                    </m:r>
                    <m:r>
                      <a:rPr lang="en-US" sz="1800" i="1">
                        <a:solidFill>
                          <a:prstClr val="black"/>
                        </a:solidFill>
                        <a:latin typeface="Cambria Math"/>
                      </a:rPr>
                      <m:t>𝑛</m:t>
                    </m:r>
                    <m:r>
                      <a:rPr lang="en-US" sz="1800" i="1">
                        <a:solidFill>
                          <a:prstClr val="black"/>
                        </a:solidFill>
                        <a:latin typeface="Cambria Math"/>
                      </a:rPr>
                      <m:t>= </m:t>
                    </m:r>
                    <m:rad>
                      <m:radPr>
                        <m:degHide m:val="on"/>
                        <m:ctrlPr>
                          <a:rPr lang="en-US" sz="1800" i="1">
                            <a:solidFill>
                              <a:prstClr val="black"/>
                            </a:solidFill>
                            <a:latin typeface="Cambria Math"/>
                          </a:rPr>
                        </m:ctrlPr>
                      </m:radPr>
                      <m:deg/>
                      <m:e>
                        <m:acc>
                          <m:accPr>
                            <m:chr m:val="̅"/>
                            <m:ctrlPr>
                              <a:rPr lang="en-US" sz="1800" i="1">
                                <a:solidFill>
                                  <a:prstClr val="black"/>
                                </a:solidFill>
                                <a:latin typeface="Cambria Math"/>
                              </a:rPr>
                            </m:ctrlPr>
                          </m:accPr>
                          <m:e>
                            <m:r>
                              <a:rPr lang="en-US" sz="1800" i="1">
                                <a:solidFill>
                                  <a:prstClr val="black"/>
                                </a:solidFill>
                                <a:latin typeface="Cambria Math"/>
                              </a:rPr>
                              <m:t>𝑛</m:t>
                            </m:r>
                          </m:e>
                        </m:acc>
                      </m:e>
                    </m:rad>
                  </m:oMath>
                </a14:m>
                <a:endParaRPr lang="en-US" sz="1800" dirty="0">
                  <a:solidFill>
                    <a:prstClr val="black"/>
                  </a:solidFill>
                  <a:latin typeface="Calibri"/>
                </a:endParaRPr>
              </a:p>
              <a:p>
                <a:pPr fontAlgn="auto">
                  <a:spcBef>
                    <a:spcPts val="0"/>
                  </a:spcBef>
                  <a:spcAft>
                    <a:spcPts val="0"/>
                  </a:spcAft>
                </a:pPr>
                <a:endParaRPr lang="en-US" sz="1800" dirty="0">
                  <a:solidFill>
                    <a:prstClr val="black"/>
                  </a:solidFill>
                  <a:latin typeface="Calibri"/>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447800" y="2133600"/>
                <a:ext cx="4038600" cy="668003"/>
              </a:xfrm>
              <a:prstGeom prst="rect">
                <a:avLst/>
              </a:prstGeom>
              <a:blipFill rotWithShape="1">
                <a:blip r:embed="rId5"/>
                <a:stretch>
                  <a:fillRect l="-1360" t="-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334000" y="2335530"/>
                <a:ext cx="3657600" cy="4318490"/>
              </a:xfrm>
              <a:prstGeom prst="rect">
                <a:avLst/>
              </a:prstGeom>
              <a:solidFill>
                <a:schemeClr val="accent6">
                  <a:lumMod val="20000"/>
                  <a:lumOff val="80000"/>
                </a:schemeClr>
              </a:solidFill>
            </p:spPr>
            <p:txBody>
              <a:bodyPr wrap="square" rtlCol="0">
                <a:spAutoFit/>
              </a:bodyPr>
              <a:lstStyle/>
              <a:p>
                <a:pPr algn="just" fontAlgn="auto">
                  <a:spcBef>
                    <a:spcPts val="0"/>
                  </a:spcBef>
                  <a:spcAft>
                    <a:spcPts val="0"/>
                  </a:spcAft>
                </a:pPr>
                <a:r>
                  <a:rPr lang="en-US" sz="1800" dirty="0" smtClean="0">
                    <a:solidFill>
                      <a:prstClr val="black"/>
                    </a:solidFill>
                    <a:latin typeface="Calibri"/>
                  </a:rPr>
                  <a:t>Calculation of  the mean count value and the standard deviation of the count number  on the example of an attenuated beam  from an argon laser (514 nm wavelength) and 0.1 </a:t>
                </a:r>
                <a:r>
                  <a:rPr lang="en-US" sz="1800" dirty="0" err="1" smtClean="0">
                    <a:solidFill>
                      <a:prstClr val="black"/>
                    </a:solidFill>
                    <a:latin typeface="Calibri"/>
                  </a:rPr>
                  <a:t>pW</a:t>
                </a:r>
                <a:r>
                  <a:rPr lang="en-US" sz="1800" dirty="0" smtClean="0">
                    <a:solidFill>
                      <a:prstClr val="black"/>
                    </a:solidFill>
                    <a:latin typeface="Calibri"/>
                  </a:rPr>
                  <a:t> power with the 0.1 s time interval and detector quantum efficiency 20%:</a:t>
                </a:r>
              </a:p>
              <a:p>
                <a:pPr algn="just" fontAlgn="auto">
                  <a:spcBef>
                    <a:spcPts val="0"/>
                  </a:spcBef>
                  <a:spcAft>
                    <a:spcPts val="0"/>
                  </a:spcAft>
                </a:pPr>
                <a:r>
                  <a:rPr lang="en-US" sz="1800" dirty="0" smtClean="0">
                    <a:solidFill>
                      <a:prstClr val="black"/>
                    </a:solidFill>
                    <a:latin typeface="Calibri"/>
                  </a:rPr>
                  <a:t>(1) Calculation  of  the photon flux</a:t>
                </a:r>
                <a:endParaRPr lang="en-US" sz="1800" dirty="0">
                  <a:solidFill>
                    <a:prstClr val="black"/>
                  </a:solidFill>
                  <a:latin typeface="Calibri"/>
                </a:endParaRPr>
              </a:p>
              <a:p>
                <a:pPr algn="just" fontAlgn="auto">
                  <a:spcBef>
                    <a:spcPts val="0"/>
                  </a:spcBef>
                  <a:spcAft>
                    <a:spcPts val="0"/>
                  </a:spcAft>
                </a:pPr>
                <a:r>
                  <a:rPr lang="el-GR" sz="1800" dirty="0" smtClean="0">
                    <a:solidFill>
                      <a:prstClr val="black"/>
                    </a:solidFill>
                    <a:latin typeface="Calibri"/>
                  </a:rPr>
                  <a:t>Φ</a:t>
                </a:r>
                <a:r>
                  <a:rPr lang="en-US" sz="1800" dirty="0" smtClean="0">
                    <a:solidFill>
                      <a:prstClr val="black"/>
                    </a:solidFill>
                    <a:latin typeface="Calibri"/>
                  </a:rPr>
                  <a:t> = 10</a:t>
                </a:r>
                <a:r>
                  <a:rPr lang="en-US" sz="1800" baseline="30000" dirty="0" smtClean="0">
                    <a:solidFill>
                      <a:prstClr val="black"/>
                    </a:solidFill>
                    <a:latin typeface="Calibri"/>
                  </a:rPr>
                  <a:t>-13</a:t>
                </a:r>
                <a:r>
                  <a:rPr lang="en-US" sz="1800" dirty="0" smtClean="0">
                    <a:solidFill>
                      <a:prstClr val="black"/>
                    </a:solidFill>
                    <a:latin typeface="Calibri"/>
                  </a:rPr>
                  <a:t>W/h</a:t>
                </a:r>
                <a:r>
                  <a:rPr lang="el-GR" sz="1800" dirty="0" smtClean="0">
                    <a:solidFill>
                      <a:prstClr val="black"/>
                    </a:solidFill>
                    <a:latin typeface="Calibri"/>
                  </a:rPr>
                  <a:t>ν</a:t>
                </a:r>
                <a:r>
                  <a:rPr lang="en-US" sz="1800" dirty="0">
                    <a:solidFill>
                      <a:prstClr val="black"/>
                    </a:solidFill>
                    <a:latin typeface="Calibri"/>
                  </a:rPr>
                  <a:t> </a:t>
                </a:r>
                <a:r>
                  <a:rPr lang="en-US" sz="1800" dirty="0" smtClean="0">
                    <a:solidFill>
                      <a:prstClr val="black"/>
                    </a:solidFill>
                    <a:latin typeface="Calibri"/>
                  </a:rPr>
                  <a:t>= 10</a:t>
                </a:r>
                <a:r>
                  <a:rPr lang="en-US" sz="1800" baseline="30000" dirty="0" smtClean="0">
                    <a:solidFill>
                      <a:prstClr val="black"/>
                    </a:solidFill>
                    <a:latin typeface="Calibri"/>
                  </a:rPr>
                  <a:t>-13</a:t>
                </a:r>
                <a:r>
                  <a:rPr lang="en-US" sz="1800" dirty="0" smtClean="0">
                    <a:solidFill>
                      <a:prstClr val="black"/>
                    </a:solidFill>
                    <a:latin typeface="Calibri"/>
                  </a:rPr>
                  <a:t>W </a:t>
                </a:r>
                <a:r>
                  <a:rPr lang="el-GR" sz="1800" dirty="0" smtClean="0">
                    <a:solidFill>
                      <a:prstClr val="black"/>
                    </a:solidFill>
                    <a:latin typeface="Calibri"/>
                  </a:rPr>
                  <a:t>λ</a:t>
                </a:r>
                <a:r>
                  <a:rPr lang="en-US" sz="1800" dirty="0" smtClean="0">
                    <a:solidFill>
                      <a:prstClr val="black"/>
                    </a:solidFill>
                    <a:latin typeface="Calibri"/>
                  </a:rPr>
                  <a:t>/</a:t>
                </a:r>
                <a:r>
                  <a:rPr lang="en-US" sz="1800" dirty="0" err="1" smtClean="0">
                    <a:solidFill>
                      <a:prstClr val="black"/>
                    </a:solidFill>
                    <a:latin typeface="Calibri"/>
                  </a:rPr>
                  <a:t>hc</a:t>
                </a:r>
                <a:r>
                  <a:rPr lang="en-US" sz="1800" dirty="0" smtClean="0">
                    <a:solidFill>
                      <a:prstClr val="black"/>
                    </a:solidFill>
                    <a:latin typeface="Calibri"/>
                  </a:rPr>
                  <a:t> = 2.59x10</a:t>
                </a:r>
                <a:r>
                  <a:rPr lang="en-US" sz="1800" baseline="30000" dirty="0" smtClean="0">
                    <a:solidFill>
                      <a:prstClr val="black"/>
                    </a:solidFill>
                    <a:latin typeface="Calibri"/>
                  </a:rPr>
                  <a:t>5</a:t>
                </a:r>
                <a:r>
                  <a:rPr lang="en-US" sz="1800" dirty="0" smtClean="0">
                    <a:solidFill>
                      <a:prstClr val="black"/>
                    </a:solidFill>
                    <a:latin typeface="Calibri"/>
                  </a:rPr>
                  <a:t>photons/s  ;</a:t>
                </a:r>
              </a:p>
              <a:p>
                <a:pPr algn="just" fontAlgn="auto">
                  <a:spcBef>
                    <a:spcPts val="0"/>
                  </a:spcBef>
                  <a:spcAft>
                    <a:spcPts val="0"/>
                  </a:spcAft>
                </a:pPr>
                <a:r>
                  <a:rPr lang="en-US" sz="1800" dirty="0" smtClean="0">
                    <a:solidFill>
                      <a:prstClr val="black"/>
                    </a:solidFill>
                    <a:latin typeface="Calibri"/>
                  </a:rPr>
                  <a:t>(2) The average photon count  by a detector during 0.1 s  is</a:t>
                </a:r>
              </a:p>
              <a:p>
                <a:pPr algn="just" fontAlgn="auto">
                  <a:spcBef>
                    <a:spcPts val="0"/>
                  </a:spcBef>
                  <a:spcAft>
                    <a:spcPts val="0"/>
                  </a:spcAft>
                </a:pPr>
                <a14:m>
                  <m:oMath xmlns:m="http://schemas.openxmlformats.org/officeDocument/2006/math">
                    <m:acc>
                      <m:accPr>
                        <m:chr m:val="̅"/>
                        <m:ctrlPr>
                          <a:rPr lang="en-US" sz="1800" i="1" smtClean="0">
                            <a:solidFill>
                              <a:prstClr val="black"/>
                            </a:solidFill>
                            <a:latin typeface="Cambria Math"/>
                          </a:rPr>
                        </m:ctrlPr>
                      </m:accPr>
                      <m:e>
                        <m:r>
                          <a:rPr lang="en-US" sz="1800" i="1" smtClean="0">
                            <a:solidFill>
                              <a:prstClr val="black"/>
                            </a:solidFill>
                            <a:latin typeface="Cambria Math"/>
                          </a:rPr>
                          <m:t>𝑛</m:t>
                        </m:r>
                      </m:e>
                    </m:acc>
                  </m:oMath>
                </a14:m>
                <a:r>
                  <a:rPr lang="en-US" sz="1800" dirty="0" smtClean="0">
                    <a:solidFill>
                      <a:prstClr val="black"/>
                    </a:solidFill>
                    <a:latin typeface="Calibri"/>
                  </a:rPr>
                  <a:t>=0.2 x (2.59 x10</a:t>
                </a:r>
                <a:r>
                  <a:rPr lang="en-US" sz="1800" baseline="30000" dirty="0" smtClean="0">
                    <a:solidFill>
                      <a:prstClr val="black"/>
                    </a:solidFill>
                    <a:latin typeface="Calibri"/>
                  </a:rPr>
                  <a:t>5</a:t>
                </a:r>
                <a:r>
                  <a:rPr lang="en-US" sz="1800" dirty="0" smtClean="0">
                    <a:solidFill>
                      <a:prstClr val="black"/>
                    </a:solidFill>
                    <a:latin typeface="Calibri"/>
                  </a:rPr>
                  <a:t> ) x 0.1 = 5180</a:t>
                </a:r>
              </a:p>
              <a:p>
                <a:pPr algn="just" fontAlgn="auto">
                  <a:spcBef>
                    <a:spcPts val="0"/>
                  </a:spcBef>
                  <a:spcAft>
                    <a:spcPts val="0"/>
                  </a:spcAft>
                </a:pPr>
                <a14:m>
                  <m:oMath xmlns:m="http://schemas.openxmlformats.org/officeDocument/2006/math">
                    <m:r>
                      <a:rPr lang="en-US" sz="1800" i="1" smtClean="0">
                        <a:solidFill>
                          <a:prstClr val="black"/>
                        </a:solidFill>
                        <a:latin typeface="Cambria Math"/>
                        <a:ea typeface="Cambria Math"/>
                      </a:rPr>
                      <m:t>∆</m:t>
                    </m:r>
                    <m:r>
                      <a:rPr lang="en-US" sz="1800" i="1" smtClean="0">
                        <a:solidFill>
                          <a:prstClr val="black"/>
                        </a:solidFill>
                        <a:latin typeface="Cambria Math"/>
                        <a:ea typeface="Cambria Math"/>
                      </a:rPr>
                      <m:t>𝑛</m:t>
                    </m:r>
                    <m:r>
                      <a:rPr lang="en-US" sz="1800" i="1" smtClean="0">
                        <a:solidFill>
                          <a:prstClr val="black"/>
                        </a:solidFill>
                        <a:latin typeface="Cambria Math"/>
                        <a:ea typeface="Cambria Math"/>
                      </a:rPr>
                      <m:t>=</m:t>
                    </m:r>
                    <m:rad>
                      <m:radPr>
                        <m:degHide m:val="on"/>
                        <m:ctrlPr>
                          <a:rPr lang="en-US" sz="1800" i="1" smtClean="0">
                            <a:solidFill>
                              <a:prstClr val="black"/>
                            </a:solidFill>
                            <a:latin typeface="Cambria Math"/>
                            <a:ea typeface="Cambria Math"/>
                          </a:rPr>
                        </m:ctrlPr>
                      </m:radPr>
                      <m:deg/>
                      <m:e>
                        <m:r>
                          <a:rPr lang="en-US" sz="1800" i="1" smtClean="0">
                            <a:solidFill>
                              <a:prstClr val="black"/>
                            </a:solidFill>
                            <a:latin typeface="Cambria Math"/>
                            <a:ea typeface="Cambria Math"/>
                          </a:rPr>
                          <m:t>5180</m:t>
                        </m:r>
                      </m:e>
                    </m:rad>
                    <m:r>
                      <a:rPr lang="en-US" sz="1800" i="1" smtClean="0">
                        <a:solidFill>
                          <a:prstClr val="black"/>
                        </a:solidFill>
                        <a:latin typeface="Cambria Math"/>
                        <a:ea typeface="Cambria Math"/>
                      </a:rPr>
                      <m:t> </m:t>
                    </m:r>
                  </m:oMath>
                </a14:m>
                <a:r>
                  <a:rPr lang="en-US" sz="1800" dirty="0" smtClean="0">
                    <a:solidFill>
                      <a:prstClr val="black"/>
                    </a:solidFill>
                    <a:latin typeface="Calibri"/>
                  </a:rPr>
                  <a:t>= 72</a:t>
                </a:r>
                <a:endParaRPr lang="en-US" sz="1800" dirty="0">
                  <a:solidFill>
                    <a:prstClr val="black"/>
                  </a:solidFill>
                  <a:latin typeface="Calibri"/>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334000" y="2335530"/>
                <a:ext cx="3657600" cy="4318490"/>
              </a:xfrm>
              <a:prstGeom prst="rect">
                <a:avLst/>
              </a:prstGeom>
              <a:blipFill rotWithShape="1">
                <a:blip r:embed="rId6"/>
                <a:stretch>
                  <a:fillRect l="-1333" t="-705" r="-1333" b="-282"/>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5CA9FCF4-9D55-4015-9459-01A7A3513907}"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1001417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FF"/>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66"/>
            </a:solidFill>
            <a:effectLst/>
            <a:latin typeface="Comic Sans MS" pitchFamily="66" charset="0"/>
          </a:defRPr>
        </a:defPPr>
      </a:lstStyle>
    </a:spDef>
    <a:lnDef>
      <a:spPr bwMode="auto">
        <a:xfrm>
          <a:off x="0" y="0"/>
          <a:ext cx="1" cy="1"/>
        </a:xfrm>
        <a:custGeom>
          <a:avLst/>
          <a:gdLst/>
          <a:ahLst/>
          <a:cxnLst/>
          <a:rect l="0" t="0" r="0" b="0"/>
          <a:pathLst/>
        </a:custGeom>
        <a:solidFill>
          <a:srgbClr val="00CCFF"/>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66"/>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FF"/>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66"/>
            </a:solidFill>
            <a:effectLst/>
            <a:latin typeface="Comic Sans MS" pitchFamily="66" charset="0"/>
          </a:defRPr>
        </a:defPPr>
      </a:lstStyle>
    </a:spDef>
    <a:lnDef>
      <a:spPr bwMode="auto">
        <a:xfrm>
          <a:off x="0" y="0"/>
          <a:ext cx="1" cy="1"/>
        </a:xfrm>
        <a:custGeom>
          <a:avLst/>
          <a:gdLst/>
          <a:ahLst/>
          <a:cxnLst/>
          <a:rect l="0" t="0" r="0" b="0"/>
          <a:pathLst/>
        </a:custGeom>
        <a:solidFill>
          <a:srgbClr val="00CCFF"/>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66"/>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Shimmer</Template>
  <TotalTime>10116</TotalTime>
  <Words>3721</Words>
  <Application>Microsoft Office PowerPoint</Application>
  <PresentationFormat>On-screen Show (4:3)</PresentationFormat>
  <Paragraphs>384</Paragraphs>
  <Slides>57</Slides>
  <Notes>19</Notes>
  <HiddenSlides>0</HiddenSlides>
  <MMClips>1</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57</vt:i4>
      </vt:variant>
    </vt:vector>
  </HeadingPairs>
  <TitlesOfParts>
    <vt:vector size="65" baseType="lpstr">
      <vt:lpstr>Default Design</vt:lpstr>
      <vt:lpstr>Office Theme</vt:lpstr>
      <vt:lpstr>1_Office Theme</vt:lpstr>
      <vt:lpstr>2_Office Theme</vt:lpstr>
      <vt:lpstr>3_Office Theme</vt:lpstr>
      <vt:lpstr>1_Default Design</vt:lpstr>
      <vt:lpstr>4_Office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Confocal fluorescence microscope and          a Hanbury Brown and Twiss setup </vt:lpstr>
      <vt:lpstr>Cholesteric Liquid Crystal  Chiral Photonic Bandgap Structures</vt:lpstr>
      <vt:lpstr>PowerPoint Presentation</vt:lpstr>
      <vt:lpstr>CLC chiral photonic bandgap microcavities </vt:lpstr>
      <vt:lpstr>PowerPoint Presentation</vt:lpstr>
      <vt:lpstr>Observation of antibunching in CdSeTe NQD fluorescence in glassy CLC host</vt:lpstr>
      <vt:lpstr>PowerPoint Presentation</vt:lpstr>
      <vt:lpstr>PowerPoint Presentation</vt:lpstr>
      <vt:lpstr>PowerPoint Presentation</vt:lpstr>
      <vt:lpstr>Circularly polarized luminescence of definite handedness from Er3+ ions in a monomeric CLC microcavity  Yb3+ → Er3+ upconversion luminescence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Indiana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Carlos Stroud</dc:creator>
  <cp:lastModifiedBy>Svetlana Lukishova</cp:lastModifiedBy>
  <cp:revision>1628</cp:revision>
  <dcterms:created xsi:type="dcterms:W3CDTF">2007-04-16T01:25:25Z</dcterms:created>
  <dcterms:modified xsi:type="dcterms:W3CDTF">2014-09-25T20:39:04Z</dcterms:modified>
</cp:coreProperties>
</file>